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1" r:id="rId2"/>
    <p:sldId id="257" r:id="rId3"/>
    <p:sldId id="262" r:id="rId4"/>
    <p:sldId id="258" r:id="rId5"/>
    <p:sldId id="263" r:id="rId6"/>
    <p:sldId id="264" r:id="rId7"/>
    <p:sldId id="265" r:id="rId8"/>
    <p:sldId id="266" r:id="rId9"/>
    <p:sldId id="260" r:id="rId10"/>
    <p:sldId id="259"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60" autoAdjust="0"/>
    <p:restoredTop sz="85340" autoAdjust="0"/>
  </p:normalViewPr>
  <p:slideViewPr>
    <p:cSldViewPr>
      <p:cViewPr varScale="1">
        <p:scale>
          <a:sx n="60" d="100"/>
          <a:sy n="60" d="100"/>
        </p:scale>
        <p:origin x="-133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78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81ED60-FAA6-4A06-AD09-E7BF836198A0}" type="datetimeFigureOut">
              <a:rPr lang="en-US" smtClean="0"/>
              <a:t>9/23/2015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8FBBF2-59DE-40E0-B83C-7C2D9ACEF384}" type="slidenum">
              <a:rPr lang="en-US" smtClean="0"/>
              <a:t>‹#›</a:t>
            </a:fld>
            <a:endParaRPr lang="en-US"/>
          </a:p>
        </p:txBody>
      </p:sp>
    </p:spTree>
    <p:extLst>
      <p:ext uri="{BB962C8B-B14F-4D97-AF65-F5344CB8AC3E}">
        <p14:creationId xmlns:p14="http://schemas.microsoft.com/office/powerpoint/2010/main" val="2479039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3E802-0CDA-4E0D-91A8-850371F2E3CB}" type="datetimeFigureOut">
              <a:rPr lang="en-US" smtClean="0"/>
              <a:t>9/23/2015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6A176-44FA-4ED2-B00F-A69773045748}" type="slidenum">
              <a:rPr lang="en-US" smtClean="0"/>
              <a:t>‹#›</a:t>
            </a:fld>
            <a:endParaRPr lang="en-US"/>
          </a:p>
        </p:txBody>
      </p:sp>
    </p:spTree>
    <p:extLst>
      <p:ext uri="{BB962C8B-B14F-4D97-AF65-F5344CB8AC3E}">
        <p14:creationId xmlns:p14="http://schemas.microsoft.com/office/powerpoint/2010/main" val="1763271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Copyright © 2012, SAS Institute Inc. All rights reserved.</a:t>
            </a:r>
            <a:endParaRPr lang="en-US" dirty="0">
              <a:latin typeface="Times New Roman" charset="0"/>
            </a:endParaRPr>
          </a:p>
        </p:txBody>
      </p:sp>
      <p:sp>
        <p:nvSpPr>
          <p:cNvPr id="5" name="Slide Number Placeholder 4"/>
          <p:cNvSpPr>
            <a:spLocks noGrp="1"/>
          </p:cNvSpPr>
          <p:nvPr>
            <p:ph type="sldNum" sz="quarter" idx="11"/>
          </p:nvPr>
        </p:nvSpPr>
        <p:spPr/>
        <p:txBody>
          <a:bodyPr/>
          <a:lstStyle/>
          <a:p>
            <a:pPr>
              <a:defRPr/>
            </a:pPr>
            <a:fld id="{B17C5541-F8E5-4650-A665-34A55307EA5A}" type="slidenum">
              <a:rPr lang="en-US" smtClean="0"/>
              <a:pPr>
                <a:defRPr/>
              </a:pPr>
              <a:t>2</a:t>
            </a:fld>
            <a:endParaRPr lang="en-US" dirty="0"/>
          </a:p>
        </p:txBody>
      </p:sp>
    </p:spTree>
    <p:extLst>
      <p:ext uri="{BB962C8B-B14F-4D97-AF65-F5344CB8AC3E}">
        <p14:creationId xmlns:p14="http://schemas.microsoft.com/office/powerpoint/2010/main" val="1786449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Copyright © 2012, SAS Institute Inc. All rights reserved.</a:t>
            </a:r>
            <a:endParaRPr lang="en-US" dirty="0">
              <a:latin typeface="Times New Roman" charset="0"/>
            </a:endParaRPr>
          </a:p>
        </p:txBody>
      </p:sp>
      <p:sp>
        <p:nvSpPr>
          <p:cNvPr id="5" name="Slide Number Placeholder 4"/>
          <p:cNvSpPr>
            <a:spLocks noGrp="1"/>
          </p:cNvSpPr>
          <p:nvPr>
            <p:ph type="sldNum" sz="quarter" idx="11"/>
          </p:nvPr>
        </p:nvSpPr>
        <p:spPr/>
        <p:txBody>
          <a:bodyPr/>
          <a:lstStyle/>
          <a:p>
            <a:pPr>
              <a:defRPr/>
            </a:pPr>
            <a:fld id="{B17C5541-F8E5-4650-A665-34A55307EA5A}" type="slidenum">
              <a:rPr lang="en-US" smtClean="0"/>
              <a:pPr>
                <a:defRPr/>
              </a:pPr>
              <a:t>4</a:t>
            </a:fld>
            <a:endParaRPr lang="en-US" dirty="0"/>
          </a:p>
        </p:txBody>
      </p:sp>
    </p:spTree>
    <p:extLst>
      <p:ext uri="{BB962C8B-B14F-4D97-AF65-F5344CB8AC3E}">
        <p14:creationId xmlns:p14="http://schemas.microsoft.com/office/powerpoint/2010/main" val="178644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Copyright © 2012, SAS Institute Inc. All rights reserved.</a:t>
            </a:r>
            <a:endParaRPr lang="en-US" dirty="0">
              <a:latin typeface="Times New Roman" charset="0"/>
            </a:endParaRPr>
          </a:p>
        </p:txBody>
      </p:sp>
      <p:sp>
        <p:nvSpPr>
          <p:cNvPr id="5" name="Slide Number Placeholder 4"/>
          <p:cNvSpPr>
            <a:spLocks noGrp="1"/>
          </p:cNvSpPr>
          <p:nvPr>
            <p:ph type="sldNum" sz="quarter" idx="11"/>
          </p:nvPr>
        </p:nvSpPr>
        <p:spPr/>
        <p:txBody>
          <a:bodyPr/>
          <a:lstStyle/>
          <a:p>
            <a:pPr>
              <a:defRPr/>
            </a:pPr>
            <a:fld id="{B17C5541-F8E5-4650-A665-34A55307EA5A}" type="slidenum">
              <a:rPr lang="en-US" smtClean="0"/>
              <a:pPr>
                <a:defRPr/>
              </a:pPr>
              <a:t>5</a:t>
            </a:fld>
            <a:endParaRPr lang="en-US" dirty="0"/>
          </a:p>
        </p:txBody>
      </p:sp>
    </p:spTree>
    <p:extLst>
      <p:ext uri="{BB962C8B-B14F-4D97-AF65-F5344CB8AC3E}">
        <p14:creationId xmlns:p14="http://schemas.microsoft.com/office/powerpoint/2010/main" val="1786449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39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0"/>
          </p:nvPr>
        </p:nvSpPr>
        <p:spPr>
          <a:xfrm>
            <a:off x="1592600" y="4778468"/>
            <a:ext cx="6075400" cy="42473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04244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6183"/>
          </a:xfrm>
          <a:prstGeom prst="rect">
            <a:avLst/>
          </a:prstGeom>
        </p:spPr>
        <p:txBody>
          <a:bodyPr/>
          <a:lstStyle>
            <a:lvl1pPr>
              <a:defRPr>
                <a:latin typeface="Arial" pitchFamily="34" charset="0"/>
              </a:defRPr>
            </a:lvl1pPr>
          </a:lstStyle>
          <a:p>
            <a:pPr fontAlgn="base">
              <a:spcBef>
                <a:spcPct val="0"/>
              </a:spcBef>
              <a:spcAft>
                <a:spcPct val="0"/>
              </a:spcAft>
              <a:defRPr/>
            </a:pPr>
            <a:fld id="{DCE61C91-BA7B-4C1C-B3EC-8CEE007E14AE}" type="datetimeFigureOut">
              <a:rPr lang="en-US" sz="1400">
                <a:solidFill>
                  <a:srgbClr val="292929"/>
                </a:solidFill>
                <a:ea typeface="ＭＳ Ｐゴシック" charset="-128"/>
              </a:rPr>
              <a:pPr fontAlgn="base">
                <a:spcBef>
                  <a:spcPct val="0"/>
                </a:spcBef>
                <a:spcAft>
                  <a:spcPct val="0"/>
                </a:spcAft>
                <a:defRPr/>
              </a:pPr>
              <a:t>9/23/2015</a:t>
            </a:fld>
            <a:endParaRPr lang="en-US" sz="1400" dirty="0">
              <a:solidFill>
                <a:srgbClr val="292929"/>
              </a:solidFill>
              <a:ea typeface="ＭＳ Ｐゴシック" charset="-128"/>
            </a:endParaRPr>
          </a:p>
        </p:txBody>
      </p:sp>
      <p:sp>
        <p:nvSpPr>
          <p:cNvPr id="5" name="Footer Placeholder 4"/>
          <p:cNvSpPr>
            <a:spLocks noGrp="1"/>
          </p:cNvSpPr>
          <p:nvPr>
            <p:ph type="ftr" sz="quarter" idx="11"/>
          </p:nvPr>
        </p:nvSpPr>
        <p:spPr>
          <a:xfrm>
            <a:off x="3124200" y="6356351"/>
            <a:ext cx="2895600" cy="366183"/>
          </a:xfrm>
          <a:prstGeom prst="rect">
            <a:avLst/>
          </a:prstGeom>
        </p:spPr>
        <p:txBody>
          <a:bodyPr/>
          <a:lstStyle>
            <a:lvl1pPr>
              <a:defRPr>
                <a:latin typeface="Arial" pitchFamily="34" charset="0"/>
              </a:defRPr>
            </a:lvl1pPr>
          </a:lstStyle>
          <a:p>
            <a:pPr fontAlgn="base">
              <a:spcBef>
                <a:spcPct val="0"/>
              </a:spcBef>
              <a:spcAft>
                <a:spcPct val="0"/>
              </a:spcAft>
              <a:defRPr/>
            </a:pPr>
            <a:endParaRPr lang="en-US" sz="1400" dirty="0">
              <a:solidFill>
                <a:srgbClr val="292929"/>
              </a:solidFill>
              <a:ea typeface="ＭＳ Ｐゴシック" charset="-128"/>
            </a:endParaRPr>
          </a:p>
        </p:txBody>
      </p:sp>
      <p:sp>
        <p:nvSpPr>
          <p:cNvPr id="6" name="Slide Number Placeholder 5"/>
          <p:cNvSpPr>
            <a:spLocks noGrp="1"/>
          </p:cNvSpPr>
          <p:nvPr>
            <p:ph type="sldNum" sz="quarter" idx="12"/>
          </p:nvPr>
        </p:nvSpPr>
        <p:spPr>
          <a:xfrm>
            <a:off x="6553200" y="6356351"/>
            <a:ext cx="2133600" cy="366183"/>
          </a:xfrm>
          <a:prstGeom prst="rect">
            <a:avLst/>
          </a:prstGeom>
        </p:spPr>
        <p:txBody>
          <a:bodyPr/>
          <a:lstStyle>
            <a:lvl1pPr>
              <a:defRPr>
                <a:latin typeface="Arial" pitchFamily="34" charset="0"/>
              </a:defRPr>
            </a:lvl1pPr>
          </a:lstStyle>
          <a:p>
            <a:pPr fontAlgn="base">
              <a:spcBef>
                <a:spcPct val="0"/>
              </a:spcBef>
              <a:spcAft>
                <a:spcPct val="0"/>
              </a:spcAft>
              <a:defRPr/>
            </a:pPr>
            <a:fld id="{068AB4DA-11ED-4174-8B6C-FF2AEE3B7A27}" type="slidenum">
              <a:rPr lang="en-US" sz="1400">
                <a:solidFill>
                  <a:srgbClr val="292929"/>
                </a:solidFill>
                <a:ea typeface="ＭＳ Ｐゴシック" charset="-128"/>
              </a:rPr>
              <a:pPr fontAlgn="base">
                <a:spcBef>
                  <a:spcPct val="0"/>
                </a:spcBef>
                <a:spcAft>
                  <a:spcPct val="0"/>
                </a:spcAft>
                <a:defRPr/>
              </a:pPr>
              <a:t>‹#›</a:t>
            </a:fld>
            <a:endParaRPr lang="en-US" sz="1400" dirty="0">
              <a:solidFill>
                <a:srgbClr val="292929"/>
              </a:solidFill>
              <a:ea typeface="ＭＳ Ｐゴシック" charset="-128"/>
            </a:endParaRPr>
          </a:p>
        </p:txBody>
      </p:sp>
    </p:spTree>
    <p:extLst>
      <p:ext uri="{BB962C8B-B14F-4D97-AF65-F5344CB8AC3E}">
        <p14:creationId xmlns:p14="http://schemas.microsoft.com/office/powerpoint/2010/main" val="411336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47466" y="1246646"/>
            <a:ext cx="8194530" cy="2071273"/>
          </a:xfrm>
        </p:spPr>
        <p:txBody>
          <a:bodyPr/>
          <a:lstStyle>
            <a:lvl1pPr>
              <a:defRPr sz="2800"/>
            </a:lvl1pPr>
            <a:lvl2pPr>
              <a:buClr>
                <a:schemeClr val="accent2"/>
              </a:buClr>
              <a:defRPr sz="2400"/>
            </a:lvl2pPr>
            <a:lvl3pPr>
              <a:defRPr sz="2000">
                <a:solidFill>
                  <a:schemeClr val="bg2"/>
                </a:solidFill>
              </a:defRPr>
            </a:lvl3pPr>
            <a:lvl4pPr>
              <a:buClr>
                <a:schemeClr val="accent2"/>
              </a:buClr>
              <a:buFont typeface="Arial" pitchFamily="34" charset="0"/>
              <a:buChar char="»"/>
              <a:defRPr sz="1800">
                <a:solidFill>
                  <a:schemeClr val="bg2"/>
                </a:solidFill>
              </a:defRPr>
            </a:lvl4pPr>
            <a:lvl5pPr>
              <a:buClr>
                <a:schemeClr val="accent2"/>
              </a:buClr>
              <a:buFont typeface="Arial" pitchFamily="34" charset="0"/>
              <a:buChar char="–"/>
              <a:defRPr sz="1800">
                <a:solidFill>
                  <a:schemeClr val="bg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56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206206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mage Only">
    <p:spTree>
      <p:nvGrpSpPr>
        <p:cNvPr id="1" name=""/>
        <p:cNvGrpSpPr/>
        <p:nvPr/>
      </p:nvGrpSpPr>
      <p:grpSpPr>
        <a:xfrm>
          <a:off x="0" y="0"/>
          <a:ext cx="0" cy="0"/>
          <a:chOff x="0" y="0"/>
          <a:chExt cx="0" cy="0"/>
        </a:xfrm>
      </p:grpSpPr>
      <p:sp>
        <p:nvSpPr>
          <p:cNvPr id="2" name="Rectangle 6"/>
          <p:cNvSpPr>
            <a:spLocks noChangeArrowheads="1"/>
          </p:cNvSpPr>
          <p:nvPr/>
        </p:nvSpPr>
        <p:spPr bwMode="auto">
          <a:xfrm>
            <a:off x="1" y="201084"/>
            <a:ext cx="530225" cy="438149"/>
          </a:xfrm>
          <a:prstGeom prst="rect">
            <a:avLst/>
          </a:prstGeom>
          <a:solidFill>
            <a:schemeClr val="bg1"/>
          </a:solidFill>
          <a:ln w="12700" algn="ctr">
            <a:noFill/>
            <a:round/>
            <a:headEnd/>
            <a:tailEnd/>
          </a:ln>
        </p:spPr>
        <p:txBody>
          <a:bodyPr wrap="none" anchor="ctr"/>
          <a:lstStyle/>
          <a:p>
            <a:pPr algn="ctr" fontAlgn="base">
              <a:spcBef>
                <a:spcPct val="50000"/>
              </a:spcBef>
              <a:spcAft>
                <a:spcPct val="17000"/>
              </a:spcAft>
              <a:buClr>
                <a:srgbClr val="043B73"/>
              </a:buClr>
              <a:buFont typeface="Wingdings" charset="2"/>
              <a:buNone/>
            </a:pPr>
            <a:endParaRPr lang="en-US" sz="1400" dirty="0">
              <a:solidFill>
                <a:srgbClr val="292929"/>
              </a:solidFill>
              <a:ea typeface="ＭＳ Ｐゴシック" charset="-128"/>
            </a:endParaRPr>
          </a:p>
        </p:txBody>
      </p:sp>
      <p:sp>
        <p:nvSpPr>
          <p:cNvPr id="3" name="Rectangle 7"/>
          <p:cNvSpPr>
            <a:spLocks noChangeArrowheads="1"/>
          </p:cNvSpPr>
          <p:nvPr userDrawn="1"/>
        </p:nvSpPr>
        <p:spPr bwMode="auto">
          <a:xfrm>
            <a:off x="0" y="201085"/>
            <a:ext cx="592138" cy="569383"/>
          </a:xfrm>
          <a:prstGeom prst="rect">
            <a:avLst/>
          </a:prstGeom>
          <a:solidFill>
            <a:schemeClr val="tx1"/>
          </a:solidFill>
          <a:ln w="12700" algn="ctr">
            <a:noFill/>
            <a:round/>
            <a:headEnd/>
            <a:tailEnd/>
          </a:ln>
        </p:spPr>
        <p:txBody>
          <a:bodyPr wrap="none" anchor="ctr"/>
          <a:lstStyle/>
          <a:p>
            <a:pPr algn="ctr" fontAlgn="base">
              <a:spcBef>
                <a:spcPct val="50000"/>
              </a:spcBef>
              <a:spcAft>
                <a:spcPct val="17000"/>
              </a:spcAft>
              <a:buClr>
                <a:srgbClr val="043B73"/>
              </a:buClr>
              <a:buFont typeface="Wingdings" charset="2"/>
              <a:buNone/>
            </a:pPr>
            <a:endParaRPr lang="en-US" sz="1400" dirty="0">
              <a:solidFill>
                <a:srgbClr val="292929"/>
              </a:solidFill>
              <a:ea typeface="ＭＳ Ｐゴシック" charset="-128"/>
            </a:endParaRPr>
          </a:p>
        </p:txBody>
      </p:sp>
    </p:spTree>
    <p:extLst>
      <p:ext uri="{BB962C8B-B14F-4D97-AF65-F5344CB8AC3E}">
        <p14:creationId xmlns:p14="http://schemas.microsoft.com/office/powerpoint/2010/main" val="119784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Line 47"/>
          <p:cNvSpPr>
            <a:spLocks noChangeShapeType="1"/>
          </p:cNvSpPr>
          <p:nvPr/>
        </p:nvSpPr>
        <p:spPr bwMode="auto">
          <a:xfrm>
            <a:off x="733425" y="2861733"/>
            <a:ext cx="7677150" cy="0"/>
          </a:xfrm>
          <a:prstGeom prst="line">
            <a:avLst/>
          </a:prstGeom>
          <a:noFill/>
          <a:ln w="19050">
            <a:solidFill>
              <a:srgbClr val="C0C0C0"/>
            </a:solidFill>
            <a:round/>
            <a:headEnd/>
            <a:tailEnd/>
          </a:ln>
        </p:spPr>
        <p:txBody>
          <a:bodyPr/>
          <a:lstStyle/>
          <a:p>
            <a:pPr fontAlgn="base">
              <a:spcBef>
                <a:spcPct val="0"/>
              </a:spcBef>
              <a:spcAft>
                <a:spcPct val="0"/>
              </a:spcAft>
            </a:pPr>
            <a:endParaRPr lang="en-US" sz="1400" dirty="0">
              <a:solidFill>
                <a:srgbClr val="292929"/>
              </a:solidFill>
              <a:ea typeface="ＭＳ Ｐゴシック" charset="-128"/>
            </a:endParaRPr>
          </a:p>
        </p:txBody>
      </p:sp>
      <p:sp>
        <p:nvSpPr>
          <p:cNvPr id="5" name="Line 47"/>
          <p:cNvSpPr>
            <a:spLocks noChangeShapeType="1"/>
          </p:cNvSpPr>
          <p:nvPr/>
        </p:nvSpPr>
        <p:spPr bwMode="auto">
          <a:xfrm>
            <a:off x="733425" y="2861733"/>
            <a:ext cx="7677150" cy="0"/>
          </a:xfrm>
          <a:prstGeom prst="line">
            <a:avLst/>
          </a:prstGeom>
          <a:noFill/>
          <a:ln w="19050">
            <a:solidFill>
              <a:srgbClr val="C0C0C0"/>
            </a:solidFill>
            <a:round/>
            <a:headEnd/>
            <a:tailEnd/>
          </a:ln>
        </p:spPr>
        <p:txBody>
          <a:bodyPr/>
          <a:lstStyle/>
          <a:p>
            <a:pPr fontAlgn="base">
              <a:spcBef>
                <a:spcPct val="0"/>
              </a:spcBef>
              <a:spcAft>
                <a:spcPct val="0"/>
              </a:spcAft>
            </a:pPr>
            <a:endParaRPr lang="en-US" sz="1400" dirty="0">
              <a:solidFill>
                <a:srgbClr val="292929"/>
              </a:solidFill>
              <a:ea typeface="ＭＳ Ｐゴシック" charset="-128"/>
            </a:endParaRPr>
          </a:p>
        </p:txBody>
      </p:sp>
      <p:sp>
        <p:nvSpPr>
          <p:cNvPr id="6" name="Line 47"/>
          <p:cNvSpPr>
            <a:spLocks noChangeShapeType="1"/>
          </p:cNvSpPr>
          <p:nvPr userDrawn="1"/>
        </p:nvSpPr>
        <p:spPr bwMode="auto">
          <a:xfrm>
            <a:off x="733425" y="2861733"/>
            <a:ext cx="7677150" cy="0"/>
          </a:xfrm>
          <a:prstGeom prst="line">
            <a:avLst/>
          </a:prstGeom>
          <a:noFill/>
          <a:ln w="19050">
            <a:solidFill>
              <a:srgbClr val="C0C0C0"/>
            </a:solidFill>
            <a:round/>
            <a:headEnd/>
            <a:tailEnd/>
          </a:ln>
        </p:spPr>
        <p:txBody>
          <a:bodyPr/>
          <a:lstStyle/>
          <a:p>
            <a:pPr fontAlgn="base">
              <a:spcBef>
                <a:spcPct val="0"/>
              </a:spcBef>
              <a:spcAft>
                <a:spcPct val="0"/>
              </a:spcAft>
            </a:pPr>
            <a:endParaRPr lang="en-US" sz="1400" dirty="0">
              <a:solidFill>
                <a:srgbClr val="292929"/>
              </a:solidFill>
              <a:ea typeface="ＭＳ Ｐゴシック" charset="-128"/>
            </a:endParaRPr>
          </a:p>
        </p:txBody>
      </p:sp>
      <p:sp>
        <p:nvSpPr>
          <p:cNvPr id="2" name="Title 1"/>
          <p:cNvSpPr>
            <a:spLocks noGrp="1"/>
          </p:cNvSpPr>
          <p:nvPr>
            <p:ph type="title"/>
          </p:nvPr>
        </p:nvSpPr>
        <p:spPr>
          <a:xfrm>
            <a:off x="722313" y="2857501"/>
            <a:ext cx="7688262" cy="1362075"/>
          </a:xfrm>
        </p:spPr>
        <p:txBody>
          <a:bodyPr/>
          <a:lstStyle>
            <a:lvl1pPr algn="l">
              <a:defRPr sz="4000" b="1"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488170"/>
            <a:ext cx="7688262" cy="369332"/>
          </a:xfrm>
        </p:spPr>
        <p:txBody>
          <a:bodyPr anchor="b"/>
          <a:lstStyle>
            <a:lvl1pPr marL="0" indent="0">
              <a:buNone/>
              <a:defRPr sz="2000" baseline="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4436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2300" y="1514477"/>
            <a:ext cx="3873500" cy="2459071"/>
          </a:xfrm>
        </p:spPr>
        <p:txBody>
          <a:bodyPr/>
          <a:lstStyle>
            <a:lvl1pPr>
              <a:defRPr sz="2800"/>
            </a:lvl1pPr>
            <a:lvl2pPr>
              <a:buClr>
                <a:schemeClr val="accent2"/>
              </a:buClr>
              <a:defRPr sz="2400"/>
            </a:lvl2pPr>
            <a:lvl3pPr>
              <a:defRPr sz="2000">
                <a:solidFill>
                  <a:schemeClr val="bg2"/>
                </a:solidFill>
              </a:defRPr>
            </a:lvl3pPr>
            <a:lvl4pPr>
              <a:buClr>
                <a:schemeClr val="accent2"/>
              </a:buClr>
              <a:buFont typeface="Arial" pitchFamily="34" charset="0"/>
              <a:buChar char="»"/>
              <a:defRPr sz="1800">
                <a:solidFill>
                  <a:schemeClr val="bg2"/>
                </a:solidFill>
              </a:defRPr>
            </a:lvl4pPr>
            <a:lvl5pPr>
              <a:buClr>
                <a:schemeClr val="accent2"/>
              </a:buClr>
              <a:buFont typeface="Arial" pitchFamily="34" charset="0"/>
              <a:buChar char="–"/>
              <a:defRPr sz="1800">
                <a:solidFill>
                  <a:schemeClr val="bg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14477"/>
            <a:ext cx="4191000" cy="2459071"/>
          </a:xfrm>
        </p:spPr>
        <p:txBody>
          <a:bodyPr/>
          <a:lstStyle>
            <a:lvl1pPr>
              <a:defRPr sz="2800"/>
            </a:lvl1pPr>
            <a:lvl2pPr>
              <a:buClr>
                <a:schemeClr val="accent2"/>
              </a:buClr>
              <a:defRPr sz="2400"/>
            </a:lvl2pPr>
            <a:lvl3pPr>
              <a:defRPr sz="2000">
                <a:solidFill>
                  <a:schemeClr val="bg2"/>
                </a:solidFill>
              </a:defRPr>
            </a:lvl3pPr>
            <a:lvl4pPr>
              <a:buClr>
                <a:schemeClr val="accent2"/>
              </a:buClr>
              <a:buFont typeface="Arial" pitchFamily="34" charset="0"/>
              <a:buChar char="»"/>
              <a:defRPr sz="1800">
                <a:solidFill>
                  <a:schemeClr val="bg2"/>
                </a:solidFill>
              </a:defRPr>
            </a:lvl4pPr>
            <a:lvl5pPr>
              <a:buClr>
                <a:schemeClr val="accent2"/>
              </a:buClr>
              <a:buFont typeface="Arial" pitchFamily="34" charset="0"/>
              <a:buChar char="–"/>
              <a:defRPr sz="1800">
                <a:solidFill>
                  <a:schemeClr val="bg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9722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2300" y="1984877"/>
            <a:ext cx="3873500" cy="2459071"/>
          </a:xfrm>
        </p:spPr>
        <p:txBody>
          <a:bodyPr/>
          <a:lstStyle>
            <a:lvl1pPr>
              <a:defRPr sz="2800"/>
            </a:lvl1pPr>
            <a:lvl2pPr>
              <a:buClr>
                <a:schemeClr val="accent2"/>
              </a:buClr>
              <a:defRPr sz="2400"/>
            </a:lvl2pPr>
            <a:lvl3pPr>
              <a:defRPr sz="2000">
                <a:solidFill>
                  <a:schemeClr val="bg2"/>
                </a:solidFill>
              </a:defRPr>
            </a:lvl3pPr>
            <a:lvl4pPr>
              <a:buClr>
                <a:schemeClr val="accent2"/>
              </a:buClr>
              <a:buFont typeface="Arial" pitchFamily="34" charset="0"/>
              <a:buChar char="»"/>
              <a:defRPr sz="1800">
                <a:solidFill>
                  <a:schemeClr val="bg2"/>
                </a:solidFill>
              </a:defRPr>
            </a:lvl4pPr>
            <a:lvl5pPr>
              <a:buClr>
                <a:schemeClr val="accent2"/>
              </a:buClr>
              <a:buFont typeface="Arial" pitchFamily="34" charset="0"/>
              <a:buChar char="–"/>
              <a:defRPr sz="1800">
                <a:solidFill>
                  <a:schemeClr val="bg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84877"/>
            <a:ext cx="4191000" cy="2459071"/>
          </a:xfrm>
        </p:spPr>
        <p:txBody>
          <a:bodyPr/>
          <a:lstStyle>
            <a:lvl1pPr>
              <a:defRPr sz="2800"/>
            </a:lvl1pPr>
            <a:lvl2pPr>
              <a:buClr>
                <a:schemeClr val="accent2"/>
              </a:buClr>
              <a:defRPr sz="2400"/>
            </a:lvl2pPr>
            <a:lvl3pPr>
              <a:defRPr sz="2000">
                <a:solidFill>
                  <a:schemeClr val="bg2"/>
                </a:solidFill>
              </a:defRPr>
            </a:lvl3pPr>
            <a:lvl4pPr>
              <a:buClr>
                <a:schemeClr val="accent2"/>
              </a:buClr>
              <a:buFont typeface="Arial" pitchFamily="34" charset="0"/>
              <a:buChar char="»"/>
              <a:defRPr sz="1800">
                <a:solidFill>
                  <a:schemeClr val="bg2"/>
                </a:solidFill>
              </a:defRPr>
            </a:lvl4pPr>
            <a:lvl5pPr>
              <a:buClr>
                <a:schemeClr val="accent2"/>
              </a:buClr>
              <a:buFont typeface="Arial" pitchFamily="34" charset="0"/>
              <a:buChar char="–"/>
              <a:defRPr sz="1800">
                <a:solidFill>
                  <a:schemeClr val="bg2"/>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idx="10"/>
          </p:nvPr>
        </p:nvSpPr>
        <p:spPr>
          <a:xfrm>
            <a:off x="635000" y="1198670"/>
            <a:ext cx="3862388" cy="7571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ext Placeholder 4"/>
          <p:cNvSpPr>
            <a:spLocks noGrp="1"/>
          </p:cNvSpPr>
          <p:nvPr>
            <p:ph type="body" sz="quarter" idx="3"/>
          </p:nvPr>
        </p:nvSpPr>
        <p:spPr>
          <a:xfrm>
            <a:off x="4645027" y="1198670"/>
            <a:ext cx="4194175" cy="7571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52551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White Background">
    <p:spTree>
      <p:nvGrpSpPr>
        <p:cNvPr id="1" name=""/>
        <p:cNvGrpSpPr/>
        <p:nvPr/>
      </p:nvGrpSpPr>
      <p:grpSpPr>
        <a:xfrm>
          <a:off x="0" y="0"/>
          <a:ext cx="0" cy="0"/>
          <a:chOff x="0" y="0"/>
          <a:chExt cx="0" cy="0"/>
        </a:xfrm>
      </p:grpSpPr>
      <p:sp>
        <p:nvSpPr>
          <p:cNvPr id="2" name="Slide Number Placeholder 7"/>
          <p:cNvSpPr txBox="1">
            <a:spLocks/>
          </p:cNvSpPr>
          <p:nvPr userDrawn="1"/>
        </p:nvSpPr>
        <p:spPr bwMode="auto">
          <a:xfrm>
            <a:off x="8591550" y="6544733"/>
            <a:ext cx="552450" cy="31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a:solidFill>
                  <a:srgbClr val="292929"/>
                </a:solidFill>
                <a:latin typeface="Arial" charset="0"/>
                <a:ea typeface="ＭＳ Ｐゴシック" charset="-128"/>
              </a:defRPr>
            </a:lvl1pPr>
            <a:lvl2pPr marL="742950" indent="-285750" eaLnBrk="0" hangingPunct="0">
              <a:defRPr sz="1400">
                <a:solidFill>
                  <a:srgbClr val="292929"/>
                </a:solidFill>
                <a:latin typeface="Arial" charset="0"/>
                <a:ea typeface="ＭＳ Ｐゴシック" charset="-128"/>
              </a:defRPr>
            </a:lvl2pPr>
            <a:lvl3pPr marL="1143000" indent="-228600" eaLnBrk="0" hangingPunct="0">
              <a:defRPr sz="1400">
                <a:solidFill>
                  <a:srgbClr val="292929"/>
                </a:solidFill>
                <a:latin typeface="Arial" charset="0"/>
                <a:ea typeface="ＭＳ Ｐゴシック" charset="-128"/>
              </a:defRPr>
            </a:lvl3pPr>
            <a:lvl4pPr marL="1600200" indent="-228600" eaLnBrk="0" hangingPunct="0">
              <a:defRPr sz="1400">
                <a:solidFill>
                  <a:srgbClr val="292929"/>
                </a:solidFill>
                <a:latin typeface="Arial" charset="0"/>
                <a:ea typeface="ＭＳ Ｐゴシック" charset="-128"/>
              </a:defRPr>
            </a:lvl4pPr>
            <a:lvl5pPr marL="2057400" indent="-228600" eaLnBrk="0" hangingPunct="0">
              <a:defRPr sz="1400">
                <a:solidFill>
                  <a:srgbClr val="292929"/>
                </a:solidFill>
                <a:latin typeface="Arial" charset="0"/>
                <a:ea typeface="ＭＳ Ｐゴシック" charset="-128"/>
              </a:defRPr>
            </a:lvl5pPr>
            <a:lvl6pPr marL="2514600" indent="-228600" eaLnBrk="0" fontAlgn="base" hangingPunct="0">
              <a:spcBef>
                <a:spcPct val="0"/>
              </a:spcBef>
              <a:spcAft>
                <a:spcPct val="0"/>
              </a:spcAft>
              <a:defRPr sz="1400">
                <a:solidFill>
                  <a:srgbClr val="292929"/>
                </a:solidFill>
                <a:latin typeface="Arial" charset="0"/>
                <a:ea typeface="ＭＳ Ｐゴシック" charset="-128"/>
              </a:defRPr>
            </a:lvl6pPr>
            <a:lvl7pPr marL="2971800" indent="-228600" eaLnBrk="0" fontAlgn="base" hangingPunct="0">
              <a:spcBef>
                <a:spcPct val="0"/>
              </a:spcBef>
              <a:spcAft>
                <a:spcPct val="0"/>
              </a:spcAft>
              <a:defRPr sz="1400">
                <a:solidFill>
                  <a:srgbClr val="292929"/>
                </a:solidFill>
                <a:latin typeface="Arial" charset="0"/>
                <a:ea typeface="ＭＳ Ｐゴシック" charset="-128"/>
              </a:defRPr>
            </a:lvl7pPr>
            <a:lvl8pPr marL="3429000" indent="-228600" eaLnBrk="0" fontAlgn="base" hangingPunct="0">
              <a:spcBef>
                <a:spcPct val="0"/>
              </a:spcBef>
              <a:spcAft>
                <a:spcPct val="0"/>
              </a:spcAft>
              <a:defRPr sz="1400">
                <a:solidFill>
                  <a:srgbClr val="292929"/>
                </a:solidFill>
                <a:latin typeface="Arial" charset="0"/>
                <a:ea typeface="ＭＳ Ｐゴシック" charset="-128"/>
              </a:defRPr>
            </a:lvl8pPr>
            <a:lvl9pPr marL="3886200" indent="-228600" eaLnBrk="0" fontAlgn="base" hangingPunct="0">
              <a:spcBef>
                <a:spcPct val="0"/>
              </a:spcBef>
              <a:spcAft>
                <a:spcPct val="0"/>
              </a:spcAft>
              <a:defRPr sz="1400">
                <a:solidFill>
                  <a:srgbClr val="292929"/>
                </a:solidFill>
                <a:latin typeface="Arial" charset="0"/>
                <a:ea typeface="ＭＳ Ｐゴシック" charset="-128"/>
              </a:defRPr>
            </a:lvl9pPr>
          </a:lstStyle>
          <a:p>
            <a:pPr algn="r" eaLnBrk="1" fontAlgn="base" hangingPunct="1">
              <a:spcBef>
                <a:spcPct val="50000"/>
              </a:spcBef>
              <a:spcAft>
                <a:spcPct val="17000"/>
              </a:spcAft>
              <a:buClr>
                <a:srgbClr val="043B73"/>
              </a:buClr>
              <a:buFont typeface="Wingdings" charset="2"/>
              <a:buNone/>
              <a:defRPr/>
            </a:pPr>
            <a:fld id="{DB244989-12C1-44E8-B15A-D5A41C019E2D}" type="slidenum">
              <a:rPr lang="en-US" sz="800" smtClean="0">
                <a:solidFill>
                  <a:srgbClr val="BFBFBF"/>
                </a:solidFill>
              </a:rPr>
              <a:pPr algn="r" eaLnBrk="1" fontAlgn="base" hangingPunct="1">
                <a:spcBef>
                  <a:spcPct val="50000"/>
                </a:spcBef>
                <a:spcAft>
                  <a:spcPct val="17000"/>
                </a:spcAft>
                <a:buClr>
                  <a:srgbClr val="043B73"/>
                </a:buClr>
                <a:buFont typeface="Wingdings" charset="2"/>
                <a:buNone/>
                <a:defRPr/>
              </a:pPr>
              <a:t>‹#›</a:t>
            </a:fld>
            <a:endParaRPr lang="en-US" sz="800" dirty="0" smtClean="0">
              <a:solidFill>
                <a:srgbClr val="BFBFBF"/>
              </a:solidFill>
            </a:endParaRPr>
          </a:p>
        </p:txBody>
      </p:sp>
    </p:spTree>
    <p:extLst>
      <p:ext uri="{BB962C8B-B14F-4D97-AF65-F5344CB8AC3E}">
        <p14:creationId xmlns:p14="http://schemas.microsoft.com/office/powerpoint/2010/main" val="203738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White Backgroun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Slide Number Placeholder 7"/>
          <p:cNvSpPr txBox="1">
            <a:spLocks/>
          </p:cNvSpPr>
          <p:nvPr userDrawn="1"/>
        </p:nvSpPr>
        <p:spPr bwMode="auto">
          <a:xfrm>
            <a:off x="8591550" y="6544733"/>
            <a:ext cx="552450" cy="31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a:solidFill>
                  <a:srgbClr val="292929"/>
                </a:solidFill>
                <a:latin typeface="Arial" charset="0"/>
                <a:ea typeface="ＭＳ Ｐゴシック" charset="-128"/>
              </a:defRPr>
            </a:lvl1pPr>
            <a:lvl2pPr marL="742950" indent="-285750" eaLnBrk="0" hangingPunct="0">
              <a:defRPr sz="1400">
                <a:solidFill>
                  <a:srgbClr val="292929"/>
                </a:solidFill>
                <a:latin typeface="Arial" charset="0"/>
                <a:ea typeface="ＭＳ Ｐゴシック" charset="-128"/>
              </a:defRPr>
            </a:lvl2pPr>
            <a:lvl3pPr marL="1143000" indent="-228600" eaLnBrk="0" hangingPunct="0">
              <a:defRPr sz="1400">
                <a:solidFill>
                  <a:srgbClr val="292929"/>
                </a:solidFill>
                <a:latin typeface="Arial" charset="0"/>
                <a:ea typeface="ＭＳ Ｐゴシック" charset="-128"/>
              </a:defRPr>
            </a:lvl3pPr>
            <a:lvl4pPr marL="1600200" indent="-228600" eaLnBrk="0" hangingPunct="0">
              <a:defRPr sz="1400">
                <a:solidFill>
                  <a:srgbClr val="292929"/>
                </a:solidFill>
                <a:latin typeface="Arial" charset="0"/>
                <a:ea typeface="ＭＳ Ｐゴシック" charset="-128"/>
              </a:defRPr>
            </a:lvl4pPr>
            <a:lvl5pPr marL="2057400" indent="-228600" eaLnBrk="0" hangingPunct="0">
              <a:defRPr sz="1400">
                <a:solidFill>
                  <a:srgbClr val="292929"/>
                </a:solidFill>
                <a:latin typeface="Arial" charset="0"/>
                <a:ea typeface="ＭＳ Ｐゴシック" charset="-128"/>
              </a:defRPr>
            </a:lvl5pPr>
            <a:lvl6pPr marL="2514600" indent="-228600" eaLnBrk="0" fontAlgn="base" hangingPunct="0">
              <a:spcBef>
                <a:spcPct val="0"/>
              </a:spcBef>
              <a:spcAft>
                <a:spcPct val="0"/>
              </a:spcAft>
              <a:defRPr sz="1400">
                <a:solidFill>
                  <a:srgbClr val="292929"/>
                </a:solidFill>
                <a:latin typeface="Arial" charset="0"/>
                <a:ea typeface="ＭＳ Ｐゴシック" charset="-128"/>
              </a:defRPr>
            </a:lvl6pPr>
            <a:lvl7pPr marL="2971800" indent="-228600" eaLnBrk="0" fontAlgn="base" hangingPunct="0">
              <a:spcBef>
                <a:spcPct val="0"/>
              </a:spcBef>
              <a:spcAft>
                <a:spcPct val="0"/>
              </a:spcAft>
              <a:defRPr sz="1400">
                <a:solidFill>
                  <a:srgbClr val="292929"/>
                </a:solidFill>
                <a:latin typeface="Arial" charset="0"/>
                <a:ea typeface="ＭＳ Ｐゴシック" charset="-128"/>
              </a:defRPr>
            </a:lvl7pPr>
            <a:lvl8pPr marL="3429000" indent="-228600" eaLnBrk="0" fontAlgn="base" hangingPunct="0">
              <a:spcBef>
                <a:spcPct val="0"/>
              </a:spcBef>
              <a:spcAft>
                <a:spcPct val="0"/>
              </a:spcAft>
              <a:defRPr sz="1400">
                <a:solidFill>
                  <a:srgbClr val="292929"/>
                </a:solidFill>
                <a:latin typeface="Arial" charset="0"/>
                <a:ea typeface="ＭＳ Ｐゴシック" charset="-128"/>
              </a:defRPr>
            </a:lvl8pPr>
            <a:lvl9pPr marL="3886200" indent="-228600" eaLnBrk="0" fontAlgn="base" hangingPunct="0">
              <a:spcBef>
                <a:spcPct val="0"/>
              </a:spcBef>
              <a:spcAft>
                <a:spcPct val="0"/>
              </a:spcAft>
              <a:defRPr sz="1400">
                <a:solidFill>
                  <a:srgbClr val="292929"/>
                </a:solidFill>
                <a:latin typeface="Arial" charset="0"/>
                <a:ea typeface="ＭＳ Ｐゴシック" charset="-128"/>
              </a:defRPr>
            </a:lvl9pPr>
          </a:lstStyle>
          <a:p>
            <a:pPr algn="r" eaLnBrk="1" fontAlgn="base" hangingPunct="1">
              <a:spcBef>
                <a:spcPct val="50000"/>
              </a:spcBef>
              <a:spcAft>
                <a:spcPct val="17000"/>
              </a:spcAft>
              <a:buClr>
                <a:srgbClr val="043B73"/>
              </a:buClr>
              <a:buFont typeface="Wingdings" charset="2"/>
              <a:buNone/>
              <a:defRPr/>
            </a:pPr>
            <a:fld id="{6200380B-1576-47C7-B49D-B606B803EC26}" type="slidenum">
              <a:rPr lang="en-US" sz="800" smtClean="0">
                <a:solidFill>
                  <a:srgbClr val="BFBFBF"/>
                </a:solidFill>
              </a:rPr>
              <a:pPr algn="r" eaLnBrk="1" fontAlgn="base" hangingPunct="1">
                <a:spcBef>
                  <a:spcPct val="50000"/>
                </a:spcBef>
                <a:spcAft>
                  <a:spcPct val="17000"/>
                </a:spcAft>
                <a:buClr>
                  <a:srgbClr val="043B73"/>
                </a:buClr>
                <a:buFont typeface="Wingdings" charset="2"/>
                <a:buNone/>
                <a:defRPr/>
              </a:pPr>
              <a:t>‹#›</a:t>
            </a:fld>
            <a:endParaRPr lang="en-US" sz="800" dirty="0" smtClean="0">
              <a:solidFill>
                <a:srgbClr val="BFBFBF"/>
              </a:solidFill>
            </a:endParaRPr>
          </a:p>
        </p:txBody>
      </p:sp>
    </p:spTree>
    <p:extLst>
      <p:ext uri="{BB962C8B-B14F-4D97-AF65-F5344CB8AC3E}">
        <p14:creationId xmlns:p14="http://schemas.microsoft.com/office/powerpoint/2010/main" val="419767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633414" y="177800"/>
            <a:ext cx="8205787" cy="10519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title text</a:t>
            </a:r>
          </a:p>
        </p:txBody>
      </p:sp>
      <p:sp>
        <p:nvSpPr>
          <p:cNvPr id="1027" name="Rectangle 5"/>
          <p:cNvSpPr>
            <a:spLocks noGrp="1" noChangeArrowheads="1"/>
          </p:cNvSpPr>
          <p:nvPr>
            <p:ph type="body" idx="1"/>
          </p:nvPr>
        </p:nvSpPr>
        <p:spPr bwMode="auto">
          <a:xfrm>
            <a:off x="638176" y="1225551"/>
            <a:ext cx="8201025" cy="20017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subtitle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Slide Number Placeholder 7"/>
          <p:cNvSpPr txBox="1">
            <a:spLocks/>
          </p:cNvSpPr>
          <p:nvPr/>
        </p:nvSpPr>
        <p:spPr bwMode="auto">
          <a:xfrm>
            <a:off x="8591550" y="6125633"/>
            <a:ext cx="552450" cy="31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a:solidFill>
                  <a:srgbClr val="292929"/>
                </a:solidFill>
                <a:latin typeface="Arial" charset="0"/>
                <a:ea typeface="ＭＳ Ｐゴシック" charset="-128"/>
              </a:defRPr>
            </a:lvl1pPr>
            <a:lvl2pPr marL="742950" indent="-285750" eaLnBrk="0" hangingPunct="0">
              <a:defRPr sz="1400">
                <a:solidFill>
                  <a:srgbClr val="292929"/>
                </a:solidFill>
                <a:latin typeface="Arial" charset="0"/>
                <a:ea typeface="ＭＳ Ｐゴシック" charset="-128"/>
              </a:defRPr>
            </a:lvl2pPr>
            <a:lvl3pPr marL="1143000" indent="-228600" eaLnBrk="0" hangingPunct="0">
              <a:defRPr sz="1400">
                <a:solidFill>
                  <a:srgbClr val="292929"/>
                </a:solidFill>
                <a:latin typeface="Arial" charset="0"/>
                <a:ea typeface="ＭＳ Ｐゴシック" charset="-128"/>
              </a:defRPr>
            </a:lvl3pPr>
            <a:lvl4pPr marL="1600200" indent="-228600" eaLnBrk="0" hangingPunct="0">
              <a:defRPr sz="1400">
                <a:solidFill>
                  <a:srgbClr val="292929"/>
                </a:solidFill>
                <a:latin typeface="Arial" charset="0"/>
                <a:ea typeface="ＭＳ Ｐゴシック" charset="-128"/>
              </a:defRPr>
            </a:lvl4pPr>
            <a:lvl5pPr marL="2057400" indent="-228600" eaLnBrk="0" hangingPunct="0">
              <a:defRPr sz="1400">
                <a:solidFill>
                  <a:srgbClr val="292929"/>
                </a:solidFill>
                <a:latin typeface="Arial" charset="0"/>
                <a:ea typeface="ＭＳ Ｐゴシック" charset="-128"/>
              </a:defRPr>
            </a:lvl5pPr>
            <a:lvl6pPr marL="2514600" indent="-228600" eaLnBrk="0" fontAlgn="base" hangingPunct="0">
              <a:spcBef>
                <a:spcPct val="0"/>
              </a:spcBef>
              <a:spcAft>
                <a:spcPct val="0"/>
              </a:spcAft>
              <a:defRPr sz="1400">
                <a:solidFill>
                  <a:srgbClr val="292929"/>
                </a:solidFill>
                <a:latin typeface="Arial" charset="0"/>
                <a:ea typeface="ＭＳ Ｐゴシック" charset="-128"/>
              </a:defRPr>
            </a:lvl6pPr>
            <a:lvl7pPr marL="2971800" indent="-228600" eaLnBrk="0" fontAlgn="base" hangingPunct="0">
              <a:spcBef>
                <a:spcPct val="0"/>
              </a:spcBef>
              <a:spcAft>
                <a:spcPct val="0"/>
              </a:spcAft>
              <a:defRPr sz="1400">
                <a:solidFill>
                  <a:srgbClr val="292929"/>
                </a:solidFill>
                <a:latin typeface="Arial" charset="0"/>
                <a:ea typeface="ＭＳ Ｐゴシック" charset="-128"/>
              </a:defRPr>
            </a:lvl7pPr>
            <a:lvl8pPr marL="3429000" indent="-228600" eaLnBrk="0" fontAlgn="base" hangingPunct="0">
              <a:spcBef>
                <a:spcPct val="0"/>
              </a:spcBef>
              <a:spcAft>
                <a:spcPct val="0"/>
              </a:spcAft>
              <a:defRPr sz="1400">
                <a:solidFill>
                  <a:srgbClr val="292929"/>
                </a:solidFill>
                <a:latin typeface="Arial" charset="0"/>
                <a:ea typeface="ＭＳ Ｐゴシック" charset="-128"/>
              </a:defRPr>
            </a:lvl8pPr>
            <a:lvl9pPr marL="3886200" indent="-228600" eaLnBrk="0" fontAlgn="base" hangingPunct="0">
              <a:spcBef>
                <a:spcPct val="0"/>
              </a:spcBef>
              <a:spcAft>
                <a:spcPct val="0"/>
              </a:spcAft>
              <a:defRPr sz="1400">
                <a:solidFill>
                  <a:srgbClr val="292929"/>
                </a:solidFill>
                <a:latin typeface="Arial" charset="0"/>
                <a:ea typeface="ＭＳ Ｐゴシック" charset="-128"/>
              </a:defRPr>
            </a:lvl9pPr>
          </a:lstStyle>
          <a:p>
            <a:pPr algn="r" eaLnBrk="1" fontAlgn="base" hangingPunct="1">
              <a:spcBef>
                <a:spcPct val="50000"/>
              </a:spcBef>
              <a:spcAft>
                <a:spcPct val="17000"/>
              </a:spcAft>
              <a:buClr>
                <a:srgbClr val="043B73"/>
              </a:buClr>
              <a:buFont typeface="Wingdings" charset="2"/>
              <a:buNone/>
              <a:defRPr/>
            </a:pPr>
            <a:fld id="{1C6B73B6-E3BC-4AB9-8816-350E73C58084}" type="slidenum">
              <a:rPr lang="en-US" sz="800" smtClean="0">
                <a:solidFill>
                  <a:srgbClr val="B0B7BB"/>
                </a:solidFill>
              </a:rPr>
              <a:pPr algn="r" eaLnBrk="1" fontAlgn="base" hangingPunct="1">
                <a:spcBef>
                  <a:spcPct val="50000"/>
                </a:spcBef>
                <a:spcAft>
                  <a:spcPct val="17000"/>
                </a:spcAft>
                <a:buClr>
                  <a:srgbClr val="043B73"/>
                </a:buClr>
                <a:buFont typeface="Wingdings" charset="2"/>
                <a:buNone/>
                <a:defRPr/>
              </a:pPr>
              <a:t>‹#›</a:t>
            </a:fld>
            <a:endParaRPr lang="en-US" sz="800" dirty="0" smtClean="0">
              <a:solidFill>
                <a:srgbClr val="B0B7BB"/>
              </a:solidFill>
            </a:endParaRPr>
          </a:p>
        </p:txBody>
      </p:sp>
      <p:sp>
        <p:nvSpPr>
          <p:cNvPr id="1029" name="Rectangle 11"/>
          <p:cNvSpPr>
            <a:spLocks noChangeArrowheads="1"/>
          </p:cNvSpPr>
          <p:nvPr/>
        </p:nvSpPr>
        <p:spPr bwMode="auto">
          <a:xfrm>
            <a:off x="1" y="268818"/>
            <a:ext cx="549275" cy="436033"/>
          </a:xfrm>
          <a:prstGeom prst="rect">
            <a:avLst/>
          </a:prstGeom>
          <a:solidFill>
            <a:schemeClr val="tx1"/>
          </a:solidFill>
          <a:ln w="12700" algn="ctr">
            <a:noFill/>
            <a:round/>
            <a:headEnd/>
            <a:tailEnd/>
          </a:ln>
        </p:spPr>
        <p:txBody>
          <a:bodyPr wrap="none" anchor="ctr"/>
          <a:lstStyle/>
          <a:p>
            <a:pPr algn="ctr" fontAlgn="base">
              <a:spcBef>
                <a:spcPct val="50000"/>
              </a:spcBef>
              <a:spcAft>
                <a:spcPct val="17000"/>
              </a:spcAft>
              <a:buClr>
                <a:srgbClr val="043B73"/>
              </a:buClr>
              <a:buFont typeface="Wingdings" charset="2"/>
              <a:buNone/>
            </a:pPr>
            <a:endParaRPr lang="en-US" sz="1400" dirty="0">
              <a:solidFill>
                <a:srgbClr val="292929"/>
              </a:solidFill>
              <a:ea typeface="ＭＳ Ｐゴシック" charset="-128"/>
            </a:endParaRPr>
          </a:p>
        </p:txBody>
      </p:sp>
      <p:pic>
        <p:nvPicPr>
          <p:cNvPr id="1030" name="Picture 1" descr="90808_CIU_digitalsigns3.jpg"/>
          <p:cNvPicPr>
            <a:picLocks noChangeAspect="1"/>
          </p:cNvPicPr>
          <p:nvPr/>
        </p:nvPicPr>
        <p:blipFill>
          <a:blip r:embed="rId13" cstate="print"/>
          <a:srcRect/>
          <a:stretch>
            <a:fillRect/>
          </a:stretch>
        </p:blipFill>
        <p:spPr bwMode="auto">
          <a:xfrm>
            <a:off x="0" y="6053667"/>
            <a:ext cx="9144000" cy="821267"/>
          </a:xfrm>
          <a:prstGeom prst="rect">
            <a:avLst/>
          </a:prstGeom>
          <a:noFill/>
          <a:ln w="9525">
            <a:noFill/>
            <a:miter lim="800000"/>
            <a:headEnd/>
            <a:tailEnd/>
          </a:ln>
        </p:spPr>
      </p:pic>
    </p:spTree>
    <p:extLst>
      <p:ext uri="{BB962C8B-B14F-4D97-AF65-F5344CB8AC3E}">
        <p14:creationId xmlns:p14="http://schemas.microsoft.com/office/powerpoint/2010/main" val="1695936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lnSpc>
          <a:spcPct val="83000"/>
        </a:lnSpc>
        <a:spcBef>
          <a:spcPct val="0"/>
        </a:spcBef>
        <a:spcAft>
          <a:spcPct val="0"/>
        </a:spcAft>
        <a:defRPr sz="3600" b="1">
          <a:solidFill>
            <a:schemeClr val="tx1"/>
          </a:solidFill>
          <a:latin typeface="+mj-lt"/>
          <a:ea typeface="ＭＳ Ｐゴシック" pitchFamily="-112" charset="-128"/>
          <a:cs typeface="ＭＳ Ｐゴシック" pitchFamily="-112" charset="-128"/>
        </a:defRPr>
      </a:lvl1pPr>
      <a:lvl2pPr algn="l" rtl="0" eaLnBrk="0" fontAlgn="base" hangingPunct="0">
        <a:lnSpc>
          <a:spcPct val="83000"/>
        </a:lnSpc>
        <a:spcBef>
          <a:spcPct val="0"/>
        </a:spcBef>
        <a:spcAft>
          <a:spcPct val="0"/>
        </a:spcAft>
        <a:defRPr sz="3600" b="1">
          <a:solidFill>
            <a:schemeClr val="tx1"/>
          </a:solidFill>
          <a:latin typeface="Arial Narrow" pitchFamily="34" charset="0"/>
          <a:ea typeface="ＭＳ Ｐゴシック" pitchFamily="-112" charset="-128"/>
          <a:cs typeface="ＭＳ Ｐゴシック" pitchFamily="-112" charset="-128"/>
        </a:defRPr>
      </a:lvl2pPr>
      <a:lvl3pPr algn="l" rtl="0" eaLnBrk="0" fontAlgn="base" hangingPunct="0">
        <a:lnSpc>
          <a:spcPct val="83000"/>
        </a:lnSpc>
        <a:spcBef>
          <a:spcPct val="0"/>
        </a:spcBef>
        <a:spcAft>
          <a:spcPct val="0"/>
        </a:spcAft>
        <a:defRPr sz="3600" b="1">
          <a:solidFill>
            <a:schemeClr val="tx1"/>
          </a:solidFill>
          <a:latin typeface="Arial Narrow" pitchFamily="34" charset="0"/>
          <a:ea typeface="ＭＳ Ｐゴシック" pitchFamily="-112" charset="-128"/>
          <a:cs typeface="ＭＳ Ｐゴシック" pitchFamily="-112" charset="-128"/>
        </a:defRPr>
      </a:lvl3pPr>
      <a:lvl4pPr algn="l" rtl="0" eaLnBrk="0" fontAlgn="base" hangingPunct="0">
        <a:lnSpc>
          <a:spcPct val="83000"/>
        </a:lnSpc>
        <a:spcBef>
          <a:spcPct val="0"/>
        </a:spcBef>
        <a:spcAft>
          <a:spcPct val="0"/>
        </a:spcAft>
        <a:defRPr sz="3600" b="1">
          <a:solidFill>
            <a:schemeClr val="tx1"/>
          </a:solidFill>
          <a:latin typeface="Arial Narrow" pitchFamily="34" charset="0"/>
          <a:ea typeface="ＭＳ Ｐゴシック" pitchFamily="-112" charset="-128"/>
          <a:cs typeface="ＭＳ Ｐゴシック" pitchFamily="-112" charset="-128"/>
        </a:defRPr>
      </a:lvl4pPr>
      <a:lvl5pPr algn="l" rtl="0" eaLnBrk="0" fontAlgn="base" hangingPunct="0">
        <a:lnSpc>
          <a:spcPct val="83000"/>
        </a:lnSpc>
        <a:spcBef>
          <a:spcPct val="0"/>
        </a:spcBef>
        <a:spcAft>
          <a:spcPct val="0"/>
        </a:spcAft>
        <a:defRPr sz="3600" b="1">
          <a:solidFill>
            <a:schemeClr val="tx1"/>
          </a:solidFill>
          <a:latin typeface="Arial Narrow" pitchFamily="34" charset="0"/>
          <a:ea typeface="ＭＳ Ｐゴシック" pitchFamily="-112" charset="-128"/>
          <a:cs typeface="ＭＳ Ｐゴシック" pitchFamily="-112" charset="-128"/>
        </a:defRPr>
      </a:lvl5pPr>
      <a:lvl6pPr marL="457200" algn="l" rtl="0" eaLnBrk="1" fontAlgn="base" hangingPunct="1">
        <a:lnSpc>
          <a:spcPct val="83000"/>
        </a:lnSpc>
        <a:spcBef>
          <a:spcPct val="0"/>
        </a:spcBef>
        <a:spcAft>
          <a:spcPct val="0"/>
        </a:spcAft>
        <a:defRPr sz="3600">
          <a:solidFill>
            <a:srgbClr val="292929"/>
          </a:solidFill>
          <a:latin typeface="Arial Narrow" pitchFamily="34" charset="0"/>
        </a:defRPr>
      </a:lvl6pPr>
      <a:lvl7pPr marL="914400" algn="l" rtl="0" eaLnBrk="1" fontAlgn="base" hangingPunct="1">
        <a:lnSpc>
          <a:spcPct val="83000"/>
        </a:lnSpc>
        <a:spcBef>
          <a:spcPct val="0"/>
        </a:spcBef>
        <a:spcAft>
          <a:spcPct val="0"/>
        </a:spcAft>
        <a:defRPr sz="3600">
          <a:solidFill>
            <a:srgbClr val="292929"/>
          </a:solidFill>
          <a:latin typeface="Arial Narrow" pitchFamily="34" charset="0"/>
        </a:defRPr>
      </a:lvl7pPr>
      <a:lvl8pPr marL="1371600" algn="l" rtl="0" eaLnBrk="1" fontAlgn="base" hangingPunct="1">
        <a:lnSpc>
          <a:spcPct val="83000"/>
        </a:lnSpc>
        <a:spcBef>
          <a:spcPct val="0"/>
        </a:spcBef>
        <a:spcAft>
          <a:spcPct val="0"/>
        </a:spcAft>
        <a:defRPr sz="3600">
          <a:solidFill>
            <a:srgbClr val="292929"/>
          </a:solidFill>
          <a:latin typeface="Arial Narrow" pitchFamily="34" charset="0"/>
        </a:defRPr>
      </a:lvl8pPr>
      <a:lvl9pPr marL="1828800" algn="l" rtl="0" eaLnBrk="1" fontAlgn="base" hangingPunct="1">
        <a:lnSpc>
          <a:spcPct val="83000"/>
        </a:lnSpc>
        <a:spcBef>
          <a:spcPct val="0"/>
        </a:spcBef>
        <a:spcAft>
          <a:spcPct val="0"/>
        </a:spcAft>
        <a:defRPr sz="3600">
          <a:solidFill>
            <a:srgbClr val="292929"/>
          </a:solidFill>
          <a:latin typeface="Arial Narrow" pitchFamily="34" charset="0"/>
        </a:defRPr>
      </a:lvl9pPr>
    </p:titleStyle>
    <p:bodyStyle>
      <a:lvl1pPr marL="347663" indent="-347663" algn="l" rtl="0" eaLnBrk="0" fontAlgn="base" hangingPunct="0">
        <a:lnSpc>
          <a:spcPct val="90000"/>
        </a:lnSpc>
        <a:spcBef>
          <a:spcPct val="35000"/>
        </a:spcBef>
        <a:spcAft>
          <a:spcPct val="17000"/>
        </a:spcAft>
        <a:buClr>
          <a:schemeClr val="accent2"/>
        </a:buClr>
        <a:buFont typeface="Wingdings" charset="2"/>
        <a:buChar char="§"/>
        <a:defRPr sz="2400">
          <a:solidFill>
            <a:srgbClr val="292929"/>
          </a:solidFill>
          <a:latin typeface="+mn-lt"/>
          <a:ea typeface="ＭＳ Ｐゴシック" pitchFamily="-112" charset="-128"/>
          <a:cs typeface="ＭＳ Ｐゴシック" pitchFamily="-112" charset="-128"/>
        </a:defRPr>
      </a:lvl1pPr>
      <a:lvl2pPr marL="684213" indent="-222250" algn="l" rtl="0" eaLnBrk="0" fontAlgn="base" hangingPunct="0">
        <a:lnSpc>
          <a:spcPct val="92000"/>
        </a:lnSpc>
        <a:spcBef>
          <a:spcPct val="17000"/>
        </a:spcBef>
        <a:spcAft>
          <a:spcPct val="17000"/>
        </a:spcAft>
        <a:buClr>
          <a:schemeClr val="accent2"/>
        </a:buClr>
        <a:buFont typeface="Wingdings" charset="2"/>
        <a:buChar char="§"/>
        <a:defRPr sz="2000">
          <a:solidFill>
            <a:schemeClr val="bg2"/>
          </a:solidFill>
          <a:latin typeface="+mn-lt"/>
          <a:ea typeface="ＭＳ Ｐゴシック" pitchFamily="-112" charset="-128"/>
          <a:cs typeface="ＭＳ Ｐゴシック"/>
        </a:defRPr>
      </a:lvl2pPr>
      <a:lvl3pPr marL="1025525" indent="-227013" algn="l" rtl="0" eaLnBrk="0" fontAlgn="base" hangingPunct="0">
        <a:lnSpc>
          <a:spcPct val="92000"/>
        </a:lnSpc>
        <a:spcBef>
          <a:spcPct val="17000"/>
        </a:spcBef>
        <a:spcAft>
          <a:spcPct val="17000"/>
        </a:spcAft>
        <a:buClr>
          <a:schemeClr val="accent2"/>
        </a:buClr>
        <a:buFont typeface="Arial" charset="0"/>
        <a:buChar char="»"/>
        <a:defRPr sz="2000">
          <a:solidFill>
            <a:schemeClr val="bg2"/>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chemeClr val="accent2"/>
        </a:buClr>
        <a:buFont typeface="Arial" charset="0"/>
        <a:buChar char="»"/>
        <a:defRPr sz="2000">
          <a:solidFill>
            <a:schemeClr val="bg2"/>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chemeClr val="accent2"/>
        </a:buClr>
        <a:buFont typeface="Arial" charset="0"/>
        <a:buChar char="–"/>
        <a:defRPr sz="2000">
          <a:solidFill>
            <a:schemeClr val="bg2"/>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rcwilliams@northcarolina.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goo.gl/forms/YlbozX1iD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tairynews.com/news/32409/board-honors-students-in-chinese-program" TargetMode="External"/><Relationship Id="rId2" Type="http://schemas.openxmlformats.org/officeDocument/2006/relationships/hyperlink" Target="https://www.shenyunperformingarts.org/abou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2015-2016 Confucius Classrooms Grant</a:t>
            </a:r>
            <a:endParaRPr lang="en-US" dirty="0"/>
          </a:p>
        </p:txBody>
      </p:sp>
      <p:sp>
        <p:nvSpPr>
          <p:cNvPr id="7" name="Content Placeholder 2"/>
          <p:cNvSpPr txBox="1">
            <a:spLocks/>
          </p:cNvSpPr>
          <p:nvPr/>
        </p:nvSpPr>
        <p:spPr bwMode="auto">
          <a:xfrm>
            <a:off x="609600" y="990600"/>
            <a:ext cx="8194530" cy="706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347663" indent="-347663" algn="l" rtl="0" eaLnBrk="0" fontAlgn="base" hangingPunct="0">
              <a:lnSpc>
                <a:spcPct val="90000"/>
              </a:lnSpc>
              <a:spcBef>
                <a:spcPct val="35000"/>
              </a:spcBef>
              <a:spcAft>
                <a:spcPct val="17000"/>
              </a:spcAft>
              <a:buClr>
                <a:schemeClr val="accent2"/>
              </a:buClr>
              <a:buFont typeface="Wingdings" charset="2"/>
              <a:buChar char="§"/>
              <a:defRPr sz="2800">
                <a:solidFill>
                  <a:srgbClr val="292929"/>
                </a:solidFill>
                <a:latin typeface="+mn-lt"/>
                <a:ea typeface="ＭＳ Ｐゴシック" pitchFamily="-112" charset="-128"/>
                <a:cs typeface="ＭＳ Ｐゴシック" pitchFamily="-112" charset="-128"/>
              </a:defRPr>
            </a:lvl1pPr>
            <a:lvl2pPr marL="684213" indent="-222250" algn="l" rtl="0" eaLnBrk="0" fontAlgn="base" hangingPunct="0">
              <a:lnSpc>
                <a:spcPct val="92000"/>
              </a:lnSpc>
              <a:spcBef>
                <a:spcPct val="17000"/>
              </a:spcBef>
              <a:spcAft>
                <a:spcPct val="17000"/>
              </a:spcAft>
              <a:buClr>
                <a:schemeClr val="accent2"/>
              </a:buClr>
              <a:buFont typeface="Wingdings" charset="2"/>
              <a:buChar char="§"/>
              <a:defRPr sz="2400">
                <a:solidFill>
                  <a:schemeClr val="bg2"/>
                </a:solidFill>
                <a:latin typeface="+mn-lt"/>
                <a:ea typeface="ＭＳ Ｐゴシック" pitchFamily="-112" charset="-128"/>
                <a:cs typeface="ＭＳ Ｐゴシック"/>
              </a:defRPr>
            </a:lvl2pPr>
            <a:lvl3pPr marL="1025525" indent="-227013" algn="l" rtl="0" eaLnBrk="0" fontAlgn="base" hangingPunct="0">
              <a:lnSpc>
                <a:spcPct val="92000"/>
              </a:lnSpc>
              <a:spcBef>
                <a:spcPct val="17000"/>
              </a:spcBef>
              <a:spcAft>
                <a:spcPct val="17000"/>
              </a:spcAft>
              <a:buClr>
                <a:schemeClr val="accent2"/>
              </a:buClr>
              <a:buFont typeface="Arial" charset="0"/>
              <a:buChar char="»"/>
              <a:defRPr sz="2000">
                <a:solidFill>
                  <a:schemeClr val="bg2"/>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chemeClr val="accent2"/>
              </a:buClr>
              <a:buFont typeface="Arial" pitchFamily="34" charset="0"/>
              <a:buChar char="»"/>
              <a:defRPr sz="1800">
                <a:solidFill>
                  <a:schemeClr val="bg2"/>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chemeClr val="accent2"/>
              </a:buClr>
              <a:buFont typeface="Arial" pitchFamily="34" charset="0"/>
              <a:buChar char="–"/>
              <a:defRPr sz="1800">
                <a:solidFill>
                  <a:schemeClr val="bg2"/>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har char="»"/>
              <a:defRPr sz="1800">
                <a:solidFill>
                  <a:schemeClr val="tx1"/>
                </a:solidFill>
                <a:latin typeface="+mn-lt"/>
              </a:defRPr>
            </a:lvl6pPr>
            <a:lvl7pPr marL="2971800" indent="-228600" algn="l" rtl="0" eaLnBrk="1" fontAlgn="base" hangingPunct="1">
              <a:spcBef>
                <a:spcPct val="20000"/>
              </a:spcBef>
              <a:spcAft>
                <a:spcPct val="0"/>
              </a:spcAft>
              <a:buChar char="»"/>
              <a:defRPr sz="1800">
                <a:solidFill>
                  <a:schemeClr val="tx1"/>
                </a:solidFill>
                <a:latin typeface="+mn-lt"/>
              </a:defRPr>
            </a:lvl7pPr>
            <a:lvl8pPr marL="3429000" indent="-228600" algn="l" rtl="0" eaLnBrk="1" fontAlgn="base" hangingPunct="1">
              <a:spcBef>
                <a:spcPct val="20000"/>
              </a:spcBef>
              <a:spcAft>
                <a:spcPct val="0"/>
              </a:spcAft>
              <a:buChar char="»"/>
              <a:defRPr sz="1800">
                <a:solidFill>
                  <a:schemeClr val="tx1"/>
                </a:solidFill>
                <a:latin typeface="+mn-lt"/>
              </a:defRPr>
            </a:lvl8pPr>
            <a:lvl9pPr marL="3886200" indent="-228600" algn="l" rtl="0" eaLnBrk="1" fontAlgn="base" hangingPunct="1">
              <a:spcBef>
                <a:spcPct val="20000"/>
              </a:spcBef>
              <a:spcAft>
                <a:spcPct val="0"/>
              </a:spcAft>
              <a:buChar char="»"/>
              <a:defRPr sz="1800">
                <a:solidFill>
                  <a:schemeClr val="tx1"/>
                </a:solidFill>
                <a:latin typeface="+mn-lt"/>
              </a:defRPr>
            </a:lvl9pPr>
          </a:lstStyle>
          <a:p>
            <a:endParaRPr lang="en-US" sz="2200" b="1" kern="0" dirty="0">
              <a:solidFill>
                <a:schemeClr val="tx1"/>
              </a:solidFill>
            </a:endParaRPr>
          </a:p>
          <a:p>
            <a:r>
              <a:rPr lang="en-US" sz="2200" b="1" kern="0" dirty="0" smtClean="0">
                <a:solidFill>
                  <a:schemeClr val="tx1"/>
                </a:solidFill>
              </a:rPr>
              <a:t>General Information</a:t>
            </a:r>
          </a:p>
          <a:p>
            <a:endParaRPr lang="en-US" sz="2200" b="1" kern="0" dirty="0" smtClean="0">
              <a:solidFill>
                <a:schemeClr val="tx1"/>
              </a:solidFill>
            </a:endParaRPr>
          </a:p>
          <a:p>
            <a:r>
              <a:rPr lang="en-US" sz="2200" b="1" kern="0" dirty="0" smtClean="0">
                <a:solidFill>
                  <a:schemeClr val="tx1"/>
                </a:solidFill>
              </a:rPr>
              <a:t>15.16 Grant Terms</a:t>
            </a:r>
          </a:p>
          <a:p>
            <a:endParaRPr lang="en-US" sz="2200" b="1" kern="0" dirty="0" smtClean="0">
              <a:solidFill>
                <a:schemeClr val="tx1"/>
              </a:solidFill>
            </a:endParaRPr>
          </a:p>
          <a:p>
            <a:r>
              <a:rPr lang="en-US" sz="2200" b="1" kern="0" dirty="0" smtClean="0">
                <a:solidFill>
                  <a:schemeClr val="tx1"/>
                </a:solidFill>
              </a:rPr>
              <a:t>Grant Guidelines: Expense Reports, Do’s and Don’ts</a:t>
            </a:r>
          </a:p>
          <a:p>
            <a:endParaRPr lang="en-US" sz="2200" b="1" kern="0" dirty="0" smtClean="0">
              <a:solidFill>
                <a:schemeClr val="tx1"/>
              </a:solidFill>
            </a:endParaRPr>
          </a:p>
          <a:p>
            <a:r>
              <a:rPr lang="en-US" sz="2200" b="1" kern="0" dirty="0" smtClean="0">
                <a:solidFill>
                  <a:schemeClr val="tx1"/>
                </a:solidFill>
              </a:rPr>
              <a:t>Examples of Grant Uses: Other Schools</a:t>
            </a:r>
          </a:p>
          <a:p>
            <a:endParaRPr lang="en-US" sz="2200" b="1" kern="0" dirty="0" smtClean="0">
              <a:solidFill>
                <a:schemeClr val="tx1"/>
              </a:solidFill>
            </a:endParaRPr>
          </a:p>
          <a:p>
            <a:r>
              <a:rPr lang="en-US" sz="2200" b="1" kern="0" dirty="0" smtClean="0">
                <a:solidFill>
                  <a:schemeClr val="tx1"/>
                </a:solidFill>
              </a:rPr>
              <a:t>Q&amp;A</a:t>
            </a:r>
            <a:endParaRPr lang="en-US" sz="1950" dirty="0">
              <a:solidFill>
                <a:schemeClr val="tx1"/>
              </a:solidFill>
            </a:endParaRPr>
          </a:p>
          <a:p>
            <a:pPr marL="798512" lvl="2" indent="0">
              <a:buNone/>
            </a:pPr>
            <a:endParaRPr lang="en-US" sz="1950" dirty="0">
              <a:solidFill>
                <a:schemeClr val="tx1"/>
              </a:solidFill>
            </a:endParaRPr>
          </a:p>
          <a:p>
            <a:endParaRPr lang="en-US" dirty="0"/>
          </a:p>
          <a:p>
            <a:pPr lvl="2"/>
            <a:endParaRPr lang="en-US" sz="1950" kern="0" dirty="0" smtClean="0">
              <a:solidFill>
                <a:schemeClr val="tx1"/>
              </a:solidFill>
            </a:endParaRPr>
          </a:p>
          <a:p>
            <a:pPr marL="798512" lvl="2" indent="0">
              <a:buFont typeface="Arial" charset="0"/>
              <a:buNone/>
            </a:pPr>
            <a:endParaRPr lang="en-US" sz="1950" kern="0" dirty="0" smtClean="0">
              <a:solidFill>
                <a:schemeClr val="tx1"/>
              </a:solidFill>
            </a:endParaRPr>
          </a:p>
          <a:p>
            <a:endParaRPr lang="en-US" kern="0" dirty="0"/>
          </a:p>
        </p:txBody>
      </p:sp>
    </p:spTree>
    <p:extLst>
      <p:ext uri="{BB962C8B-B14F-4D97-AF65-F5344CB8AC3E}">
        <p14:creationId xmlns:p14="http://schemas.microsoft.com/office/powerpoint/2010/main" val="3854844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228600"/>
            <a:ext cx="8205787" cy="1051984"/>
          </a:xfrm>
        </p:spPr>
        <p:txBody>
          <a:bodyPr/>
          <a:lstStyle/>
          <a:p>
            <a:r>
              <a:rPr lang="en-US" dirty="0"/>
              <a:t>Q &amp; A</a:t>
            </a:r>
          </a:p>
        </p:txBody>
      </p:sp>
      <p:sp>
        <p:nvSpPr>
          <p:cNvPr id="2" name="TextBox 1"/>
          <p:cNvSpPr txBox="1"/>
          <p:nvPr/>
        </p:nvSpPr>
        <p:spPr>
          <a:xfrm>
            <a:off x="381000" y="914400"/>
            <a:ext cx="8610600" cy="5078313"/>
          </a:xfrm>
          <a:prstGeom prst="rect">
            <a:avLst/>
          </a:prstGeom>
          <a:noFill/>
        </p:spPr>
        <p:txBody>
          <a:bodyPr wrap="square" rtlCol="0">
            <a:spAutoFit/>
          </a:bodyPr>
          <a:lstStyle/>
          <a:p>
            <a:pPr marL="342900" indent="-342900">
              <a:buAutoNum type="arabicPeriod"/>
            </a:pPr>
            <a:r>
              <a:rPr lang="en-US" dirty="0" smtClean="0"/>
              <a:t>If </a:t>
            </a:r>
            <a:r>
              <a:rPr lang="en-US" dirty="0"/>
              <a:t>we are planning a field trip for a Chinese acrobats performance, may we invite more students other than the students enrolled in Chinese</a:t>
            </a:r>
            <a:r>
              <a:rPr lang="en-US" dirty="0" smtClean="0"/>
              <a:t>?</a:t>
            </a:r>
          </a:p>
          <a:p>
            <a:pPr marL="342900" indent="-342900">
              <a:buAutoNum type="arabicPeriod"/>
            </a:pPr>
            <a:endParaRPr lang="en-US" dirty="0"/>
          </a:p>
          <a:p>
            <a:pPr marL="914400"/>
            <a:r>
              <a:rPr lang="en-US" i="1" dirty="0" smtClean="0"/>
              <a:t>Yes, entire school  activities centered around Chinese language and cultural learning is acceptable use of funding.  Even if the whole school does not attend, but students outside the Chinese language classroom are interested in the activity, the funds could support their participation.</a:t>
            </a:r>
          </a:p>
          <a:p>
            <a:pPr marL="914400"/>
            <a:endParaRPr lang="en-US" i="1" dirty="0"/>
          </a:p>
          <a:p>
            <a:pPr marL="342900" indent="-342900">
              <a:buAutoNum type="arabicPeriod" startAt="2"/>
            </a:pPr>
            <a:r>
              <a:rPr lang="en-US" dirty="0" smtClean="0"/>
              <a:t>Can </a:t>
            </a:r>
            <a:r>
              <a:rPr lang="en-US" dirty="0"/>
              <a:t>we send our assistant principal with our GT to staff development conferences with grant funds</a:t>
            </a:r>
            <a:r>
              <a:rPr lang="en-US" dirty="0" smtClean="0"/>
              <a:t>?</a:t>
            </a:r>
          </a:p>
          <a:p>
            <a:pPr marL="342900" indent="-342900">
              <a:buAutoNum type="arabicPeriod" startAt="2"/>
            </a:pPr>
            <a:endParaRPr lang="en-US" dirty="0"/>
          </a:p>
          <a:p>
            <a:pPr marL="977900" lvl="1"/>
            <a:r>
              <a:rPr lang="en-US" i="1" dirty="0" smtClean="0"/>
              <a:t>If the conference </a:t>
            </a:r>
            <a:r>
              <a:rPr lang="en-US" b="1" i="1" dirty="0" smtClean="0"/>
              <a:t>IS NOT</a:t>
            </a:r>
            <a:r>
              <a:rPr lang="en-US" i="1" dirty="0" smtClean="0"/>
              <a:t> related to Chinese language and culture, you could pay for the GT but not the asst. principal.  </a:t>
            </a:r>
          </a:p>
          <a:p>
            <a:pPr marL="977900" lvl="1"/>
            <a:r>
              <a:rPr lang="en-US" i="1" dirty="0" smtClean="0"/>
              <a:t>If the conference </a:t>
            </a:r>
            <a:r>
              <a:rPr lang="en-US" b="1" i="1" dirty="0" smtClean="0"/>
              <a:t>IS</a:t>
            </a:r>
            <a:r>
              <a:rPr lang="en-US" i="1" dirty="0" smtClean="0"/>
              <a:t> related to Chinese language and culture, you could pay for both the GT and the asst. principal.</a:t>
            </a:r>
          </a:p>
          <a:p>
            <a:pPr marL="977900" lvl="1"/>
            <a:endParaRPr lang="en-US" i="1" dirty="0"/>
          </a:p>
          <a:p>
            <a:pPr marL="977900" lvl="1"/>
            <a:r>
              <a:rPr lang="en-US" i="1" dirty="0" smtClean="0"/>
              <a:t>The distinction is: Are the funds being used directly for the support of Chinese language and culture (or to provide PD for the GT)?</a:t>
            </a:r>
            <a:endParaRPr lang="en-US" dirty="0"/>
          </a:p>
        </p:txBody>
      </p:sp>
    </p:spTree>
    <p:extLst>
      <p:ext uri="{BB962C8B-B14F-4D97-AF65-F5344CB8AC3E}">
        <p14:creationId xmlns:p14="http://schemas.microsoft.com/office/powerpoint/2010/main" val="36158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228600"/>
            <a:ext cx="8205787" cy="1051984"/>
          </a:xfrm>
        </p:spPr>
        <p:txBody>
          <a:bodyPr/>
          <a:lstStyle/>
          <a:p>
            <a:r>
              <a:rPr lang="en-US" dirty="0"/>
              <a:t>Q &amp; A</a:t>
            </a:r>
          </a:p>
        </p:txBody>
      </p:sp>
      <p:sp>
        <p:nvSpPr>
          <p:cNvPr id="2" name="TextBox 1"/>
          <p:cNvSpPr txBox="1"/>
          <p:nvPr/>
        </p:nvSpPr>
        <p:spPr>
          <a:xfrm>
            <a:off x="381000" y="762000"/>
            <a:ext cx="8610600" cy="5909310"/>
          </a:xfrm>
          <a:prstGeom prst="rect">
            <a:avLst/>
          </a:prstGeom>
          <a:noFill/>
        </p:spPr>
        <p:txBody>
          <a:bodyPr wrap="square" rtlCol="0">
            <a:spAutoFit/>
          </a:bodyPr>
          <a:lstStyle/>
          <a:p>
            <a:r>
              <a:rPr lang="en-US" dirty="0"/>
              <a:t>3. </a:t>
            </a:r>
            <a:r>
              <a:rPr lang="en-US" dirty="0" smtClean="0"/>
              <a:t>Can </a:t>
            </a:r>
            <a:r>
              <a:rPr lang="en-US" dirty="0"/>
              <a:t>the funds pay for adult tickets for the Chinese acrobats performance (for chaperones/teachers</a:t>
            </a:r>
            <a:r>
              <a:rPr lang="en-US" dirty="0" smtClean="0"/>
              <a:t>)?</a:t>
            </a:r>
          </a:p>
          <a:p>
            <a:endParaRPr lang="en-US" dirty="0"/>
          </a:p>
          <a:p>
            <a:pPr marL="977900"/>
            <a:r>
              <a:rPr lang="en-US" i="1" dirty="0" smtClean="0"/>
              <a:t>Yes, teachers and chaperones interested in/accompanying students for activities related to Chinese language and learning are supported by the funds.</a:t>
            </a:r>
          </a:p>
          <a:p>
            <a:endParaRPr lang="en-US" i="1" dirty="0"/>
          </a:p>
          <a:p>
            <a:r>
              <a:rPr lang="en-US" dirty="0"/>
              <a:t>4. Is </a:t>
            </a:r>
            <a:r>
              <a:rPr lang="en-US" dirty="0" smtClean="0"/>
              <a:t>it acceptable </a:t>
            </a:r>
            <a:r>
              <a:rPr lang="en-US" dirty="0"/>
              <a:t>to use grant </a:t>
            </a:r>
            <a:r>
              <a:rPr lang="en-US" dirty="0" smtClean="0"/>
              <a:t>funds to </a:t>
            </a:r>
            <a:r>
              <a:rPr lang="en-US" dirty="0"/>
              <a:t>send our </a:t>
            </a:r>
            <a:r>
              <a:rPr lang="en-US" dirty="0" smtClean="0"/>
              <a:t>GT's </a:t>
            </a:r>
            <a:r>
              <a:rPr lang="en-US" dirty="0"/>
              <a:t>school mentor to the FLANC </a:t>
            </a:r>
            <a:r>
              <a:rPr lang="en-US" dirty="0" smtClean="0"/>
              <a:t>conference?  The </a:t>
            </a:r>
            <a:r>
              <a:rPr lang="en-US" dirty="0"/>
              <a:t>GT is attending FLANC as </a:t>
            </a:r>
            <a:r>
              <a:rPr lang="en-US" dirty="0" smtClean="0"/>
              <a:t>well.</a:t>
            </a:r>
          </a:p>
          <a:p>
            <a:endParaRPr lang="en-US" dirty="0"/>
          </a:p>
          <a:p>
            <a:pPr marL="977900"/>
            <a:r>
              <a:rPr lang="en-US" i="1" dirty="0" smtClean="0"/>
              <a:t>FLANC is a general global language conference and is not directly related to Chinese language and learning.  It would be considered PD for the GT only.  The GT could be supported by the funds, but not his/her mentor.</a:t>
            </a:r>
          </a:p>
          <a:p>
            <a:endParaRPr lang="en-US" i="1" dirty="0"/>
          </a:p>
          <a:p>
            <a:r>
              <a:rPr lang="en-US" dirty="0"/>
              <a:t>5. Can a trip to a Chinese restaurant directly related to a unit on Chinese food and cooking be paid for?</a:t>
            </a:r>
          </a:p>
          <a:p>
            <a:endParaRPr lang="en-US" dirty="0" smtClean="0"/>
          </a:p>
          <a:p>
            <a:pPr marL="977900"/>
            <a:r>
              <a:rPr lang="en-US" i="1" dirty="0" smtClean="0"/>
              <a:t>Yes, this would be acceptable.</a:t>
            </a:r>
            <a:endParaRPr lang="en-US" i="1" dirty="0"/>
          </a:p>
          <a:p>
            <a:endParaRPr lang="en-US" dirty="0"/>
          </a:p>
          <a:p>
            <a:endParaRPr lang="en-US" dirty="0"/>
          </a:p>
        </p:txBody>
      </p:sp>
    </p:spTree>
    <p:extLst>
      <p:ext uri="{BB962C8B-B14F-4D97-AF65-F5344CB8AC3E}">
        <p14:creationId xmlns:p14="http://schemas.microsoft.com/office/powerpoint/2010/main" val="275068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228600"/>
            <a:ext cx="8205787" cy="1051984"/>
          </a:xfrm>
        </p:spPr>
        <p:txBody>
          <a:bodyPr/>
          <a:lstStyle/>
          <a:p>
            <a:r>
              <a:rPr lang="en-US" dirty="0"/>
              <a:t>Q &amp; A</a:t>
            </a:r>
          </a:p>
        </p:txBody>
      </p:sp>
      <p:sp>
        <p:nvSpPr>
          <p:cNvPr id="2" name="TextBox 1"/>
          <p:cNvSpPr txBox="1"/>
          <p:nvPr/>
        </p:nvSpPr>
        <p:spPr>
          <a:xfrm>
            <a:off x="381000" y="762000"/>
            <a:ext cx="8610600" cy="5909310"/>
          </a:xfrm>
          <a:prstGeom prst="rect">
            <a:avLst/>
          </a:prstGeom>
          <a:noFill/>
        </p:spPr>
        <p:txBody>
          <a:bodyPr wrap="square" rtlCol="0">
            <a:spAutoFit/>
          </a:bodyPr>
          <a:lstStyle/>
          <a:p>
            <a:r>
              <a:rPr lang="en-US" dirty="0"/>
              <a:t>6. It is incredibly involved for our GT </a:t>
            </a:r>
            <a:r>
              <a:rPr lang="en-US" dirty="0" smtClean="0"/>
              <a:t>t o </a:t>
            </a:r>
            <a:r>
              <a:rPr lang="en-US" dirty="0"/>
              <a:t>access her funds (PO, estimate of costs, </a:t>
            </a:r>
            <a:r>
              <a:rPr lang="en-US" dirty="0" err="1"/>
              <a:t>etc</a:t>
            </a:r>
            <a:r>
              <a:rPr lang="en-US" dirty="0"/>
              <a:t>) </a:t>
            </a:r>
            <a:r>
              <a:rPr lang="en-US" dirty="0" smtClean="0"/>
              <a:t>  Any </a:t>
            </a:r>
            <a:r>
              <a:rPr lang="en-US" dirty="0"/>
              <a:t>way to simplify this?? If you know of a district that has streamlined this, I would like to contact them</a:t>
            </a:r>
            <a:r>
              <a:rPr lang="en-US" dirty="0" smtClean="0"/>
              <a:t>. </a:t>
            </a:r>
            <a:r>
              <a:rPr lang="en-US" i="1" dirty="0" smtClean="0"/>
              <a:t>(Asked by Bonnie Johnston, Principal in Buncombe Co.)</a:t>
            </a:r>
            <a:endParaRPr lang="en-US" dirty="0"/>
          </a:p>
          <a:p>
            <a:endParaRPr lang="en-US" dirty="0"/>
          </a:p>
          <a:p>
            <a:r>
              <a:rPr lang="en-US" i="1" dirty="0" smtClean="0"/>
              <a:t>	</a:t>
            </a:r>
            <a:r>
              <a:rPr lang="en-US" i="1" dirty="0" err="1" smtClean="0"/>
              <a:t>Indvidual</a:t>
            </a:r>
            <a:r>
              <a:rPr lang="en-US" i="1" dirty="0" smtClean="0"/>
              <a:t> districts maintain different controls of how funds are disbursed, 	and CIU doesn’t have a say once the funds become the property of the 	district.  I’m including the question here in case other CC leaders can offer 	input (Onslow…?).  Please contact </a:t>
            </a:r>
            <a:r>
              <a:rPr lang="en-US" i="1" dirty="0" smtClean="0">
                <a:hlinkClick r:id="rId2"/>
              </a:rPr>
              <a:t>rcwilliams@northcarolina.edu</a:t>
            </a:r>
            <a:r>
              <a:rPr lang="en-US" i="1" dirty="0" smtClean="0"/>
              <a:t> directly 	so I can help disseminate it to everyone.</a:t>
            </a:r>
          </a:p>
          <a:p>
            <a:endParaRPr lang="en-US" i="1" dirty="0" smtClean="0"/>
          </a:p>
          <a:p>
            <a:r>
              <a:rPr lang="en-US" dirty="0" smtClean="0"/>
              <a:t>7</a:t>
            </a:r>
            <a:r>
              <a:rPr lang="en-US" dirty="0"/>
              <a:t>. Can we pay for HSK-1 tests for our Chinese language students?</a:t>
            </a:r>
          </a:p>
          <a:p>
            <a:endParaRPr lang="en-US" dirty="0" smtClean="0"/>
          </a:p>
          <a:p>
            <a:r>
              <a:rPr lang="en-US" dirty="0" smtClean="0"/>
              <a:t>	</a:t>
            </a:r>
            <a:r>
              <a:rPr lang="en-US" i="1" dirty="0" smtClean="0"/>
              <a:t>Yes, great use of funding.</a:t>
            </a:r>
          </a:p>
          <a:p>
            <a:endParaRPr lang="en-US" i="1" dirty="0"/>
          </a:p>
          <a:p>
            <a:r>
              <a:rPr lang="en-US" dirty="0"/>
              <a:t>8. </a:t>
            </a:r>
            <a:r>
              <a:rPr lang="en-US" dirty="0" smtClean="0"/>
              <a:t>Can </a:t>
            </a:r>
            <a:r>
              <a:rPr lang="en-US" dirty="0"/>
              <a:t>funds be used to purchase ping pong tables for our Chinese teacher to use with her students as  part of her cultural studies</a:t>
            </a:r>
            <a:r>
              <a:rPr lang="en-US" dirty="0" smtClean="0"/>
              <a:t>.</a:t>
            </a:r>
          </a:p>
          <a:p>
            <a:endParaRPr lang="en-US" dirty="0"/>
          </a:p>
          <a:p>
            <a:r>
              <a:rPr lang="en-US" dirty="0" smtClean="0"/>
              <a:t>	</a:t>
            </a:r>
            <a:r>
              <a:rPr lang="en-US" i="1" dirty="0" smtClean="0"/>
              <a:t>Yes.</a:t>
            </a:r>
            <a:endParaRPr lang="en-US" dirty="0"/>
          </a:p>
          <a:p>
            <a:endParaRPr lang="en-US" dirty="0"/>
          </a:p>
          <a:p>
            <a:endParaRPr lang="en-US" dirty="0"/>
          </a:p>
        </p:txBody>
      </p:sp>
    </p:spTree>
    <p:extLst>
      <p:ext uri="{BB962C8B-B14F-4D97-AF65-F5344CB8AC3E}">
        <p14:creationId xmlns:p14="http://schemas.microsoft.com/office/powerpoint/2010/main" val="2043190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228600"/>
            <a:ext cx="8205787" cy="1051984"/>
          </a:xfrm>
        </p:spPr>
        <p:txBody>
          <a:bodyPr/>
          <a:lstStyle/>
          <a:p>
            <a:r>
              <a:rPr lang="en-US" dirty="0"/>
              <a:t>Q &amp; A</a:t>
            </a:r>
          </a:p>
        </p:txBody>
      </p:sp>
      <p:sp>
        <p:nvSpPr>
          <p:cNvPr id="2" name="TextBox 1"/>
          <p:cNvSpPr txBox="1"/>
          <p:nvPr/>
        </p:nvSpPr>
        <p:spPr>
          <a:xfrm>
            <a:off x="381000" y="762000"/>
            <a:ext cx="8610600" cy="4801314"/>
          </a:xfrm>
          <a:prstGeom prst="rect">
            <a:avLst/>
          </a:prstGeom>
          <a:noFill/>
        </p:spPr>
        <p:txBody>
          <a:bodyPr wrap="square" rtlCol="0">
            <a:spAutoFit/>
          </a:bodyPr>
          <a:lstStyle/>
          <a:p>
            <a:pPr marL="342900" indent="-342900">
              <a:buAutoNum type="arabicPeriod" startAt="9"/>
            </a:pPr>
            <a:r>
              <a:rPr lang="en-US" dirty="0" smtClean="0"/>
              <a:t>Is </a:t>
            </a:r>
            <a:r>
              <a:rPr lang="en-US" dirty="0"/>
              <a:t>it advisable to use the full $3500 each year we are allowed for computer equipment, or is that frowned upon</a:t>
            </a:r>
            <a:r>
              <a:rPr lang="en-US" dirty="0" smtClean="0"/>
              <a:t>?</a:t>
            </a:r>
          </a:p>
          <a:p>
            <a:pPr lvl="1"/>
            <a:endParaRPr lang="en-US" dirty="0" smtClean="0"/>
          </a:p>
          <a:p>
            <a:pPr lvl="1"/>
            <a:r>
              <a:rPr lang="en-US" i="1" dirty="0" smtClean="0"/>
              <a:t>In regards to the three-year “incubation” period of setting up a Chinese language program at your school, the $3,500 is a guideline for continuation funding about how much should be directed toward classroom materials vs. monies for cultural/promotional/professional development activities.</a:t>
            </a:r>
          </a:p>
          <a:p>
            <a:pPr lvl="1"/>
            <a:endParaRPr lang="en-US" i="1" dirty="0"/>
          </a:p>
          <a:p>
            <a:pPr lvl="1"/>
            <a:r>
              <a:rPr lang="en-US" i="1" dirty="0" smtClean="0"/>
              <a:t>Each CC is encouraged to continually reduce their reliance on the funds for classroom materials and work toward expanding the program through cultural/promotional/professional development activities.</a:t>
            </a:r>
          </a:p>
          <a:p>
            <a:pPr lvl="1"/>
            <a:endParaRPr lang="en-US" i="1" dirty="0"/>
          </a:p>
          <a:p>
            <a:pPr lvl="1"/>
            <a:r>
              <a:rPr lang="en-US" i="1" dirty="0" smtClean="0"/>
              <a:t>While we would not restrict you from using the funding on materials necessary to the classroom, moving forward from the initial “start up” funds please reduce your reliance on the funds for classroom materials.  </a:t>
            </a:r>
            <a:endParaRPr lang="en-US" i="1" dirty="0"/>
          </a:p>
          <a:p>
            <a:endParaRPr lang="en-US" dirty="0"/>
          </a:p>
          <a:p>
            <a:endParaRPr lang="en-US" dirty="0"/>
          </a:p>
        </p:txBody>
      </p:sp>
    </p:spTree>
    <p:extLst>
      <p:ext uri="{BB962C8B-B14F-4D97-AF65-F5344CB8AC3E}">
        <p14:creationId xmlns:p14="http://schemas.microsoft.com/office/powerpoint/2010/main" val="64356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05787" cy="1051984"/>
          </a:xfrm>
        </p:spPr>
        <p:txBody>
          <a:bodyPr/>
          <a:lstStyle/>
          <a:p>
            <a:r>
              <a:rPr lang="en-US" dirty="0" smtClean="0"/>
              <a:t>General Information </a:t>
            </a:r>
            <a:endParaRPr lang="en-US" dirty="0"/>
          </a:p>
        </p:txBody>
      </p:sp>
      <p:sp>
        <p:nvSpPr>
          <p:cNvPr id="5" name="Content Placeholder 2"/>
          <p:cNvSpPr txBox="1">
            <a:spLocks/>
          </p:cNvSpPr>
          <p:nvPr/>
        </p:nvSpPr>
        <p:spPr bwMode="auto">
          <a:xfrm>
            <a:off x="609600" y="990600"/>
            <a:ext cx="8194530" cy="47179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347663" indent="-347663" algn="l" rtl="0" eaLnBrk="0" fontAlgn="base" hangingPunct="0">
              <a:lnSpc>
                <a:spcPct val="90000"/>
              </a:lnSpc>
              <a:spcBef>
                <a:spcPct val="35000"/>
              </a:spcBef>
              <a:spcAft>
                <a:spcPct val="17000"/>
              </a:spcAft>
              <a:buClr>
                <a:schemeClr val="accent2"/>
              </a:buClr>
              <a:buFont typeface="Wingdings" charset="2"/>
              <a:buChar char="§"/>
              <a:defRPr sz="2800">
                <a:solidFill>
                  <a:srgbClr val="292929"/>
                </a:solidFill>
                <a:latin typeface="+mn-lt"/>
                <a:ea typeface="ＭＳ Ｐゴシック" pitchFamily="-112" charset="-128"/>
                <a:cs typeface="ＭＳ Ｐゴシック" pitchFamily="-112" charset="-128"/>
              </a:defRPr>
            </a:lvl1pPr>
            <a:lvl2pPr marL="684213" indent="-222250" algn="l" rtl="0" eaLnBrk="0" fontAlgn="base" hangingPunct="0">
              <a:lnSpc>
                <a:spcPct val="92000"/>
              </a:lnSpc>
              <a:spcBef>
                <a:spcPct val="17000"/>
              </a:spcBef>
              <a:spcAft>
                <a:spcPct val="17000"/>
              </a:spcAft>
              <a:buClr>
                <a:schemeClr val="accent2"/>
              </a:buClr>
              <a:buFont typeface="Wingdings" charset="2"/>
              <a:buChar char="§"/>
              <a:defRPr sz="2400">
                <a:solidFill>
                  <a:schemeClr val="bg2"/>
                </a:solidFill>
                <a:latin typeface="+mn-lt"/>
                <a:ea typeface="ＭＳ Ｐゴシック" pitchFamily="-112" charset="-128"/>
                <a:cs typeface="ＭＳ Ｐゴシック"/>
              </a:defRPr>
            </a:lvl2pPr>
            <a:lvl3pPr marL="1025525" indent="-227013" algn="l" rtl="0" eaLnBrk="0" fontAlgn="base" hangingPunct="0">
              <a:lnSpc>
                <a:spcPct val="92000"/>
              </a:lnSpc>
              <a:spcBef>
                <a:spcPct val="17000"/>
              </a:spcBef>
              <a:spcAft>
                <a:spcPct val="17000"/>
              </a:spcAft>
              <a:buClr>
                <a:schemeClr val="accent2"/>
              </a:buClr>
              <a:buFont typeface="Arial" charset="0"/>
              <a:buChar char="»"/>
              <a:defRPr sz="2000">
                <a:solidFill>
                  <a:schemeClr val="bg2"/>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chemeClr val="accent2"/>
              </a:buClr>
              <a:buFont typeface="Arial" pitchFamily="34" charset="0"/>
              <a:buChar char="»"/>
              <a:defRPr sz="1800">
                <a:solidFill>
                  <a:schemeClr val="bg2"/>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chemeClr val="accent2"/>
              </a:buClr>
              <a:buFont typeface="Arial" pitchFamily="34" charset="0"/>
              <a:buChar char="–"/>
              <a:defRPr sz="1800">
                <a:solidFill>
                  <a:schemeClr val="bg2"/>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har char="»"/>
              <a:defRPr sz="1800">
                <a:solidFill>
                  <a:schemeClr val="tx1"/>
                </a:solidFill>
                <a:latin typeface="+mn-lt"/>
              </a:defRPr>
            </a:lvl6pPr>
            <a:lvl7pPr marL="2971800" indent="-228600" algn="l" rtl="0" eaLnBrk="1" fontAlgn="base" hangingPunct="1">
              <a:spcBef>
                <a:spcPct val="20000"/>
              </a:spcBef>
              <a:spcAft>
                <a:spcPct val="0"/>
              </a:spcAft>
              <a:buChar char="»"/>
              <a:defRPr sz="1800">
                <a:solidFill>
                  <a:schemeClr val="tx1"/>
                </a:solidFill>
                <a:latin typeface="+mn-lt"/>
              </a:defRPr>
            </a:lvl7pPr>
            <a:lvl8pPr marL="3429000" indent="-228600" algn="l" rtl="0" eaLnBrk="1" fontAlgn="base" hangingPunct="1">
              <a:spcBef>
                <a:spcPct val="20000"/>
              </a:spcBef>
              <a:spcAft>
                <a:spcPct val="0"/>
              </a:spcAft>
              <a:buChar char="»"/>
              <a:defRPr sz="1800">
                <a:solidFill>
                  <a:schemeClr val="tx1"/>
                </a:solidFill>
                <a:latin typeface="+mn-lt"/>
              </a:defRPr>
            </a:lvl8pPr>
            <a:lvl9pPr marL="3886200" indent="-228600" algn="l" rtl="0" eaLnBrk="1" fontAlgn="base" hangingPunct="1">
              <a:spcBef>
                <a:spcPct val="20000"/>
              </a:spcBef>
              <a:spcAft>
                <a:spcPct val="0"/>
              </a:spcAft>
              <a:buChar char="»"/>
              <a:defRPr sz="1800">
                <a:solidFill>
                  <a:schemeClr val="tx1"/>
                </a:solidFill>
                <a:latin typeface="+mn-lt"/>
              </a:defRPr>
            </a:lvl9pPr>
          </a:lstStyle>
          <a:p>
            <a:pPr marL="342900" lvl="2" indent="-342900">
              <a:buFont typeface="Arial" panose="020B0604020202020204" pitchFamily="34" charset="0"/>
              <a:buChar char="•"/>
            </a:pPr>
            <a:r>
              <a:rPr lang="en-US" sz="2200" b="1" kern="0" dirty="0" smtClean="0">
                <a:solidFill>
                  <a:schemeClr val="tx1"/>
                </a:solidFill>
              </a:rPr>
              <a:t>Eligibility</a:t>
            </a:r>
          </a:p>
          <a:p>
            <a:pPr marL="917575" lvl="3" indent="-342900"/>
            <a:r>
              <a:rPr lang="en-US" sz="2000" kern="0" dirty="0" smtClean="0">
                <a:solidFill>
                  <a:schemeClr val="tx1"/>
                </a:solidFill>
              </a:rPr>
              <a:t>Confucius Classrooms (CCs) are </a:t>
            </a:r>
            <a:r>
              <a:rPr lang="en-US" sz="2000" kern="0" dirty="0">
                <a:solidFill>
                  <a:schemeClr val="tx1"/>
                </a:solidFill>
              </a:rPr>
              <a:t>eligible for </a:t>
            </a:r>
            <a:r>
              <a:rPr lang="en-US" sz="2000" kern="0" dirty="0" smtClean="0">
                <a:solidFill>
                  <a:schemeClr val="tx1"/>
                </a:solidFill>
              </a:rPr>
              <a:t>$10,000 grant </a:t>
            </a:r>
            <a:r>
              <a:rPr lang="en-US" sz="2000" kern="0" dirty="0">
                <a:solidFill>
                  <a:schemeClr val="tx1"/>
                </a:solidFill>
              </a:rPr>
              <a:t>funding and in-kind materials in support of their Chinese language and partnership </a:t>
            </a:r>
            <a:r>
              <a:rPr lang="en-US" sz="2000" kern="0" dirty="0" smtClean="0">
                <a:solidFill>
                  <a:schemeClr val="tx1"/>
                </a:solidFill>
              </a:rPr>
              <a:t>programs</a:t>
            </a:r>
          </a:p>
          <a:p>
            <a:pPr marL="342900" lvl="2" indent="-342900"/>
            <a:endParaRPr lang="en-US" sz="1950" kern="0" dirty="0" smtClean="0">
              <a:solidFill>
                <a:schemeClr val="tx1"/>
              </a:solidFill>
            </a:endParaRPr>
          </a:p>
          <a:p>
            <a:pPr marL="342900" lvl="2" indent="-342900">
              <a:buFont typeface="Arial" panose="020B0604020202020204" pitchFamily="34" charset="0"/>
              <a:buChar char="•"/>
            </a:pPr>
            <a:r>
              <a:rPr lang="en-US" sz="2200" b="1" kern="0" dirty="0" smtClean="0">
                <a:solidFill>
                  <a:schemeClr val="tx1"/>
                </a:solidFill>
              </a:rPr>
              <a:t>Duration and Purpose</a:t>
            </a:r>
          </a:p>
          <a:p>
            <a:pPr marL="917575" lvl="3" indent="-342900"/>
            <a:r>
              <a:rPr lang="en-US" sz="2000" kern="0" dirty="0" smtClean="0">
                <a:solidFill>
                  <a:schemeClr val="tx1"/>
                </a:solidFill>
              </a:rPr>
              <a:t>Grant funding is given per year over three years, </a:t>
            </a:r>
            <a:r>
              <a:rPr lang="en-US" sz="2000" i="1" kern="0" dirty="0" smtClean="0">
                <a:solidFill>
                  <a:schemeClr val="tx1"/>
                </a:solidFill>
              </a:rPr>
              <a:t>for</a:t>
            </a:r>
            <a:r>
              <a:rPr lang="en-US" sz="2000" kern="0" dirty="0" smtClean="0">
                <a:solidFill>
                  <a:schemeClr val="tx1"/>
                </a:solidFill>
              </a:rPr>
              <a:t> </a:t>
            </a:r>
            <a:r>
              <a:rPr lang="en-US" sz="2000" i="1" kern="0" dirty="0" smtClean="0">
                <a:solidFill>
                  <a:schemeClr val="tx1"/>
                </a:solidFill>
              </a:rPr>
              <a:t>materials and professional development related to Chinese language and partnership programs</a:t>
            </a:r>
          </a:p>
          <a:p>
            <a:pPr marL="342900" lvl="2" indent="-342900"/>
            <a:endParaRPr lang="en-US" sz="1950" kern="0" dirty="0" smtClean="0">
              <a:solidFill>
                <a:schemeClr val="tx1"/>
              </a:solidFill>
            </a:endParaRPr>
          </a:p>
          <a:p>
            <a:pPr marL="342900" lvl="2" indent="-342900">
              <a:buFont typeface="Arial" panose="020B0604020202020204" pitchFamily="34" charset="0"/>
              <a:buChar char="•"/>
            </a:pPr>
            <a:r>
              <a:rPr lang="en-US" sz="2200" b="1" kern="0" dirty="0" smtClean="0">
                <a:solidFill>
                  <a:schemeClr val="tx1"/>
                </a:solidFill>
              </a:rPr>
              <a:t>Application</a:t>
            </a:r>
          </a:p>
          <a:p>
            <a:pPr marL="917575" lvl="3" indent="-342900"/>
            <a:r>
              <a:rPr lang="en-US" sz="2000" kern="0" dirty="0" smtClean="0">
                <a:solidFill>
                  <a:schemeClr val="tx1"/>
                </a:solidFill>
              </a:rPr>
              <a:t>No separate or annual application.  Eligibility awarded with CC designation.</a:t>
            </a:r>
            <a:endParaRPr lang="en-US" sz="2000" kern="0" dirty="0"/>
          </a:p>
        </p:txBody>
      </p:sp>
    </p:spTree>
    <p:extLst>
      <p:ext uri="{BB962C8B-B14F-4D97-AF65-F5344CB8AC3E}">
        <p14:creationId xmlns:p14="http://schemas.microsoft.com/office/powerpoint/2010/main" val="73555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15.16 Grant Terms</a:t>
            </a:r>
          </a:p>
        </p:txBody>
      </p:sp>
      <p:sp>
        <p:nvSpPr>
          <p:cNvPr id="4" name="Rectangle 3"/>
          <p:cNvSpPr/>
          <p:nvPr/>
        </p:nvSpPr>
        <p:spPr>
          <a:xfrm>
            <a:off x="381000" y="1295400"/>
            <a:ext cx="8610600" cy="3400931"/>
          </a:xfrm>
          <a:prstGeom prst="rect">
            <a:avLst/>
          </a:prstGeom>
        </p:spPr>
        <p:txBody>
          <a:bodyPr wrap="square">
            <a:spAutoFit/>
          </a:bodyPr>
          <a:lstStyle/>
          <a:p>
            <a:pPr marL="454025" lvl="2" indent="-342900">
              <a:buFont typeface="Arial" panose="020B0604020202020204" pitchFamily="34" charset="0"/>
              <a:buChar char="•"/>
            </a:pPr>
            <a:r>
              <a:rPr lang="en-US" sz="2200" b="1" dirty="0" smtClean="0"/>
              <a:t>To receive funding (3 steps):</a:t>
            </a:r>
          </a:p>
          <a:p>
            <a:pPr marL="111125" lvl="2"/>
            <a:endParaRPr lang="en-US" sz="1950" dirty="0" smtClean="0"/>
          </a:p>
          <a:p>
            <a:pPr lvl="2"/>
            <a:r>
              <a:rPr lang="en-US" sz="2200" dirty="0" smtClean="0"/>
              <a:t>1. Send </a:t>
            </a:r>
            <a:r>
              <a:rPr lang="en-US" sz="2200" dirty="0"/>
              <a:t>in 14.15 </a:t>
            </a:r>
            <a:r>
              <a:rPr lang="en-US" sz="2200" dirty="0" smtClean="0"/>
              <a:t>final expense </a:t>
            </a:r>
            <a:r>
              <a:rPr lang="en-US" sz="2200" dirty="0"/>
              <a:t>report (4</a:t>
            </a:r>
            <a:r>
              <a:rPr lang="en-US" sz="2200" baseline="30000" dirty="0"/>
              <a:t>th</a:t>
            </a:r>
            <a:r>
              <a:rPr lang="en-US" sz="2200" dirty="0"/>
              <a:t> quarter)</a:t>
            </a:r>
          </a:p>
          <a:p>
            <a:pPr lvl="2"/>
            <a:r>
              <a:rPr lang="en-US" sz="2200" dirty="0" smtClean="0"/>
              <a:t>2. Fill </a:t>
            </a:r>
            <a:r>
              <a:rPr lang="en-US" sz="2200" dirty="0"/>
              <a:t>out online survey (</a:t>
            </a:r>
            <a:r>
              <a:rPr lang="en-US" sz="2200" u="sng" dirty="0">
                <a:hlinkClick r:id="rId2"/>
              </a:rPr>
              <a:t>http://goo.gl/forms/YlbozX1iDB</a:t>
            </a:r>
            <a:r>
              <a:rPr lang="en-US" sz="2200" dirty="0"/>
              <a:t>)</a:t>
            </a:r>
          </a:p>
          <a:p>
            <a:pPr lvl="2"/>
            <a:r>
              <a:rPr lang="en-US" sz="2200" dirty="0" smtClean="0"/>
              <a:t>3. Read </a:t>
            </a:r>
            <a:r>
              <a:rPr lang="en-US" sz="2200" dirty="0"/>
              <a:t>updated Grant </a:t>
            </a:r>
            <a:r>
              <a:rPr lang="en-US" sz="2200" dirty="0" smtClean="0"/>
              <a:t>Guidelines </a:t>
            </a:r>
          </a:p>
          <a:p>
            <a:pPr marL="1257300" lvl="2" indent="-342900">
              <a:buFont typeface="Arial" panose="020B0604020202020204" pitchFamily="34" charset="0"/>
              <a:buChar char="•"/>
            </a:pPr>
            <a:endParaRPr lang="en-US" sz="1950" dirty="0" smtClean="0"/>
          </a:p>
          <a:p>
            <a:pPr marL="454025" lvl="2" indent="-342900">
              <a:buFont typeface="Arial" panose="020B0604020202020204" pitchFamily="34" charset="0"/>
              <a:buChar char="•"/>
            </a:pPr>
            <a:r>
              <a:rPr lang="en-US" sz="2200" b="1" dirty="0" smtClean="0"/>
              <a:t>**New </a:t>
            </a:r>
            <a:r>
              <a:rPr lang="en-US" sz="2200" b="1" dirty="0"/>
              <a:t>t</a:t>
            </a:r>
            <a:r>
              <a:rPr lang="en-US" sz="2200" b="1" dirty="0" smtClean="0"/>
              <a:t>erms this year**</a:t>
            </a:r>
            <a:endParaRPr lang="en-US" sz="2200" b="1" dirty="0"/>
          </a:p>
          <a:p>
            <a:pPr marL="454025" lvl="2" indent="-342900">
              <a:buFont typeface="Arial" panose="020B0604020202020204" pitchFamily="34" charset="0"/>
              <a:buChar char="•"/>
            </a:pPr>
            <a:endParaRPr lang="en-US" sz="2200" b="1" dirty="0" smtClean="0"/>
          </a:p>
          <a:p>
            <a:pPr marL="568325" lvl="3"/>
            <a:r>
              <a:rPr lang="en-US" sz="2000" b="1" dirty="0"/>
              <a:t>	</a:t>
            </a:r>
            <a:r>
              <a:rPr lang="en-US" sz="2200" dirty="0" smtClean="0"/>
              <a:t>CCs receive half this year; other half on receipt of 1</a:t>
            </a:r>
            <a:r>
              <a:rPr lang="en-US" sz="2200" baseline="30000" dirty="0" smtClean="0"/>
              <a:t>st</a:t>
            </a:r>
            <a:r>
              <a:rPr lang="en-US" sz="2200" dirty="0" smtClean="0"/>
              <a:t> quarter 	expense report</a:t>
            </a:r>
            <a:endParaRPr lang="en-US" sz="2200" dirty="0"/>
          </a:p>
        </p:txBody>
      </p:sp>
    </p:spTree>
    <p:extLst>
      <p:ext uri="{BB962C8B-B14F-4D97-AF65-F5344CB8AC3E}">
        <p14:creationId xmlns:p14="http://schemas.microsoft.com/office/powerpoint/2010/main" val="12220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05787" cy="1051984"/>
          </a:xfrm>
        </p:spPr>
        <p:txBody>
          <a:bodyPr/>
          <a:lstStyle/>
          <a:p>
            <a:r>
              <a:rPr lang="en-US" dirty="0" smtClean="0"/>
              <a:t>Grant Guidelines: Expense Reports</a:t>
            </a:r>
            <a:br>
              <a:rPr lang="en-US" dirty="0" smtClean="0"/>
            </a:br>
            <a:endParaRPr lang="en-US" dirty="0"/>
          </a:p>
        </p:txBody>
      </p:sp>
      <p:sp>
        <p:nvSpPr>
          <p:cNvPr id="3" name="Content Placeholder 2"/>
          <p:cNvSpPr>
            <a:spLocks noGrp="1"/>
          </p:cNvSpPr>
          <p:nvPr>
            <p:ph sz="half" idx="1"/>
          </p:nvPr>
        </p:nvSpPr>
        <p:spPr>
          <a:xfrm>
            <a:off x="685800" y="876742"/>
            <a:ext cx="8194530" cy="5991768"/>
          </a:xfrm>
        </p:spPr>
        <p:txBody>
          <a:bodyPr/>
          <a:lstStyle/>
          <a:p>
            <a:pPr>
              <a:buFont typeface="Arial" panose="020B0604020202020204" pitchFamily="34" charset="0"/>
              <a:buChar char="•"/>
            </a:pPr>
            <a:r>
              <a:rPr lang="en-US" sz="2200" b="1" dirty="0" smtClean="0">
                <a:solidFill>
                  <a:schemeClr val="tx1"/>
                </a:solidFill>
              </a:rPr>
              <a:t>Two Parts</a:t>
            </a:r>
            <a:endParaRPr lang="en-US" sz="2200" b="1" dirty="0">
              <a:solidFill>
                <a:schemeClr val="tx1"/>
              </a:solidFill>
            </a:endParaRPr>
          </a:p>
          <a:p>
            <a:pPr lvl="1">
              <a:buFont typeface="Arial" panose="020B0604020202020204" pitchFamily="34" charset="0"/>
              <a:buChar char="•"/>
            </a:pPr>
            <a:r>
              <a:rPr lang="en-US" dirty="0" smtClean="0">
                <a:solidFill>
                  <a:schemeClr val="tx1"/>
                </a:solidFill>
              </a:rPr>
              <a:t>Itemized </a:t>
            </a:r>
            <a:r>
              <a:rPr lang="en-US" dirty="0">
                <a:solidFill>
                  <a:schemeClr val="tx1"/>
                </a:solidFill>
              </a:rPr>
              <a:t>list of </a:t>
            </a:r>
            <a:r>
              <a:rPr lang="en-US" dirty="0" smtClean="0">
                <a:solidFill>
                  <a:schemeClr val="tx1"/>
                </a:solidFill>
              </a:rPr>
              <a:t>expenses</a:t>
            </a:r>
          </a:p>
          <a:p>
            <a:pPr lvl="1">
              <a:buFont typeface="Arial" panose="020B0604020202020204" pitchFamily="34" charset="0"/>
              <a:buChar char="•"/>
            </a:pPr>
            <a:r>
              <a:rPr lang="en-US" dirty="0" smtClean="0">
                <a:solidFill>
                  <a:schemeClr val="tx1"/>
                </a:solidFill>
              </a:rPr>
              <a:t>Narrative </a:t>
            </a:r>
            <a:r>
              <a:rPr lang="en-US" dirty="0">
                <a:solidFill>
                  <a:schemeClr val="tx1"/>
                </a:solidFill>
              </a:rPr>
              <a:t>about expenses </a:t>
            </a:r>
            <a:r>
              <a:rPr lang="en-US" dirty="0" smtClean="0">
                <a:solidFill>
                  <a:schemeClr val="tx1"/>
                </a:solidFill>
              </a:rPr>
              <a:t>as they have contributed to </a:t>
            </a:r>
            <a:r>
              <a:rPr lang="en-US" dirty="0">
                <a:solidFill>
                  <a:schemeClr val="tx1"/>
                </a:solidFill>
              </a:rPr>
              <a:t>enhancement of CC </a:t>
            </a:r>
            <a:r>
              <a:rPr lang="en-US" dirty="0" smtClean="0">
                <a:solidFill>
                  <a:schemeClr val="tx1"/>
                </a:solidFill>
              </a:rPr>
              <a:t>program</a:t>
            </a:r>
          </a:p>
          <a:p>
            <a:pPr lvl="1">
              <a:buFont typeface="Arial" panose="020B0604020202020204" pitchFamily="34" charset="0"/>
              <a:buChar char="•"/>
            </a:pPr>
            <a:r>
              <a:rPr lang="en-US" b="1" dirty="0" smtClean="0">
                <a:solidFill>
                  <a:schemeClr val="tx1"/>
                </a:solidFill>
              </a:rPr>
              <a:t>***Use </a:t>
            </a:r>
            <a:r>
              <a:rPr lang="en-US" b="1" dirty="0">
                <a:solidFill>
                  <a:schemeClr val="tx1"/>
                </a:solidFill>
              </a:rPr>
              <a:t>t</a:t>
            </a:r>
            <a:r>
              <a:rPr lang="en-US" b="1" dirty="0" smtClean="0">
                <a:solidFill>
                  <a:schemeClr val="tx1"/>
                </a:solidFill>
              </a:rPr>
              <a:t>emplate ***</a:t>
            </a:r>
          </a:p>
          <a:p>
            <a:pPr lvl="1">
              <a:buFont typeface="Arial" panose="020B0604020202020204" pitchFamily="34" charset="0"/>
              <a:buChar char="•"/>
            </a:pPr>
            <a:endParaRPr lang="en-US" sz="2200" b="1" dirty="0">
              <a:solidFill>
                <a:schemeClr val="tx1"/>
              </a:solidFill>
            </a:endParaRPr>
          </a:p>
          <a:p>
            <a:pPr lvl="1">
              <a:buFont typeface="Arial" panose="020B0604020202020204" pitchFamily="34" charset="0"/>
              <a:buChar char="•"/>
            </a:pPr>
            <a:r>
              <a:rPr lang="en-US" sz="2200" dirty="0" smtClean="0">
                <a:solidFill>
                  <a:schemeClr val="tx1"/>
                </a:solidFill>
              </a:rPr>
              <a:t>CIU will request every quarter </a:t>
            </a:r>
          </a:p>
          <a:p>
            <a:pPr lvl="3">
              <a:buFont typeface="Arial" panose="020B0604020202020204" pitchFamily="34" charset="0"/>
              <a:buChar char="•"/>
            </a:pPr>
            <a:r>
              <a:rPr lang="en-US" sz="2200" dirty="0" smtClean="0">
                <a:solidFill>
                  <a:schemeClr val="tx1"/>
                </a:solidFill>
              </a:rPr>
              <a:t>approx. end of Oct., Jan., Apr., and Jul.</a:t>
            </a:r>
          </a:p>
          <a:p>
            <a:pPr lvl="3">
              <a:buFont typeface="Arial" panose="020B0604020202020204" pitchFamily="34" charset="0"/>
              <a:buChar char="•"/>
            </a:pPr>
            <a:endParaRPr lang="en-US" sz="2200" dirty="0">
              <a:solidFill>
                <a:schemeClr val="tx1"/>
              </a:solidFill>
            </a:endParaRPr>
          </a:p>
          <a:p>
            <a:pPr marL="693738" lvl="3" indent="-236538">
              <a:buFont typeface="Arial" panose="020B0604020202020204" pitchFamily="34" charset="0"/>
              <a:buChar char="•"/>
            </a:pPr>
            <a:r>
              <a:rPr lang="en-US" sz="2200" dirty="0" smtClean="0">
                <a:solidFill>
                  <a:schemeClr val="tx1"/>
                </a:solidFill>
              </a:rPr>
              <a:t>Previous funds rollover</a:t>
            </a:r>
          </a:p>
          <a:p>
            <a:pPr marL="693738" lvl="3" indent="-236538">
              <a:buFont typeface="Arial" panose="020B0604020202020204" pitchFamily="34" charset="0"/>
              <a:buChar char="•"/>
            </a:pPr>
            <a:endParaRPr lang="en-US" sz="2200" dirty="0">
              <a:solidFill>
                <a:schemeClr val="tx1"/>
              </a:solidFill>
            </a:endParaRPr>
          </a:p>
          <a:p>
            <a:pPr marL="693738" lvl="3" indent="-236538">
              <a:buFont typeface="Arial" panose="020B0604020202020204" pitchFamily="34" charset="0"/>
              <a:buChar char="•"/>
            </a:pPr>
            <a:r>
              <a:rPr lang="en-US" sz="2200" dirty="0" smtClean="0">
                <a:solidFill>
                  <a:schemeClr val="tx1"/>
                </a:solidFill>
              </a:rPr>
              <a:t>Affect future funding?</a:t>
            </a:r>
          </a:p>
          <a:p>
            <a:pPr lvl="2"/>
            <a:endParaRPr lang="en-US" sz="1950" dirty="0" smtClean="0">
              <a:solidFill>
                <a:schemeClr val="tx1"/>
              </a:solidFill>
            </a:endParaRPr>
          </a:p>
          <a:p>
            <a:endParaRPr lang="en-US" dirty="0"/>
          </a:p>
        </p:txBody>
      </p:sp>
    </p:spTree>
    <p:extLst>
      <p:ext uri="{BB962C8B-B14F-4D97-AF65-F5344CB8AC3E}">
        <p14:creationId xmlns:p14="http://schemas.microsoft.com/office/powerpoint/2010/main" val="69710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05787" cy="1051984"/>
          </a:xfrm>
        </p:spPr>
        <p:txBody>
          <a:bodyPr/>
          <a:lstStyle/>
          <a:p>
            <a:r>
              <a:rPr lang="en-US" dirty="0" smtClean="0"/>
              <a:t>Grant Guidelines: Do’s and Don’ts</a:t>
            </a:r>
            <a:endParaRPr lang="en-US" dirty="0"/>
          </a:p>
        </p:txBody>
      </p:sp>
      <p:sp>
        <p:nvSpPr>
          <p:cNvPr id="3" name="Content Placeholder 2"/>
          <p:cNvSpPr>
            <a:spLocks noGrp="1"/>
          </p:cNvSpPr>
          <p:nvPr>
            <p:ph sz="half" idx="1"/>
          </p:nvPr>
        </p:nvSpPr>
        <p:spPr>
          <a:xfrm>
            <a:off x="76200" y="838200"/>
            <a:ext cx="8793092" cy="6758517"/>
          </a:xfrm>
        </p:spPr>
        <p:txBody>
          <a:bodyPr/>
          <a:lstStyle/>
          <a:p>
            <a:pPr marL="800100" lvl="4" indent="-342900">
              <a:lnSpc>
                <a:spcPct val="90000"/>
              </a:lnSpc>
              <a:spcBef>
                <a:spcPct val="35000"/>
              </a:spcBef>
              <a:spcAft>
                <a:spcPct val="17000"/>
              </a:spcAft>
              <a:buFont typeface="Arial" panose="020B0604020202020204" pitchFamily="34" charset="0"/>
              <a:buChar char="•"/>
            </a:pPr>
            <a:endParaRPr lang="en-US" sz="2000" dirty="0" smtClean="0">
              <a:solidFill>
                <a:schemeClr val="tx1"/>
              </a:solidFill>
            </a:endParaRPr>
          </a:p>
          <a:p>
            <a:pPr marL="847725" lvl="5" indent="-342900">
              <a:lnSpc>
                <a:spcPct val="90000"/>
              </a:lnSpc>
              <a:spcBef>
                <a:spcPct val="35000"/>
              </a:spcBef>
              <a:spcAft>
                <a:spcPct val="17000"/>
              </a:spcAft>
              <a:buFont typeface="Arial" panose="020B0604020202020204" pitchFamily="34" charset="0"/>
              <a:buChar char="•"/>
            </a:pPr>
            <a:endParaRPr lang="en-US" sz="2200" b="1" dirty="0" smtClean="0">
              <a:solidFill>
                <a:schemeClr val="tx1"/>
              </a:solidFill>
            </a:endParaRPr>
          </a:p>
          <a:p>
            <a:pPr marL="847725" lvl="5" indent="-342900">
              <a:lnSpc>
                <a:spcPct val="90000"/>
              </a:lnSpc>
              <a:spcBef>
                <a:spcPct val="35000"/>
              </a:spcBef>
              <a:spcAft>
                <a:spcPct val="17000"/>
              </a:spcAft>
              <a:buFont typeface="Arial" panose="020B0604020202020204" pitchFamily="34" charset="0"/>
              <a:buChar char="•"/>
            </a:pPr>
            <a:r>
              <a:rPr lang="en-US" sz="2200" b="1" dirty="0" smtClean="0">
                <a:solidFill>
                  <a:schemeClr val="tx1"/>
                </a:solidFill>
              </a:rPr>
              <a:t>Essentials…</a:t>
            </a:r>
          </a:p>
          <a:p>
            <a:pPr marL="1257300" lvl="5" indent="-342900">
              <a:lnSpc>
                <a:spcPct val="90000"/>
              </a:lnSpc>
              <a:spcBef>
                <a:spcPct val="35000"/>
              </a:spcBef>
              <a:spcAft>
                <a:spcPct val="17000"/>
              </a:spcAft>
              <a:buFont typeface="Arial" panose="020B0604020202020204" pitchFamily="34" charset="0"/>
              <a:buChar char="•"/>
            </a:pPr>
            <a:r>
              <a:rPr lang="en-US" sz="2000" dirty="0" smtClean="0">
                <a:solidFill>
                  <a:schemeClr val="tx1"/>
                </a:solidFill>
              </a:rPr>
              <a:t>Funds are for materials and professional development related to Chinese language and partnership programs</a:t>
            </a:r>
          </a:p>
          <a:p>
            <a:pPr marL="1257300" lvl="5" indent="-342900">
              <a:lnSpc>
                <a:spcPct val="90000"/>
              </a:lnSpc>
              <a:spcBef>
                <a:spcPct val="35000"/>
              </a:spcBef>
              <a:spcAft>
                <a:spcPct val="17000"/>
              </a:spcAft>
              <a:buFont typeface="Arial" panose="020B0604020202020204" pitchFamily="34" charset="0"/>
              <a:buChar char="•"/>
            </a:pPr>
            <a:endParaRPr lang="en-US" sz="2000" dirty="0" smtClean="0">
              <a:solidFill>
                <a:schemeClr val="tx1"/>
              </a:solidFill>
            </a:endParaRPr>
          </a:p>
          <a:p>
            <a:pPr marL="1257300" lvl="5" indent="-342900">
              <a:lnSpc>
                <a:spcPct val="90000"/>
              </a:lnSpc>
              <a:spcBef>
                <a:spcPct val="35000"/>
              </a:spcBef>
              <a:spcAft>
                <a:spcPct val="17000"/>
              </a:spcAft>
              <a:buFont typeface="Arial" panose="020B0604020202020204" pitchFamily="34" charset="0"/>
              <a:buChar char="•"/>
            </a:pPr>
            <a:r>
              <a:rPr lang="en-US" sz="2000" dirty="0" smtClean="0">
                <a:solidFill>
                  <a:schemeClr val="tx1"/>
                </a:solidFill>
              </a:rPr>
              <a:t>First year funds are officially “start-up funds”; classroom material purchases are expected to be heavy </a:t>
            </a:r>
          </a:p>
          <a:p>
            <a:pPr marL="1257300" lvl="5" indent="-342900">
              <a:lnSpc>
                <a:spcPct val="90000"/>
              </a:lnSpc>
              <a:spcBef>
                <a:spcPct val="35000"/>
              </a:spcBef>
              <a:spcAft>
                <a:spcPct val="17000"/>
              </a:spcAft>
              <a:buFont typeface="Arial" panose="020B0604020202020204" pitchFamily="34" charset="0"/>
              <a:buChar char="•"/>
            </a:pPr>
            <a:endParaRPr lang="en-US" sz="2000" dirty="0" smtClean="0">
              <a:solidFill>
                <a:schemeClr val="tx1"/>
              </a:solidFill>
            </a:endParaRPr>
          </a:p>
          <a:p>
            <a:pPr marL="1257300" lvl="5" indent="-342900">
              <a:lnSpc>
                <a:spcPct val="90000"/>
              </a:lnSpc>
              <a:spcBef>
                <a:spcPct val="35000"/>
              </a:spcBef>
              <a:spcAft>
                <a:spcPct val="17000"/>
              </a:spcAft>
              <a:buFont typeface="Arial" panose="020B0604020202020204" pitchFamily="34" charset="0"/>
              <a:buChar char="•"/>
            </a:pPr>
            <a:r>
              <a:rPr lang="en-US" sz="2000" dirty="0" smtClean="0">
                <a:solidFill>
                  <a:schemeClr val="tx1"/>
                </a:solidFill>
              </a:rPr>
              <a:t>Continuing year fund purchases should be professional development/activity/partnership heavy</a:t>
            </a:r>
          </a:p>
          <a:p>
            <a:pPr marL="800100" lvl="4" indent="-342900">
              <a:lnSpc>
                <a:spcPct val="90000"/>
              </a:lnSpc>
              <a:spcBef>
                <a:spcPct val="35000"/>
              </a:spcBef>
              <a:spcAft>
                <a:spcPct val="17000"/>
              </a:spcAft>
              <a:buFont typeface="Arial" panose="020B0604020202020204" pitchFamily="34" charset="0"/>
              <a:buChar char="•"/>
            </a:pPr>
            <a:endParaRPr lang="en-US" sz="2200" b="1" dirty="0" smtClean="0">
              <a:solidFill>
                <a:schemeClr val="tx1"/>
              </a:solidFill>
            </a:endParaRPr>
          </a:p>
          <a:p>
            <a:endParaRPr lang="en-US" sz="2200" b="1" dirty="0" smtClean="0">
              <a:solidFill>
                <a:schemeClr val="tx1"/>
              </a:solidFill>
            </a:endParaRPr>
          </a:p>
          <a:p>
            <a:endParaRPr lang="en-US" sz="2200" b="1" dirty="0" smtClean="0">
              <a:solidFill>
                <a:schemeClr val="tx1"/>
              </a:solidFill>
            </a:endParaRPr>
          </a:p>
          <a:p>
            <a:pPr lvl="2"/>
            <a:endParaRPr lang="en-US" sz="1950" dirty="0" smtClean="0">
              <a:solidFill>
                <a:schemeClr val="tx1"/>
              </a:solidFill>
            </a:endParaRPr>
          </a:p>
          <a:p>
            <a:endParaRPr lang="en-US" dirty="0"/>
          </a:p>
        </p:txBody>
      </p:sp>
      <p:sp>
        <p:nvSpPr>
          <p:cNvPr id="6" name="Rounded Rectangular Callout 5"/>
          <p:cNvSpPr/>
          <p:nvPr/>
        </p:nvSpPr>
        <p:spPr bwMode="auto">
          <a:xfrm rot="475245">
            <a:off x="6804239" y="721928"/>
            <a:ext cx="2209800" cy="1271261"/>
          </a:xfrm>
          <a:prstGeom prst="wedgeRoundRectCallout">
            <a:avLst>
              <a:gd name="adj1" fmla="val -20833"/>
              <a:gd name="adj2" fmla="val 77382"/>
              <a:gd name="adj3" fmla="val 16667"/>
            </a:avLst>
          </a:prstGeom>
          <a:solidFill>
            <a:schemeClr val="accent6">
              <a:lumMod val="20000"/>
              <a:lumOff val="80000"/>
            </a:schemeClr>
          </a:solidFill>
          <a:ln w="12700"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fontAlgn="base">
              <a:spcBef>
                <a:spcPct val="50000"/>
              </a:spcBef>
              <a:spcAft>
                <a:spcPct val="17000"/>
              </a:spcAft>
              <a:buClr>
                <a:schemeClr val="tx1"/>
              </a:buClr>
            </a:pPr>
            <a:r>
              <a:rPr lang="en-US" sz="1900" dirty="0">
                <a:solidFill>
                  <a:schemeClr val="accent1"/>
                </a:solidFill>
                <a:latin typeface="Comic Sans MS" panose="030F0702030302020204" pitchFamily="66" charset="0"/>
              </a:rPr>
              <a:t>Verbatim from the</a:t>
            </a:r>
          </a:p>
          <a:p>
            <a:pPr algn="ctr" fontAlgn="base">
              <a:spcBef>
                <a:spcPct val="50000"/>
              </a:spcBef>
              <a:spcAft>
                <a:spcPct val="17000"/>
              </a:spcAft>
              <a:buClr>
                <a:schemeClr val="tx1"/>
              </a:buClr>
            </a:pPr>
            <a:r>
              <a:rPr lang="en-US" sz="1900" dirty="0">
                <a:solidFill>
                  <a:schemeClr val="accent1"/>
                </a:solidFill>
                <a:latin typeface="Comic Sans MS" panose="030F0702030302020204" pitchFamily="66" charset="0"/>
              </a:rPr>
              <a:t>Grant Guidelines!</a:t>
            </a:r>
          </a:p>
        </p:txBody>
      </p:sp>
    </p:spTree>
    <p:extLst>
      <p:ext uri="{BB962C8B-B14F-4D97-AF65-F5344CB8AC3E}">
        <p14:creationId xmlns:p14="http://schemas.microsoft.com/office/powerpoint/2010/main" val="377209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531" y="1333910"/>
            <a:ext cx="8153400" cy="4536370"/>
          </a:xfrm>
          <a:prstGeom prst="rect">
            <a:avLst/>
          </a:prstGeom>
        </p:spPr>
        <p:txBody>
          <a:bodyPr wrap="square">
            <a:spAutoFit/>
          </a:bodyPr>
          <a:lstStyle/>
          <a:p>
            <a:pPr marL="800100" lvl="4" indent="-342900">
              <a:lnSpc>
                <a:spcPct val="90000"/>
              </a:lnSpc>
              <a:spcBef>
                <a:spcPct val="35000"/>
              </a:spcBef>
              <a:spcAft>
                <a:spcPct val="17000"/>
              </a:spcAft>
              <a:buFont typeface="Arial" panose="020B0604020202020204" pitchFamily="34" charset="0"/>
              <a:buChar char="•"/>
            </a:pPr>
            <a:r>
              <a:rPr lang="en-US" sz="2200" b="1" dirty="0"/>
              <a:t>Specific </a:t>
            </a:r>
            <a:r>
              <a:rPr lang="en-US" sz="2200" b="1" dirty="0" smtClean="0"/>
              <a:t>Limitations:</a:t>
            </a:r>
          </a:p>
          <a:p>
            <a:pPr marL="1257300" lvl="5" indent="-342900">
              <a:lnSpc>
                <a:spcPct val="90000"/>
              </a:lnSpc>
              <a:spcBef>
                <a:spcPct val="35000"/>
              </a:spcBef>
              <a:spcAft>
                <a:spcPct val="17000"/>
              </a:spcAft>
              <a:buFont typeface="Arial" panose="020B0604020202020204" pitchFamily="34" charset="0"/>
              <a:buChar char="•"/>
            </a:pPr>
            <a:r>
              <a:rPr lang="en-US" sz="2200" dirty="0" smtClean="0"/>
              <a:t>Funds </a:t>
            </a:r>
            <a:r>
              <a:rPr lang="en-US" sz="2200" b="1" dirty="0" smtClean="0"/>
              <a:t>may not </a:t>
            </a:r>
            <a:r>
              <a:rPr lang="en-US" sz="2200" dirty="0" smtClean="0"/>
              <a:t>be used to:</a:t>
            </a:r>
            <a:endParaRPr lang="en-US" sz="2200" b="1" dirty="0"/>
          </a:p>
          <a:p>
            <a:pPr marL="1657350" lvl="3" indent="-285750">
              <a:buFont typeface="Arial" panose="020B0604020202020204" pitchFamily="34" charset="0"/>
              <a:buChar char="•"/>
            </a:pPr>
            <a:r>
              <a:rPr lang="en-US" dirty="0"/>
              <a:t>offset or supplement the salary of a Chinese Guest Teacher  </a:t>
            </a:r>
          </a:p>
          <a:p>
            <a:pPr marL="1200150" lvl="2" indent="-285750">
              <a:buFont typeface="Arial" panose="020B0604020202020204" pitchFamily="34" charset="0"/>
              <a:buChar char="•"/>
            </a:pPr>
            <a:endParaRPr lang="en-US" dirty="0" smtClean="0"/>
          </a:p>
          <a:p>
            <a:pPr marL="1657350" lvl="3" indent="-285750">
              <a:buFont typeface="Arial" panose="020B0604020202020204" pitchFamily="34" charset="0"/>
              <a:buChar char="•"/>
            </a:pPr>
            <a:r>
              <a:rPr lang="en-US" dirty="0" smtClean="0"/>
              <a:t>support </a:t>
            </a:r>
            <a:r>
              <a:rPr lang="en-US" dirty="0"/>
              <a:t>the personal expenses of a Chinese Guest Teacher, such as housing, food, or transportation, unless these are temporary expenses for professional development at a conference or training where it is typical of your district to pay for an employee’s expenses</a:t>
            </a:r>
          </a:p>
          <a:p>
            <a:pPr marL="1200150" lvl="2" indent="-285750">
              <a:buFont typeface="Arial" panose="020B0604020202020204" pitchFamily="34" charset="0"/>
              <a:buChar char="•"/>
            </a:pPr>
            <a:endParaRPr lang="en-US" dirty="0" smtClean="0"/>
          </a:p>
          <a:p>
            <a:pPr marL="1657350" lvl="3" indent="-285750">
              <a:buFont typeface="Arial" panose="020B0604020202020204" pitchFamily="34" charset="0"/>
              <a:buChar char="•"/>
            </a:pPr>
            <a:r>
              <a:rPr lang="en-US" dirty="0" smtClean="0"/>
              <a:t>offset </a:t>
            </a:r>
            <a:r>
              <a:rPr lang="en-US" dirty="0"/>
              <a:t>district or school officials’ travel on the Chinese Bridge Delegation, as Hanban already heavily subsidizes this trip</a:t>
            </a:r>
          </a:p>
          <a:p>
            <a:pPr marL="1200150" lvl="2" indent="-285750">
              <a:buFont typeface="Arial" panose="020B0604020202020204" pitchFamily="34" charset="0"/>
              <a:buChar char="•"/>
            </a:pPr>
            <a:endParaRPr lang="en-US" dirty="0" smtClean="0"/>
          </a:p>
          <a:p>
            <a:pPr marL="1657350" lvl="3" indent="-285750">
              <a:buFont typeface="Arial" panose="020B0604020202020204" pitchFamily="34" charset="0"/>
              <a:buChar char="•"/>
            </a:pPr>
            <a:r>
              <a:rPr lang="en-US" dirty="0" smtClean="0"/>
              <a:t>support </a:t>
            </a:r>
            <a:r>
              <a:rPr lang="en-US" dirty="0"/>
              <a:t>general global education expenses; funding must be directly related to supporting Chinese language and culture </a:t>
            </a:r>
          </a:p>
        </p:txBody>
      </p:sp>
      <p:sp>
        <p:nvSpPr>
          <p:cNvPr id="5" name="Title 1"/>
          <p:cNvSpPr>
            <a:spLocks noGrp="1"/>
          </p:cNvSpPr>
          <p:nvPr>
            <p:ph type="title"/>
          </p:nvPr>
        </p:nvSpPr>
        <p:spPr>
          <a:xfrm>
            <a:off x="685800" y="228600"/>
            <a:ext cx="8205787" cy="1051984"/>
          </a:xfrm>
        </p:spPr>
        <p:txBody>
          <a:bodyPr/>
          <a:lstStyle/>
          <a:p>
            <a:r>
              <a:rPr lang="en-US" dirty="0" smtClean="0"/>
              <a:t>Grant Guidelines: Do’s and Don’ts</a:t>
            </a:r>
            <a:endParaRPr lang="en-US" dirty="0"/>
          </a:p>
        </p:txBody>
      </p:sp>
      <p:sp>
        <p:nvSpPr>
          <p:cNvPr id="7" name="Rounded Rectangular Callout 6"/>
          <p:cNvSpPr/>
          <p:nvPr/>
        </p:nvSpPr>
        <p:spPr bwMode="auto">
          <a:xfrm rot="475245">
            <a:off x="6804239" y="721928"/>
            <a:ext cx="2209800" cy="1271261"/>
          </a:xfrm>
          <a:prstGeom prst="wedgeRoundRectCallout">
            <a:avLst>
              <a:gd name="adj1" fmla="val -20833"/>
              <a:gd name="adj2" fmla="val 77382"/>
              <a:gd name="adj3" fmla="val 16667"/>
            </a:avLst>
          </a:prstGeom>
          <a:solidFill>
            <a:schemeClr val="accent6">
              <a:lumMod val="20000"/>
              <a:lumOff val="80000"/>
            </a:schemeClr>
          </a:solidFill>
          <a:ln w="12700"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fontAlgn="base">
              <a:spcBef>
                <a:spcPct val="50000"/>
              </a:spcBef>
              <a:spcAft>
                <a:spcPct val="17000"/>
              </a:spcAft>
              <a:buClr>
                <a:schemeClr val="tx1"/>
              </a:buClr>
            </a:pPr>
            <a:r>
              <a:rPr lang="en-US" sz="1900" dirty="0">
                <a:solidFill>
                  <a:schemeClr val="accent1"/>
                </a:solidFill>
                <a:latin typeface="Comic Sans MS" panose="030F0702030302020204" pitchFamily="66" charset="0"/>
              </a:rPr>
              <a:t>Verbatim from the</a:t>
            </a:r>
          </a:p>
          <a:p>
            <a:pPr algn="ctr" fontAlgn="base">
              <a:spcBef>
                <a:spcPct val="50000"/>
              </a:spcBef>
              <a:spcAft>
                <a:spcPct val="17000"/>
              </a:spcAft>
              <a:buClr>
                <a:schemeClr val="tx1"/>
              </a:buClr>
            </a:pPr>
            <a:r>
              <a:rPr lang="en-US" sz="1900" dirty="0">
                <a:solidFill>
                  <a:schemeClr val="accent1"/>
                </a:solidFill>
                <a:latin typeface="Comic Sans MS" panose="030F0702030302020204" pitchFamily="66" charset="0"/>
              </a:rPr>
              <a:t>Grant Guidelines!</a:t>
            </a:r>
          </a:p>
        </p:txBody>
      </p:sp>
    </p:spTree>
    <p:extLst>
      <p:ext uri="{BB962C8B-B14F-4D97-AF65-F5344CB8AC3E}">
        <p14:creationId xmlns:p14="http://schemas.microsoft.com/office/powerpoint/2010/main" val="1487630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6179" y="1828800"/>
            <a:ext cx="8077200" cy="2862322"/>
          </a:xfrm>
          <a:prstGeom prst="rect">
            <a:avLst/>
          </a:prstGeom>
        </p:spPr>
        <p:txBody>
          <a:bodyPr wrap="square">
            <a:spAutoFit/>
          </a:bodyPr>
          <a:lstStyle/>
          <a:p>
            <a:pPr marL="342900" lvl="5" indent="-342900">
              <a:buFont typeface="Arial" panose="020B0604020202020204" pitchFamily="34" charset="0"/>
              <a:buChar char="•"/>
            </a:pPr>
            <a:r>
              <a:rPr lang="en-US" sz="2200" dirty="0"/>
              <a:t>Funds </a:t>
            </a:r>
            <a:r>
              <a:rPr lang="en-US" sz="2200" b="1" dirty="0" smtClean="0"/>
              <a:t>may </a:t>
            </a:r>
            <a:r>
              <a:rPr lang="en-US" sz="2200" dirty="0" smtClean="0"/>
              <a:t>be </a:t>
            </a:r>
            <a:r>
              <a:rPr lang="en-US" sz="2200" dirty="0"/>
              <a:t>used </a:t>
            </a:r>
            <a:r>
              <a:rPr lang="en-US" sz="2200" dirty="0" smtClean="0"/>
              <a:t>for:</a:t>
            </a:r>
            <a:endParaRPr lang="en-US" sz="2200" b="1" dirty="0"/>
          </a:p>
          <a:p>
            <a:pPr lvl="0"/>
            <a:endParaRPr lang="en-US" dirty="0" smtClean="0"/>
          </a:p>
          <a:p>
            <a:pPr marL="742950" lvl="1" indent="-285750">
              <a:buFont typeface="Arial" panose="020B0604020202020204" pitchFamily="34" charset="0"/>
              <a:buChar char="•"/>
            </a:pPr>
            <a:r>
              <a:rPr lang="en-US" sz="2000" dirty="0" smtClean="0"/>
              <a:t>costs </a:t>
            </a:r>
            <a:r>
              <a:rPr lang="en-US" sz="2000" dirty="0"/>
              <a:t>associated with substitute teachers and local transportation during Chinese language teacher trainings and conferences, such as those coordinated by the Center for International Understanding, Hanban and/or College Board</a:t>
            </a:r>
          </a:p>
          <a:p>
            <a:pPr lvl="0"/>
            <a:endParaRPr lang="en-US" sz="2000" dirty="0" smtClean="0"/>
          </a:p>
          <a:p>
            <a:pPr marL="742950" lvl="1" indent="-285750">
              <a:buFont typeface="Arial" panose="020B0604020202020204" pitchFamily="34" charset="0"/>
              <a:buChar char="•"/>
            </a:pPr>
            <a:r>
              <a:rPr lang="en-US" sz="2000" dirty="0" smtClean="0"/>
              <a:t>contracting </a:t>
            </a:r>
            <a:r>
              <a:rPr lang="en-US" sz="2000" dirty="0"/>
              <a:t>with experts on Chinese culture for whole-school performances of dance, art, calligraphy, lectures, etc.  </a:t>
            </a:r>
          </a:p>
        </p:txBody>
      </p:sp>
      <p:sp>
        <p:nvSpPr>
          <p:cNvPr id="5" name="Title 1"/>
          <p:cNvSpPr>
            <a:spLocks noGrp="1"/>
          </p:cNvSpPr>
          <p:nvPr>
            <p:ph type="title"/>
          </p:nvPr>
        </p:nvSpPr>
        <p:spPr>
          <a:xfrm>
            <a:off x="685800" y="228600"/>
            <a:ext cx="8205787" cy="1051984"/>
          </a:xfrm>
        </p:spPr>
        <p:txBody>
          <a:bodyPr/>
          <a:lstStyle/>
          <a:p>
            <a:r>
              <a:rPr lang="en-US" dirty="0" smtClean="0"/>
              <a:t>Grant Guidelines: Do’s and Don’ts</a:t>
            </a:r>
            <a:endParaRPr lang="en-US" dirty="0"/>
          </a:p>
        </p:txBody>
      </p:sp>
      <p:sp>
        <p:nvSpPr>
          <p:cNvPr id="7" name="Rounded Rectangular Callout 6"/>
          <p:cNvSpPr/>
          <p:nvPr/>
        </p:nvSpPr>
        <p:spPr bwMode="auto">
          <a:xfrm rot="475245">
            <a:off x="6804239" y="721928"/>
            <a:ext cx="2209800" cy="1271261"/>
          </a:xfrm>
          <a:prstGeom prst="wedgeRoundRectCallout">
            <a:avLst>
              <a:gd name="adj1" fmla="val -20833"/>
              <a:gd name="adj2" fmla="val 77382"/>
              <a:gd name="adj3" fmla="val 16667"/>
            </a:avLst>
          </a:prstGeom>
          <a:solidFill>
            <a:schemeClr val="accent6">
              <a:lumMod val="20000"/>
              <a:lumOff val="80000"/>
            </a:schemeClr>
          </a:solidFill>
          <a:ln w="12700"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fontAlgn="base">
              <a:spcBef>
                <a:spcPct val="50000"/>
              </a:spcBef>
              <a:spcAft>
                <a:spcPct val="17000"/>
              </a:spcAft>
              <a:buClr>
                <a:schemeClr val="tx1"/>
              </a:buClr>
            </a:pPr>
            <a:r>
              <a:rPr lang="en-US" sz="1900" dirty="0">
                <a:solidFill>
                  <a:schemeClr val="accent1"/>
                </a:solidFill>
                <a:latin typeface="Comic Sans MS" panose="030F0702030302020204" pitchFamily="66" charset="0"/>
              </a:rPr>
              <a:t>Verbatim from the</a:t>
            </a:r>
          </a:p>
          <a:p>
            <a:pPr algn="ctr" fontAlgn="base">
              <a:spcBef>
                <a:spcPct val="50000"/>
              </a:spcBef>
              <a:spcAft>
                <a:spcPct val="17000"/>
              </a:spcAft>
              <a:buClr>
                <a:schemeClr val="tx1"/>
              </a:buClr>
            </a:pPr>
            <a:r>
              <a:rPr lang="en-US" sz="1900" dirty="0">
                <a:solidFill>
                  <a:schemeClr val="accent1"/>
                </a:solidFill>
                <a:latin typeface="Comic Sans MS" panose="030F0702030302020204" pitchFamily="66" charset="0"/>
              </a:rPr>
              <a:t>Grant Guidelines!</a:t>
            </a:r>
          </a:p>
        </p:txBody>
      </p:sp>
    </p:spTree>
    <p:extLst>
      <p:ext uri="{BB962C8B-B14F-4D97-AF65-F5344CB8AC3E}">
        <p14:creationId xmlns:p14="http://schemas.microsoft.com/office/powerpoint/2010/main" val="402031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228600"/>
            <a:ext cx="8839200" cy="1051984"/>
          </a:xfrm>
        </p:spPr>
        <p:txBody>
          <a:bodyPr/>
          <a:lstStyle/>
          <a:p>
            <a:r>
              <a:rPr lang="en-US" dirty="0" smtClean="0"/>
              <a:t>Grant Guidelines: Important Distinctions</a:t>
            </a:r>
            <a:endParaRPr lang="en-US" dirty="0"/>
          </a:p>
        </p:txBody>
      </p:sp>
      <p:sp>
        <p:nvSpPr>
          <p:cNvPr id="6" name="Rectangle 5"/>
          <p:cNvSpPr/>
          <p:nvPr/>
        </p:nvSpPr>
        <p:spPr>
          <a:xfrm>
            <a:off x="0" y="685800"/>
            <a:ext cx="8839200" cy="5285934"/>
          </a:xfrm>
          <a:prstGeom prst="rect">
            <a:avLst/>
          </a:prstGeom>
        </p:spPr>
        <p:txBody>
          <a:bodyPr wrap="square">
            <a:spAutoFit/>
          </a:bodyPr>
          <a:lstStyle/>
          <a:p>
            <a:pPr marL="800100" lvl="4" indent="-342900">
              <a:lnSpc>
                <a:spcPct val="90000"/>
              </a:lnSpc>
              <a:spcBef>
                <a:spcPct val="35000"/>
              </a:spcBef>
              <a:spcAft>
                <a:spcPct val="17000"/>
              </a:spcAft>
              <a:buFont typeface="Arial" panose="020B0604020202020204" pitchFamily="34" charset="0"/>
              <a:buChar char="•"/>
            </a:pPr>
            <a:endParaRPr lang="en-US" sz="2200" b="1" dirty="0"/>
          </a:p>
          <a:p>
            <a:pPr marL="800100" lvl="4" indent="-342900">
              <a:lnSpc>
                <a:spcPct val="90000"/>
              </a:lnSpc>
              <a:spcBef>
                <a:spcPct val="35000"/>
              </a:spcBef>
              <a:spcAft>
                <a:spcPct val="17000"/>
              </a:spcAft>
              <a:buFont typeface="Arial" panose="020B0604020202020204" pitchFamily="34" charset="0"/>
              <a:buChar char="•"/>
            </a:pPr>
            <a:r>
              <a:rPr lang="en-US" sz="2200" dirty="0" smtClean="0"/>
              <a:t>Attendance of school staff </a:t>
            </a:r>
            <a:r>
              <a:rPr lang="en-US" sz="2200" dirty="0"/>
              <a:t>vs. Guest Teacher (GT) </a:t>
            </a:r>
            <a:r>
              <a:rPr lang="en-US" sz="2200" dirty="0" smtClean="0"/>
              <a:t>at a global education conference</a:t>
            </a:r>
          </a:p>
          <a:p>
            <a:pPr marL="800100" lvl="4" indent="-342900">
              <a:lnSpc>
                <a:spcPct val="90000"/>
              </a:lnSpc>
              <a:spcBef>
                <a:spcPct val="35000"/>
              </a:spcBef>
              <a:spcAft>
                <a:spcPct val="17000"/>
              </a:spcAft>
              <a:buFont typeface="Arial" panose="020B0604020202020204" pitchFamily="34" charset="0"/>
              <a:buChar char="•"/>
            </a:pPr>
            <a:r>
              <a:rPr lang="en-US" sz="2200" dirty="0" smtClean="0"/>
              <a:t>Purchase of world language materials vs. materials for Chinese classroom</a:t>
            </a:r>
          </a:p>
          <a:p>
            <a:pPr marL="800100" lvl="4" indent="-342900">
              <a:lnSpc>
                <a:spcPct val="90000"/>
              </a:lnSpc>
              <a:spcBef>
                <a:spcPct val="35000"/>
              </a:spcBef>
              <a:spcAft>
                <a:spcPct val="17000"/>
              </a:spcAft>
              <a:buFont typeface="Arial" panose="020B0604020202020204" pitchFamily="34" charset="0"/>
              <a:buChar char="•"/>
            </a:pPr>
            <a:r>
              <a:rPr lang="en-US" sz="2200" dirty="0" smtClean="0"/>
              <a:t>Paying for field trip to a Chinese restaurant vs. lesson about Chinese food</a:t>
            </a:r>
          </a:p>
          <a:p>
            <a:pPr marL="800100" lvl="4" indent="-342900">
              <a:lnSpc>
                <a:spcPct val="90000"/>
              </a:lnSpc>
              <a:spcBef>
                <a:spcPct val="35000"/>
              </a:spcBef>
              <a:spcAft>
                <a:spcPct val="17000"/>
              </a:spcAft>
              <a:buFont typeface="Arial" panose="020B0604020202020204" pitchFamily="34" charset="0"/>
              <a:buChar char="•"/>
            </a:pPr>
            <a:r>
              <a:rPr lang="en-US" sz="2200" dirty="0"/>
              <a:t>Purchase of materials for non-CC feeder </a:t>
            </a:r>
            <a:r>
              <a:rPr lang="en-US" sz="2200" dirty="0" smtClean="0"/>
              <a:t>schools 		(special example: non-CCs sharing a GT)</a:t>
            </a:r>
            <a:endParaRPr lang="en-US" sz="2200" dirty="0"/>
          </a:p>
          <a:p>
            <a:pPr marL="800100" lvl="4" indent="-342900">
              <a:lnSpc>
                <a:spcPct val="90000"/>
              </a:lnSpc>
              <a:spcBef>
                <a:spcPct val="35000"/>
              </a:spcBef>
              <a:spcAft>
                <a:spcPct val="17000"/>
              </a:spcAft>
              <a:buFont typeface="Arial" panose="020B0604020202020204" pitchFamily="34" charset="0"/>
              <a:buChar char="•"/>
            </a:pPr>
            <a:r>
              <a:rPr lang="en-US" sz="2200" dirty="0" smtClean="0"/>
              <a:t>Transportation costs for the bus driver</a:t>
            </a:r>
          </a:p>
          <a:p>
            <a:pPr marL="800100" lvl="4" indent="-342900">
              <a:lnSpc>
                <a:spcPct val="90000"/>
              </a:lnSpc>
              <a:spcBef>
                <a:spcPct val="35000"/>
              </a:spcBef>
              <a:spcAft>
                <a:spcPct val="17000"/>
              </a:spcAft>
              <a:buFont typeface="Arial" panose="020B0604020202020204" pitchFamily="34" charset="0"/>
              <a:buChar char="•"/>
            </a:pPr>
            <a:r>
              <a:rPr lang="en-US" sz="2200" dirty="0" smtClean="0"/>
              <a:t>Paying for a contractor/expert to help the GT with classroom management best practices</a:t>
            </a:r>
          </a:p>
          <a:p>
            <a:pPr marL="800100" lvl="4" indent="-342900">
              <a:lnSpc>
                <a:spcPct val="90000"/>
              </a:lnSpc>
              <a:spcBef>
                <a:spcPct val="35000"/>
              </a:spcBef>
              <a:spcAft>
                <a:spcPct val="17000"/>
              </a:spcAft>
              <a:buFont typeface="Arial" panose="020B0604020202020204" pitchFamily="34" charset="0"/>
              <a:buChar char="•"/>
            </a:pPr>
            <a:r>
              <a:rPr lang="en-US" sz="2200" dirty="0" smtClean="0"/>
              <a:t>Cash/gift cards</a:t>
            </a:r>
            <a:endParaRPr lang="en-US" sz="2200" dirty="0"/>
          </a:p>
        </p:txBody>
      </p:sp>
    </p:spTree>
    <p:extLst>
      <p:ext uri="{BB962C8B-B14F-4D97-AF65-F5344CB8AC3E}">
        <p14:creationId xmlns:p14="http://schemas.microsoft.com/office/powerpoint/2010/main" val="263935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066800"/>
            <a:ext cx="8153400" cy="5355312"/>
          </a:xfrm>
          <a:prstGeom prst="rect">
            <a:avLst/>
          </a:prstGeom>
        </p:spPr>
        <p:txBody>
          <a:bodyPr wrap="square">
            <a:spAutoFit/>
          </a:bodyPr>
          <a:lstStyle/>
          <a:p>
            <a:pPr marL="342900" indent="-342900">
              <a:buFont typeface="Arial" panose="020B0604020202020204" pitchFamily="34" charset="0"/>
              <a:buChar char="•"/>
            </a:pPr>
            <a:r>
              <a:rPr lang="en-US" sz="1900" b="1" dirty="0" smtClean="0"/>
              <a:t>Randolph County: </a:t>
            </a:r>
            <a:r>
              <a:rPr lang="en-US" sz="1900" dirty="0" err="1" smtClean="0"/>
              <a:t>Wheatmore</a:t>
            </a:r>
            <a:r>
              <a:rPr lang="en-US" sz="1900" dirty="0" smtClean="0"/>
              <a:t> HS </a:t>
            </a:r>
            <a:r>
              <a:rPr lang="en-US" sz="1900" b="1" dirty="0" smtClean="0"/>
              <a:t>– tea ceremony</a:t>
            </a:r>
          </a:p>
          <a:p>
            <a:pPr marL="342900" indent="-342900">
              <a:buFont typeface="Arial" panose="020B0604020202020204" pitchFamily="34" charset="0"/>
              <a:buChar char="•"/>
            </a:pPr>
            <a:endParaRPr lang="en-US" sz="1900" b="1" dirty="0"/>
          </a:p>
          <a:p>
            <a:pPr marL="342900" indent="-342900">
              <a:buFont typeface="Arial" panose="020B0604020202020204" pitchFamily="34" charset="0"/>
              <a:buChar char="•"/>
            </a:pPr>
            <a:r>
              <a:rPr lang="en-US" sz="1900" b="1" dirty="0" smtClean="0"/>
              <a:t>Polk County: </a:t>
            </a:r>
            <a:r>
              <a:rPr lang="en-US" sz="1900" dirty="0" smtClean="0"/>
              <a:t>PCMS &amp; PCHS </a:t>
            </a:r>
            <a:r>
              <a:rPr lang="en-US" sz="1900" b="1" dirty="0" smtClean="0"/>
              <a:t>– field trip to </a:t>
            </a:r>
            <a:r>
              <a:rPr lang="en-US" sz="1900" b="1" dirty="0" smtClean="0">
                <a:hlinkClick r:id="rId2"/>
              </a:rPr>
              <a:t>Shen Yun</a:t>
            </a:r>
            <a:endParaRPr lang="en-US" sz="1900" b="1" dirty="0" smtClean="0"/>
          </a:p>
          <a:p>
            <a:pPr marL="342900" indent="-342900">
              <a:buFont typeface="Arial" panose="020B0604020202020204" pitchFamily="34" charset="0"/>
              <a:buChar char="•"/>
            </a:pPr>
            <a:endParaRPr lang="en-US" sz="1900" b="1" dirty="0"/>
          </a:p>
          <a:p>
            <a:pPr marL="342900" indent="-342900">
              <a:buFont typeface="Arial" panose="020B0604020202020204" pitchFamily="34" charset="0"/>
              <a:buChar char="•"/>
            </a:pPr>
            <a:r>
              <a:rPr lang="en-US" sz="1900" b="1" dirty="0" smtClean="0"/>
              <a:t>Cabarrus County: </a:t>
            </a:r>
            <a:r>
              <a:rPr lang="en-US" sz="1900" dirty="0" smtClean="0"/>
              <a:t>Harrisburg ES </a:t>
            </a:r>
            <a:r>
              <a:rPr lang="en-US" sz="1900" b="1" dirty="0" smtClean="0"/>
              <a:t>– one-on-one PD for GT</a:t>
            </a:r>
            <a:endParaRPr lang="en-US" sz="1900" dirty="0" smtClean="0"/>
          </a:p>
          <a:p>
            <a:r>
              <a:rPr lang="en-US" sz="1900" dirty="0" smtClean="0"/>
              <a:t>	to help with classroom </a:t>
            </a:r>
            <a:r>
              <a:rPr lang="en-US" sz="1900" dirty="0"/>
              <a:t>management, lesson design, </a:t>
            </a:r>
            <a:r>
              <a:rPr lang="en-US" sz="1900" dirty="0" smtClean="0"/>
              <a:t>organization 	and </a:t>
            </a:r>
            <a:r>
              <a:rPr lang="en-US" sz="1900" dirty="0"/>
              <a:t>presentation of engaging </a:t>
            </a:r>
            <a:r>
              <a:rPr lang="en-US" sz="1900" dirty="0" smtClean="0"/>
              <a:t>lessons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b="1" dirty="0" smtClean="0"/>
              <a:t>Mount Airy City Schools: </a:t>
            </a:r>
            <a:r>
              <a:rPr lang="en-US" sz="1900" dirty="0" smtClean="0"/>
              <a:t>Mount Airy HS – </a:t>
            </a:r>
            <a:r>
              <a:rPr lang="en-US" sz="1900" b="1" dirty="0" smtClean="0">
                <a:hlinkClick r:id="rId3"/>
              </a:rPr>
              <a:t>Discover Jiangsu</a:t>
            </a:r>
            <a:r>
              <a:rPr lang="en-US" sz="1900" b="1" dirty="0" smtClean="0"/>
              <a:t>: 	Jiangsu International Youth Leaders to China Summer 	Program </a:t>
            </a:r>
            <a:r>
              <a:rPr lang="en-US" sz="1900" dirty="0" smtClean="0"/>
              <a:t>(using grant funding for partial scholarships)</a:t>
            </a:r>
          </a:p>
          <a:p>
            <a:pPr marL="342900" indent="-342900">
              <a:buFont typeface="Arial" panose="020B0604020202020204" pitchFamily="34" charset="0"/>
              <a:buChar char="•"/>
            </a:pPr>
            <a:endParaRPr lang="en-US" sz="1900" dirty="0" smtClean="0"/>
          </a:p>
          <a:p>
            <a:pPr marL="342900" indent="-342900">
              <a:buFont typeface="Arial" panose="020B0604020202020204" pitchFamily="34" charset="0"/>
              <a:buChar char="•"/>
            </a:pPr>
            <a:r>
              <a:rPr lang="en-US" sz="1900" b="1" dirty="0" smtClean="0"/>
              <a:t>Wake County: </a:t>
            </a:r>
            <a:r>
              <a:rPr lang="en-US" sz="1900" dirty="0" smtClean="0"/>
              <a:t>Farmington Woods ES</a:t>
            </a:r>
            <a:r>
              <a:rPr lang="en-US" sz="1900" b="1" dirty="0" smtClean="0"/>
              <a:t> </a:t>
            </a:r>
            <a:r>
              <a:rPr lang="en-US" sz="1900" dirty="0" smtClean="0"/>
              <a:t>– </a:t>
            </a:r>
            <a:r>
              <a:rPr lang="en-US" sz="1900" b="1" dirty="0" smtClean="0"/>
              <a:t>traditional lion dance 	costume</a:t>
            </a:r>
            <a:r>
              <a:rPr lang="en-US" sz="1900" dirty="0" smtClean="0"/>
              <a:t> for celebration of 10</a:t>
            </a:r>
            <a:r>
              <a:rPr lang="en-US" sz="1900" baseline="30000" dirty="0" smtClean="0"/>
              <a:t>th</a:t>
            </a:r>
            <a:r>
              <a:rPr lang="en-US" sz="1900" dirty="0" smtClean="0"/>
              <a:t> anniversary of Confucius Institute</a:t>
            </a:r>
          </a:p>
          <a:p>
            <a:pPr marL="342900" indent="-342900">
              <a:buFont typeface="Arial" panose="020B0604020202020204" pitchFamily="34" charset="0"/>
              <a:buChar char="•"/>
            </a:pPr>
            <a:endParaRPr lang="en-US" sz="1900" b="1" dirty="0"/>
          </a:p>
          <a:p>
            <a:pPr marL="285750" indent="-285750">
              <a:buFont typeface="Arial" panose="020B0604020202020204" pitchFamily="34" charset="0"/>
              <a:buChar char="•"/>
            </a:pPr>
            <a:r>
              <a:rPr lang="en-US" sz="1900" dirty="0"/>
              <a:t> </a:t>
            </a:r>
            <a:r>
              <a:rPr lang="en-US" sz="1900" b="1" dirty="0" smtClean="0"/>
              <a:t>Guilford County:</a:t>
            </a:r>
            <a:r>
              <a:rPr lang="en-US" sz="1900" dirty="0" smtClean="0"/>
              <a:t> High Point Central HS – </a:t>
            </a:r>
            <a:r>
              <a:rPr lang="en-US" sz="1900" b="1" dirty="0" smtClean="0"/>
              <a:t>Chinese Cooking Club</a:t>
            </a:r>
            <a:endParaRPr lang="en-US" sz="1900" dirty="0"/>
          </a:p>
          <a:p>
            <a:pPr marL="342900" indent="-342900">
              <a:buFont typeface="Arial" panose="020B0604020202020204" pitchFamily="34" charset="0"/>
              <a:buChar char="•"/>
            </a:pPr>
            <a:endParaRPr lang="en-US" sz="1900" b="1" dirty="0"/>
          </a:p>
          <a:p>
            <a:pPr marL="342900" indent="-342900">
              <a:buFont typeface="Arial" panose="020B0604020202020204" pitchFamily="34" charset="0"/>
              <a:buChar char="•"/>
            </a:pPr>
            <a:endParaRPr lang="en-US" sz="1900" dirty="0" smtClean="0"/>
          </a:p>
        </p:txBody>
      </p:sp>
      <p:sp>
        <p:nvSpPr>
          <p:cNvPr id="4" name="Title 1"/>
          <p:cNvSpPr>
            <a:spLocks noGrp="1"/>
          </p:cNvSpPr>
          <p:nvPr>
            <p:ph type="title"/>
          </p:nvPr>
        </p:nvSpPr>
        <p:spPr>
          <a:xfrm>
            <a:off x="685800" y="228600"/>
            <a:ext cx="8205787" cy="1051984"/>
          </a:xfrm>
        </p:spPr>
        <p:txBody>
          <a:bodyPr/>
          <a:lstStyle/>
          <a:p>
            <a:r>
              <a:rPr lang="en-US" dirty="0" smtClean="0"/>
              <a:t>What Are Other Schools Up To?</a:t>
            </a:r>
            <a:endParaRPr lang="en-US" dirty="0"/>
          </a:p>
        </p:txBody>
      </p:sp>
    </p:spTree>
    <p:extLst>
      <p:ext uri="{BB962C8B-B14F-4D97-AF65-F5344CB8AC3E}">
        <p14:creationId xmlns:p14="http://schemas.microsoft.com/office/powerpoint/2010/main" val="2956902332"/>
      </p:ext>
    </p:extLst>
  </p:cSld>
  <p:clrMapOvr>
    <a:masterClrMapping/>
  </p:clrMapOvr>
</p:sld>
</file>

<file path=ppt/theme/theme1.xml><?xml version="1.0" encoding="utf-8"?>
<a:theme xmlns:a="http://schemas.openxmlformats.org/drawingml/2006/main" name="SAS2010Template3">
  <a:themeElements>
    <a:clrScheme name="Custom 4">
      <a:dk1>
        <a:srgbClr val="043B73"/>
      </a:dk1>
      <a:lt1>
        <a:srgbClr val="87C5E8"/>
      </a:lt1>
      <a:dk2>
        <a:srgbClr val="282828"/>
      </a:dk2>
      <a:lt2>
        <a:srgbClr val="808080"/>
      </a:lt2>
      <a:accent1>
        <a:srgbClr val="002B61"/>
      </a:accent1>
      <a:accent2>
        <a:srgbClr val="88C0E8"/>
      </a:accent2>
      <a:accent3>
        <a:srgbClr val="002A5F"/>
      </a:accent3>
      <a:accent4>
        <a:srgbClr val="97C0E6"/>
      </a:accent4>
      <a:accent5>
        <a:srgbClr val="8AC4E8"/>
      </a:accent5>
      <a:accent6>
        <a:srgbClr val="8CC2E8"/>
      </a:accent6>
      <a:hlink>
        <a:srgbClr val="007DC3"/>
      </a:hlink>
      <a:folHlink>
        <a:srgbClr val="BCBCBC"/>
      </a:folHlink>
    </a:clrScheme>
    <a:fontScheme name="SAS_Presentation_Template_External_Audience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17000"/>
          </a:spcAft>
          <a:buClr>
            <a:schemeClr val="tx1"/>
          </a:buClr>
          <a:buSzTx/>
          <a:buFont typeface="Wingdings" pitchFamily="2" charset="2"/>
          <a:buNone/>
          <a:tabLst/>
          <a:defRPr kumimoji="0" sz="1400" b="0" i="0" u="none" strike="noStrike" cap="none" normalizeH="0" baseline="0" smtClean="0">
            <a:ln>
              <a:noFill/>
            </a:ln>
            <a:solidFill>
              <a:srgbClr val="292929"/>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17000"/>
          </a:spcAft>
          <a:buClr>
            <a:schemeClr val="tx1"/>
          </a:buClr>
          <a:buSzTx/>
          <a:buFont typeface="Wingdings" pitchFamily="2" charset="2"/>
          <a:buNone/>
          <a:tabLst/>
          <a:defRPr kumimoji="0" lang="en-US" sz="1400" b="0" i="0" u="none" strike="noStrike" cap="none" normalizeH="0" baseline="0" smtClean="0">
            <a:ln>
              <a:noFill/>
            </a:ln>
            <a:solidFill>
              <a:srgbClr val="292929"/>
            </a:solidFill>
            <a:effectLst/>
            <a:latin typeface="Arial" charset="0"/>
          </a:defRPr>
        </a:defPPr>
      </a:lstStyle>
    </a:lnDef>
  </a:objectDefaults>
  <a:extraClrSchemeLst>
    <a:extraClrScheme>
      <a:clrScheme name="SAS2010Template3 1">
        <a:dk1>
          <a:srgbClr val="000000"/>
        </a:dk1>
        <a:lt1>
          <a:srgbClr val="FFFFFF"/>
        </a:lt1>
        <a:dk2>
          <a:srgbClr val="282828"/>
        </a:dk2>
        <a:lt2>
          <a:srgbClr val="808080"/>
        </a:lt2>
        <a:accent1>
          <a:srgbClr val="007DC3"/>
        </a:accent1>
        <a:accent2>
          <a:srgbClr val="00539B"/>
        </a:accent2>
        <a:accent3>
          <a:srgbClr val="FFFFFF"/>
        </a:accent3>
        <a:accent4>
          <a:srgbClr val="000000"/>
        </a:accent4>
        <a:accent5>
          <a:srgbClr val="AABFDE"/>
        </a:accent5>
        <a:accent6>
          <a:srgbClr val="004A8C"/>
        </a:accent6>
        <a:hlink>
          <a:srgbClr val="007DC3"/>
        </a:hlink>
        <a:folHlink>
          <a:srgbClr val="BCBCB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1064</Words>
  <Application>Microsoft Office PowerPoint</Application>
  <PresentationFormat>On-screen Show (4:3)</PresentationFormat>
  <Paragraphs>150</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SAS2010Template3</vt:lpstr>
      <vt:lpstr>2015-2016 Confucius Classrooms Grant</vt:lpstr>
      <vt:lpstr>General Information </vt:lpstr>
      <vt:lpstr>15.16 Grant Terms</vt:lpstr>
      <vt:lpstr>Grant Guidelines: Expense Reports </vt:lpstr>
      <vt:lpstr>Grant Guidelines: Do’s and Don’ts</vt:lpstr>
      <vt:lpstr>Grant Guidelines: Do’s and Don’ts</vt:lpstr>
      <vt:lpstr>Grant Guidelines: Do’s and Don’ts</vt:lpstr>
      <vt:lpstr>Grant Guidelines: Important Distinctions</vt:lpstr>
      <vt:lpstr>What Are Other Schools Up To?</vt:lpstr>
      <vt:lpstr>Q &amp; A</vt:lpstr>
      <vt:lpstr>Q &amp; A</vt:lpstr>
      <vt:lpstr>Q &amp; A</vt:lpstr>
      <vt:lpstr>Q &amp; A</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2015-2016 Confucius Classrooms Grant</dc:title>
  <dc:creator>Rebecca C. Williams</dc:creator>
  <cp:lastModifiedBy>Rebecca C. Williams</cp:lastModifiedBy>
  <cp:revision>33</cp:revision>
  <dcterms:created xsi:type="dcterms:W3CDTF">2015-07-30T17:26:11Z</dcterms:created>
  <dcterms:modified xsi:type="dcterms:W3CDTF">2015-09-23T16:24:02Z</dcterms:modified>
</cp:coreProperties>
</file>