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97" r:id="rId3"/>
    <p:sldId id="298" r:id="rId4"/>
    <p:sldId id="299" r:id="rId5"/>
    <p:sldId id="300" r:id="rId6"/>
    <p:sldId id="295" r:id="rId7"/>
    <p:sldId id="293" r:id="rId8"/>
    <p:sldId id="292" r:id="rId9"/>
    <p:sldId id="294" r:id="rId10"/>
    <p:sldId id="261" r:id="rId11"/>
    <p:sldId id="281" r:id="rId12"/>
    <p:sldId id="283" r:id="rId13"/>
    <p:sldId id="284" r:id="rId14"/>
    <p:sldId id="286" r:id="rId15"/>
    <p:sldId id="282" r:id="rId16"/>
    <p:sldId id="288" r:id="rId17"/>
    <p:sldId id="267" r:id="rId18"/>
    <p:sldId id="263" r:id="rId19"/>
    <p:sldId id="305" r:id="rId20"/>
    <p:sldId id="304" r:id="rId21"/>
    <p:sldId id="306" r:id="rId22"/>
    <p:sldId id="307" r:id="rId23"/>
    <p:sldId id="308" r:id="rId24"/>
    <p:sldId id="289" r:id="rId25"/>
    <p:sldId id="291" r:id="rId26"/>
    <p:sldId id="309" r:id="rId27"/>
    <p:sldId id="301" r:id="rId28"/>
    <p:sldId id="302" r:id="rId29"/>
    <p:sldId id="277" r:id="rId30"/>
    <p:sldId id="271" r:id="rId31"/>
    <p:sldId id="270" r:id="rId32"/>
    <p:sldId id="266" r:id="rId33"/>
    <p:sldId id="272" r:id="rId34"/>
    <p:sldId id="273" r:id="rId35"/>
    <p:sldId id="275" r:id="rId36"/>
    <p:sldId id="278" r:id="rId37"/>
    <p:sldId id="262" r:id="rId38"/>
    <p:sldId id="26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32"/>
  </p:normalViewPr>
  <p:slideViewPr>
    <p:cSldViewPr snapToGrid="0" snapToObjects="1">
      <p:cViewPr varScale="1">
        <p:scale>
          <a:sx n="104" d="100"/>
          <a:sy n="104" d="100"/>
        </p:scale>
        <p:origin x="22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20C1F4-68DD-4DDD-B95D-CDE4DCAA9A80}"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1D55DAA-D5E2-4907-85D2-C2CBD5450967}">
      <dgm:prSet/>
      <dgm:spPr/>
      <dgm:t>
        <a:bodyPr/>
        <a:lstStyle/>
        <a:p>
          <a:r>
            <a:rPr lang="en-US"/>
            <a:t>Approximately 8% of respondents self-selected lesbian, gay, bisexual, or transgender when asked about their identity. (A further 2% of participants “identify with a sexual orientation other than lesbian, gay, bisexual, or straight.” This could encompass a number of other orientations such as pansexual, asexual, and others.)</a:t>
          </a:r>
        </a:p>
      </dgm:t>
    </dgm:pt>
    <dgm:pt modelId="{DF46BBBA-0DF5-4255-9B88-1223E6D1B99C}" type="parTrans" cxnId="{2107E6ED-4DF0-43C2-812D-A8EDFEEB5E65}">
      <dgm:prSet/>
      <dgm:spPr/>
      <dgm:t>
        <a:bodyPr/>
        <a:lstStyle/>
        <a:p>
          <a:endParaRPr lang="en-US"/>
        </a:p>
      </dgm:t>
    </dgm:pt>
    <dgm:pt modelId="{D93BA832-D20A-4018-AAC2-CE49F65214E1}" type="sibTrans" cxnId="{2107E6ED-4DF0-43C2-812D-A8EDFEEB5E65}">
      <dgm:prSet/>
      <dgm:spPr/>
      <dgm:t>
        <a:bodyPr/>
        <a:lstStyle/>
        <a:p>
          <a:endParaRPr lang="en-US"/>
        </a:p>
      </dgm:t>
    </dgm:pt>
    <dgm:pt modelId="{585B1D2B-4890-4675-AD6E-97668CC8A96D}">
      <dgm:prSet/>
      <dgm:spPr/>
      <dgm:t>
        <a:bodyPr/>
        <a:lstStyle/>
        <a:p>
          <a:r>
            <a:rPr lang="en-US"/>
            <a:t>Data suggests more than 1%, or more than 2 million, people identify as transgender - an increase from prior estimates of approximately 1.4 million.</a:t>
          </a:r>
        </a:p>
      </dgm:t>
    </dgm:pt>
    <dgm:pt modelId="{439EBFA1-6F6D-40AD-8F86-BE061C7134A2}" type="parTrans" cxnId="{14CA6C3C-B865-4D0D-9B81-1CFFBCEBBC7A}">
      <dgm:prSet/>
      <dgm:spPr/>
      <dgm:t>
        <a:bodyPr/>
        <a:lstStyle/>
        <a:p>
          <a:endParaRPr lang="en-US"/>
        </a:p>
      </dgm:t>
    </dgm:pt>
    <dgm:pt modelId="{7B6649CE-8BFB-4064-9602-D7264D9DFF95}" type="sibTrans" cxnId="{14CA6C3C-B865-4D0D-9B81-1CFFBCEBBC7A}">
      <dgm:prSet/>
      <dgm:spPr/>
      <dgm:t>
        <a:bodyPr/>
        <a:lstStyle/>
        <a:p>
          <a:endParaRPr lang="en-US"/>
        </a:p>
      </dgm:t>
    </dgm:pt>
    <dgm:pt modelId="{6BCB65F8-B02D-40A1-9EDC-F53BF9B5C3B8}">
      <dgm:prSet/>
      <dgm:spPr/>
      <dgm:t>
        <a:bodyPr/>
        <a:lstStyle/>
        <a:p>
          <a:r>
            <a:rPr lang="en-US"/>
            <a:t>Bisexual people made up the largest single demographic, at about 4% of respondents. </a:t>
          </a:r>
        </a:p>
      </dgm:t>
    </dgm:pt>
    <dgm:pt modelId="{7F33DFC9-32E6-4302-B37D-B5938AC0A7E9}" type="parTrans" cxnId="{BB9B4B7B-3DBD-463D-AA66-B2FC7888A06C}">
      <dgm:prSet/>
      <dgm:spPr/>
      <dgm:t>
        <a:bodyPr/>
        <a:lstStyle/>
        <a:p>
          <a:endParaRPr lang="en-US"/>
        </a:p>
      </dgm:t>
    </dgm:pt>
    <dgm:pt modelId="{88238509-BBE3-4210-B8DE-53696620B39D}" type="sibTrans" cxnId="{BB9B4B7B-3DBD-463D-AA66-B2FC7888A06C}">
      <dgm:prSet/>
      <dgm:spPr/>
      <dgm:t>
        <a:bodyPr/>
        <a:lstStyle/>
        <a:p>
          <a:endParaRPr lang="en-US"/>
        </a:p>
      </dgm:t>
    </dgm:pt>
    <dgm:pt modelId="{DF13715C-78FB-4DD4-B549-F2B8900C6201}">
      <dgm:prSet/>
      <dgm:spPr/>
      <dgm:t>
        <a:bodyPr/>
        <a:lstStyle/>
        <a:p>
          <a:r>
            <a:rPr lang="en-US"/>
            <a:t>California and Texas were the states with the largest number of LGBTQ+ adult residents, with an estimated 2.6 million and 1.7 million respectively.</a:t>
          </a:r>
        </a:p>
      </dgm:t>
    </dgm:pt>
    <dgm:pt modelId="{1BAB744B-CF23-4C41-AAEB-CB1101AF3EF7}" type="parTrans" cxnId="{A2EF4356-0F5C-4C51-A744-86ADB461BEF2}">
      <dgm:prSet/>
      <dgm:spPr/>
      <dgm:t>
        <a:bodyPr/>
        <a:lstStyle/>
        <a:p>
          <a:endParaRPr lang="en-US"/>
        </a:p>
      </dgm:t>
    </dgm:pt>
    <dgm:pt modelId="{E2F09D58-BB7A-4FC3-9217-99D36B73E075}" type="sibTrans" cxnId="{A2EF4356-0F5C-4C51-A744-86ADB461BEF2}">
      <dgm:prSet/>
      <dgm:spPr/>
      <dgm:t>
        <a:bodyPr/>
        <a:lstStyle/>
        <a:p>
          <a:endParaRPr lang="en-US"/>
        </a:p>
      </dgm:t>
    </dgm:pt>
    <dgm:pt modelId="{772F7F68-8CD4-154E-849F-EB6F26CEAE5E}" type="pres">
      <dgm:prSet presAssocID="{1D20C1F4-68DD-4DDD-B95D-CDE4DCAA9A80}" presName="linear" presStyleCnt="0">
        <dgm:presLayoutVars>
          <dgm:animLvl val="lvl"/>
          <dgm:resizeHandles val="exact"/>
        </dgm:presLayoutVars>
      </dgm:prSet>
      <dgm:spPr/>
    </dgm:pt>
    <dgm:pt modelId="{F3F68927-4037-4244-BFDB-96E3F5CECBBE}" type="pres">
      <dgm:prSet presAssocID="{61D55DAA-D5E2-4907-85D2-C2CBD5450967}" presName="parentText" presStyleLbl="node1" presStyleIdx="0" presStyleCnt="4">
        <dgm:presLayoutVars>
          <dgm:chMax val="0"/>
          <dgm:bulletEnabled val="1"/>
        </dgm:presLayoutVars>
      </dgm:prSet>
      <dgm:spPr/>
    </dgm:pt>
    <dgm:pt modelId="{599CD315-F767-8C46-8DAF-B40533649C8E}" type="pres">
      <dgm:prSet presAssocID="{D93BA832-D20A-4018-AAC2-CE49F65214E1}" presName="spacer" presStyleCnt="0"/>
      <dgm:spPr/>
    </dgm:pt>
    <dgm:pt modelId="{F18172C9-A08B-9040-9C9A-CF087149324A}" type="pres">
      <dgm:prSet presAssocID="{585B1D2B-4890-4675-AD6E-97668CC8A96D}" presName="parentText" presStyleLbl="node1" presStyleIdx="1" presStyleCnt="4">
        <dgm:presLayoutVars>
          <dgm:chMax val="0"/>
          <dgm:bulletEnabled val="1"/>
        </dgm:presLayoutVars>
      </dgm:prSet>
      <dgm:spPr/>
    </dgm:pt>
    <dgm:pt modelId="{39C68465-FC8E-C442-9718-09005678B808}" type="pres">
      <dgm:prSet presAssocID="{7B6649CE-8BFB-4064-9602-D7264D9DFF95}" presName="spacer" presStyleCnt="0"/>
      <dgm:spPr/>
    </dgm:pt>
    <dgm:pt modelId="{BBA25B85-FFCE-384E-B368-A1665E62CC55}" type="pres">
      <dgm:prSet presAssocID="{6BCB65F8-B02D-40A1-9EDC-F53BF9B5C3B8}" presName="parentText" presStyleLbl="node1" presStyleIdx="2" presStyleCnt="4">
        <dgm:presLayoutVars>
          <dgm:chMax val="0"/>
          <dgm:bulletEnabled val="1"/>
        </dgm:presLayoutVars>
      </dgm:prSet>
      <dgm:spPr/>
    </dgm:pt>
    <dgm:pt modelId="{DC2F7DDD-BC67-D740-A79A-15995C8ED256}" type="pres">
      <dgm:prSet presAssocID="{88238509-BBE3-4210-B8DE-53696620B39D}" presName="spacer" presStyleCnt="0"/>
      <dgm:spPr/>
    </dgm:pt>
    <dgm:pt modelId="{AD7FB08C-ACCA-FE44-9C6B-84F0FDDC71B4}" type="pres">
      <dgm:prSet presAssocID="{DF13715C-78FB-4DD4-B549-F2B8900C6201}" presName="parentText" presStyleLbl="node1" presStyleIdx="3" presStyleCnt="4">
        <dgm:presLayoutVars>
          <dgm:chMax val="0"/>
          <dgm:bulletEnabled val="1"/>
        </dgm:presLayoutVars>
      </dgm:prSet>
      <dgm:spPr/>
    </dgm:pt>
  </dgm:ptLst>
  <dgm:cxnLst>
    <dgm:cxn modelId="{A004F818-2C24-614A-BEDB-1E798ED4822B}" type="presOf" srcId="{585B1D2B-4890-4675-AD6E-97668CC8A96D}" destId="{F18172C9-A08B-9040-9C9A-CF087149324A}" srcOrd="0" destOrd="0" presId="urn:microsoft.com/office/officeart/2005/8/layout/vList2"/>
    <dgm:cxn modelId="{14CA6C3C-B865-4D0D-9B81-1CFFBCEBBC7A}" srcId="{1D20C1F4-68DD-4DDD-B95D-CDE4DCAA9A80}" destId="{585B1D2B-4890-4675-AD6E-97668CC8A96D}" srcOrd="1" destOrd="0" parTransId="{439EBFA1-6F6D-40AD-8F86-BE061C7134A2}" sibTransId="{7B6649CE-8BFB-4064-9602-D7264D9DFF95}"/>
    <dgm:cxn modelId="{E5579B6E-74F8-B44D-A360-97C391969F60}" type="presOf" srcId="{61D55DAA-D5E2-4907-85D2-C2CBD5450967}" destId="{F3F68927-4037-4244-BFDB-96E3F5CECBBE}" srcOrd="0" destOrd="0" presId="urn:microsoft.com/office/officeart/2005/8/layout/vList2"/>
    <dgm:cxn modelId="{0B6A1050-E32F-0F45-96DB-44AEF79DF7B8}" type="presOf" srcId="{DF13715C-78FB-4DD4-B549-F2B8900C6201}" destId="{AD7FB08C-ACCA-FE44-9C6B-84F0FDDC71B4}" srcOrd="0" destOrd="0" presId="urn:microsoft.com/office/officeart/2005/8/layout/vList2"/>
    <dgm:cxn modelId="{A2EF4356-0F5C-4C51-A744-86ADB461BEF2}" srcId="{1D20C1F4-68DD-4DDD-B95D-CDE4DCAA9A80}" destId="{DF13715C-78FB-4DD4-B549-F2B8900C6201}" srcOrd="3" destOrd="0" parTransId="{1BAB744B-CF23-4C41-AAEB-CB1101AF3EF7}" sibTransId="{E2F09D58-BB7A-4FC3-9217-99D36B73E075}"/>
    <dgm:cxn modelId="{BB9B4B7B-3DBD-463D-AA66-B2FC7888A06C}" srcId="{1D20C1F4-68DD-4DDD-B95D-CDE4DCAA9A80}" destId="{6BCB65F8-B02D-40A1-9EDC-F53BF9B5C3B8}" srcOrd="2" destOrd="0" parTransId="{7F33DFC9-32E6-4302-B37D-B5938AC0A7E9}" sibTransId="{88238509-BBE3-4210-B8DE-53696620B39D}"/>
    <dgm:cxn modelId="{2DD650E3-F7E1-FE44-B0B8-1351ECEEAAF8}" type="presOf" srcId="{1D20C1F4-68DD-4DDD-B95D-CDE4DCAA9A80}" destId="{772F7F68-8CD4-154E-849F-EB6F26CEAE5E}" srcOrd="0" destOrd="0" presId="urn:microsoft.com/office/officeart/2005/8/layout/vList2"/>
    <dgm:cxn modelId="{2107E6ED-4DF0-43C2-812D-A8EDFEEB5E65}" srcId="{1D20C1F4-68DD-4DDD-B95D-CDE4DCAA9A80}" destId="{61D55DAA-D5E2-4907-85D2-C2CBD5450967}" srcOrd="0" destOrd="0" parTransId="{DF46BBBA-0DF5-4255-9B88-1223E6D1B99C}" sibTransId="{D93BA832-D20A-4018-AAC2-CE49F65214E1}"/>
    <dgm:cxn modelId="{1E2FEEEF-45A8-C843-8A37-36F201B75D5D}" type="presOf" srcId="{6BCB65F8-B02D-40A1-9EDC-F53BF9B5C3B8}" destId="{BBA25B85-FFCE-384E-B368-A1665E62CC55}" srcOrd="0" destOrd="0" presId="urn:microsoft.com/office/officeart/2005/8/layout/vList2"/>
    <dgm:cxn modelId="{E4099D61-4067-2B43-B01D-040C25A579BA}" type="presParOf" srcId="{772F7F68-8CD4-154E-849F-EB6F26CEAE5E}" destId="{F3F68927-4037-4244-BFDB-96E3F5CECBBE}" srcOrd="0" destOrd="0" presId="urn:microsoft.com/office/officeart/2005/8/layout/vList2"/>
    <dgm:cxn modelId="{DFDF341C-7EAE-B54C-A4FD-276625A1014C}" type="presParOf" srcId="{772F7F68-8CD4-154E-849F-EB6F26CEAE5E}" destId="{599CD315-F767-8C46-8DAF-B40533649C8E}" srcOrd="1" destOrd="0" presId="urn:microsoft.com/office/officeart/2005/8/layout/vList2"/>
    <dgm:cxn modelId="{0DBE8BC7-73F5-4642-B390-7D69CED739BC}" type="presParOf" srcId="{772F7F68-8CD4-154E-849F-EB6F26CEAE5E}" destId="{F18172C9-A08B-9040-9C9A-CF087149324A}" srcOrd="2" destOrd="0" presId="urn:microsoft.com/office/officeart/2005/8/layout/vList2"/>
    <dgm:cxn modelId="{0FD5D556-BC62-5247-9924-A9766D9E57D5}" type="presParOf" srcId="{772F7F68-8CD4-154E-849F-EB6F26CEAE5E}" destId="{39C68465-FC8E-C442-9718-09005678B808}" srcOrd="3" destOrd="0" presId="urn:microsoft.com/office/officeart/2005/8/layout/vList2"/>
    <dgm:cxn modelId="{3918C39D-1308-4542-9D8E-A232B0F2610B}" type="presParOf" srcId="{772F7F68-8CD4-154E-849F-EB6F26CEAE5E}" destId="{BBA25B85-FFCE-384E-B368-A1665E62CC55}" srcOrd="4" destOrd="0" presId="urn:microsoft.com/office/officeart/2005/8/layout/vList2"/>
    <dgm:cxn modelId="{5E3C3971-CE40-DD47-9D08-F73BB3839B63}" type="presParOf" srcId="{772F7F68-8CD4-154E-849F-EB6F26CEAE5E}" destId="{DC2F7DDD-BC67-D740-A79A-15995C8ED256}" srcOrd="5" destOrd="0" presId="urn:microsoft.com/office/officeart/2005/8/layout/vList2"/>
    <dgm:cxn modelId="{2A0303C8-480F-E643-A659-DA1FD54BA78B}" type="presParOf" srcId="{772F7F68-8CD4-154E-849F-EB6F26CEAE5E}" destId="{AD7FB08C-ACCA-FE44-9C6B-84F0FDDC71B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4388C2-5238-4110-B4DF-3CBB20B277E0}" type="doc">
      <dgm:prSet loTypeId="urn:microsoft.com/office/officeart/2005/8/layout/arrow5" loCatId="relationship" qsTypeId="urn:microsoft.com/office/officeart/2005/8/quickstyle/simple4" qsCatId="simple" csTypeId="urn:microsoft.com/office/officeart/2005/8/colors/accent1_2" csCatId="accent1"/>
      <dgm:spPr/>
      <dgm:t>
        <a:bodyPr/>
        <a:lstStyle/>
        <a:p>
          <a:endParaRPr lang="en-US"/>
        </a:p>
      </dgm:t>
    </dgm:pt>
    <dgm:pt modelId="{C713E730-62F0-4ED5-ADF9-030D98CD11EF}">
      <dgm:prSet/>
      <dgm:spPr/>
      <dgm:t>
        <a:bodyPr/>
        <a:lstStyle/>
        <a:p>
          <a:r>
            <a:rPr lang="en-US"/>
            <a:t>Socially / Culturally</a:t>
          </a:r>
        </a:p>
      </dgm:t>
    </dgm:pt>
    <dgm:pt modelId="{90D036F3-19DD-4A46-A9DA-2BB23C274AD0}" type="parTrans" cxnId="{629CA2A9-3BCE-4598-A1B1-05A4DF2B35D5}">
      <dgm:prSet/>
      <dgm:spPr/>
      <dgm:t>
        <a:bodyPr/>
        <a:lstStyle/>
        <a:p>
          <a:endParaRPr lang="en-US"/>
        </a:p>
      </dgm:t>
    </dgm:pt>
    <dgm:pt modelId="{FB60C70B-25B8-4343-AD39-80BB88B2F074}" type="sibTrans" cxnId="{629CA2A9-3BCE-4598-A1B1-05A4DF2B35D5}">
      <dgm:prSet/>
      <dgm:spPr/>
      <dgm:t>
        <a:bodyPr/>
        <a:lstStyle/>
        <a:p>
          <a:endParaRPr lang="en-US"/>
        </a:p>
      </dgm:t>
    </dgm:pt>
    <dgm:pt modelId="{276631A2-CE40-4771-9954-BDAABBA1DF54}">
      <dgm:prSet/>
      <dgm:spPr/>
      <dgm:t>
        <a:bodyPr/>
        <a:lstStyle/>
        <a:p>
          <a:r>
            <a:rPr lang="en-US"/>
            <a:t>Legally</a:t>
          </a:r>
        </a:p>
      </dgm:t>
    </dgm:pt>
    <dgm:pt modelId="{6EFD2A0C-08F3-4AA4-A5F2-B68A10CFD887}" type="parTrans" cxnId="{A068918A-AB4B-4304-B3B8-D29A57A229FC}">
      <dgm:prSet/>
      <dgm:spPr/>
      <dgm:t>
        <a:bodyPr/>
        <a:lstStyle/>
        <a:p>
          <a:endParaRPr lang="en-US"/>
        </a:p>
      </dgm:t>
    </dgm:pt>
    <dgm:pt modelId="{A3F78D92-51AB-4CA3-8E83-92F9D64E795B}" type="sibTrans" cxnId="{A068918A-AB4B-4304-B3B8-D29A57A229FC}">
      <dgm:prSet/>
      <dgm:spPr/>
      <dgm:t>
        <a:bodyPr/>
        <a:lstStyle/>
        <a:p>
          <a:endParaRPr lang="en-US"/>
        </a:p>
      </dgm:t>
    </dgm:pt>
    <dgm:pt modelId="{D7F45A1E-6E80-44F6-A4F5-6E600872D718}">
      <dgm:prSet/>
      <dgm:spPr/>
      <dgm:t>
        <a:bodyPr/>
        <a:lstStyle/>
        <a:p>
          <a:r>
            <a:rPr lang="en-US"/>
            <a:t>Psychologically</a:t>
          </a:r>
        </a:p>
      </dgm:t>
    </dgm:pt>
    <dgm:pt modelId="{468BDB10-A7F6-44BD-A867-E347CAF04AD7}" type="parTrans" cxnId="{67F459FA-3843-4957-B209-36229028000D}">
      <dgm:prSet/>
      <dgm:spPr/>
      <dgm:t>
        <a:bodyPr/>
        <a:lstStyle/>
        <a:p>
          <a:endParaRPr lang="en-US"/>
        </a:p>
      </dgm:t>
    </dgm:pt>
    <dgm:pt modelId="{E9088FE7-F139-4AEE-9414-BEA1C05EC9CA}" type="sibTrans" cxnId="{67F459FA-3843-4957-B209-36229028000D}">
      <dgm:prSet/>
      <dgm:spPr/>
      <dgm:t>
        <a:bodyPr/>
        <a:lstStyle/>
        <a:p>
          <a:endParaRPr lang="en-US"/>
        </a:p>
      </dgm:t>
    </dgm:pt>
    <dgm:pt modelId="{70D7F006-0A81-4B46-B8A0-D9AB6E66BFE6}">
      <dgm:prSet/>
      <dgm:spPr/>
      <dgm:t>
        <a:bodyPr/>
        <a:lstStyle/>
        <a:p>
          <a:r>
            <a:rPr lang="en-US"/>
            <a:t>Biologically</a:t>
          </a:r>
        </a:p>
      </dgm:t>
    </dgm:pt>
    <dgm:pt modelId="{424887A3-DF8C-456B-BFBF-65A996EB5281}" type="parTrans" cxnId="{811CD561-99C9-4D75-84E6-57101E7D117A}">
      <dgm:prSet/>
      <dgm:spPr/>
      <dgm:t>
        <a:bodyPr/>
        <a:lstStyle/>
        <a:p>
          <a:endParaRPr lang="en-US"/>
        </a:p>
      </dgm:t>
    </dgm:pt>
    <dgm:pt modelId="{9A2D96DA-8280-4669-8200-6E3E04182532}" type="sibTrans" cxnId="{811CD561-99C9-4D75-84E6-57101E7D117A}">
      <dgm:prSet/>
      <dgm:spPr/>
      <dgm:t>
        <a:bodyPr/>
        <a:lstStyle/>
        <a:p>
          <a:endParaRPr lang="en-US"/>
        </a:p>
      </dgm:t>
    </dgm:pt>
    <dgm:pt modelId="{633BDC10-D5AA-9542-A1DD-8182D9C6CA2E}" type="pres">
      <dgm:prSet presAssocID="{504388C2-5238-4110-B4DF-3CBB20B277E0}" presName="diagram" presStyleCnt="0">
        <dgm:presLayoutVars>
          <dgm:dir/>
          <dgm:resizeHandles val="exact"/>
        </dgm:presLayoutVars>
      </dgm:prSet>
      <dgm:spPr/>
    </dgm:pt>
    <dgm:pt modelId="{CCCECB4E-3D8F-C242-B236-ACDF700493D1}" type="pres">
      <dgm:prSet presAssocID="{C713E730-62F0-4ED5-ADF9-030D98CD11EF}" presName="arrow" presStyleLbl="node1" presStyleIdx="0" presStyleCnt="4">
        <dgm:presLayoutVars>
          <dgm:bulletEnabled val="1"/>
        </dgm:presLayoutVars>
      </dgm:prSet>
      <dgm:spPr/>
    </dgm:pt>
    <dgm:pt modelId="{2EEEF299-009C-1B4C-A2C8-99DE51399144}" type="pres">
      <dgm:prSet presAssocID="{276631A2-CE40-4771-9954-BDAABBA1DF54}" presName="arrow" presStyleLbl="node1" presStyleIdx="1" presStyleCnt="4">
        <dgm:presLayoutVars>
          <dgm:bulletEnabled val="1"/>
        </dgm:presLayoutVars>
      </dgm:prSet>
      <dgm:spPr/>
    </dgm:pt>
    <dgm:pt modelId="{016A8E7F-8B50-A045-BE5C-B4855DC28CF6}" type="pres">
      <dgm:prSet presAssocID="{D7F45A1E-6E80-44F6-A4F5-6E600872D718}" presName="arrow" presStyleLbl="node1" presStyleIdx="2" presStyleCnt="4">
        <dgm:presLayoutVars>
          <dgm:bulletEnabled val="1"/>
        </dgm:presLayoutVars>
      </dgm:prSet>
      <dgm:spPr/>
    </dgm:pt>
    <dgm:pt modelId="{E83F64FC-D0F0-E14F-8C0E-F69530E5AC2E}" type="pres">
      <dgm:prSet presAssocID="{70D7F006-0A81-4B46-B8A0-D9AB6E66BFE6}" presName="arrow" presStyleLbl="node1" presStyleIdx="3" presStyleCnt="4">
        <dgm:presLayoutVars>
          <dgm:bulletEnabled val="1"/>
        </dgm:presLayoutVars>
      </dgm:prSet>
      <dgm:spPr/>
    </dgm:pt>
  </dgm:ptLst>
  <dgm:cxnLst>
    <dgm:cxn modelId="{EC3F650A-62C4-E048-8725-1785CA61BD53}" type="presOf" srcId="{C713E730-62F0-4ED5-ADF9-030D98CD11EF}" destId="{CCCECB4E-3D8F-C242-B236-ACDF700493D1}" srcOrd="0" destOrd="0" presId="urn:microsoft.com/office/officeart/2005/8/layout/arrow5"/>
    <dgm:cxn modelId="{A0B8743C-E25E-D343-AD21-149400001617}" type="presOf" srcId="{276631A2-CE40-4771-9954-BDAABBA1DF54}" destId="{2EEEF299-009C-1B4C-A2C8-99DE51399144}" srcOrd="0" destOrd="0" presId="urn:microsoft.com/office/officeart/2005/8/layout/arrow5"/>
    <dgm:cxn modelId="{637F965C-9B76-714B-9AE2-A70F9FD2CA87}" type="presOf" srcId="{D7F45A1E-6E80-44F6-A4F5-6E600872D718}" destId="{016A8E7F-8B50-A045-BE5C-B4855DC28CF6}" srcOrd="0" destOrd="0" presId="urn:microsoft.com/office/officeart/2005/8/layout/arrow5"/>
    <dgm:cxn modelId="{811CD561-99C9-4D75-84E6-57101E7D117A}" srcId="{504388C2-5238-4110-B4DF-3CBB20B277E0}" destId="{70D7F006-0A81-4B46-B8A0-D9AB6E66BFE6}" srcOrd="3" destOrd="0" parTransId="{424887A3-DF8C-456B-BFBF-65A996EB5281}" sibTransId="{9A2D96DA-8280-4669-8200-6E3E04182532}"/>
    <dgm:cxn modelId="{9FC75B6B-5C6B-EC4E-9DC1-EDD9F47DA2CA}" type="presOf" srcId="{70D7F006-0A81-4B46-B8A0-D9AB6E66BFE6}" destId="{E83F64FC-D0F0-E14F-8C0E-F69530E5AC2E}" srcOrd="0" destOrd="0" presId="urn:microsoft.com/office/officeart/2005/8/layout/arrow5"/>
    <dgm:cxn modelId="{0E07586F-E698-B14E-8E69-3847A3E07154}" type="presOf" srcId="{504388C2-5238-4110-B4DF-3CBB20B277E0}" destId="{633BDC10-D5AA-9542-A1DD-8182D9C6CA2E}" srcOrd="0" destOrd="0" presId="urn:microsoft.com/office/officeart/2005/8/layout/arrow5"/>
    <dgm:cxn modelId="{A068918A-AB4B-4304-B3B8-D29A57A229FC}" srcId="{504388C2-5238-4110-B4DF-3CBB20B277E0}" destId="{276631A2-CE40-4771-9954-BDAABBA1DF54}" srcOrd="1" destOrd="0" parTransId="{6EFD2A0C-08F3-4AA4-A5F2-B68A10CFD887}" sibTransId="{A3F78D92-51AB-4CA3-8E83-92F9D64E795B}"/>
    <dgm:cxn modelId="{629CA2A9-3BCE-4598-A1B1-05A4DF2B35D5}" srcId="{504388C2-5238-4110-B4DF-3CBB20B277E0}" destId="{C713E730-62F0-4ED5-ADF9-030D98CD11EF}" srcOrd="0" destOrd="0" parTransId="{90D036F3-19DD-4A46-A9DA-2BB23C274AD0}" sibTransId="{FB60C70B-25B8-4343-AD39-80BB88B2F074}"/>
    <dgm:cxn modelId="{67F459FA-3843-4957-B209-36229028000D}" srcId="{504388C2-5238-4110-B4DF-3CBB20B277E0}" destId="{D7F45A1E-6E80-44F6-A4F5-6E600872D718}" srcOrd="2" destOrd="0" parTransId="{468BDB10-A7F6-44BD-A867-E347CAF04AD7}" sibTransId="{E9088FE7-F139-4AEE-9414-BEA1C05EC9CA}"/>
    <dgm:cxn modelId="{91A472D3-FA26-E645-A4D5-F33E826B989F}" type="presParOf" srcId="{633BDC10-D5AA-9542-A1DD-8182D9C6CA2E}" destId="{CCCECB4E-3D8F-C242-B236-ACDF700493D1}" srcOrd="0" destOrd="0" presId="urn:microsoft.com/office/officeart/2005/8/layout/arrow5"/>
    <dgm:cxn modelId="{3B58DED6-66DF-734D-9B3E-B44F052B349D}" type="presParOf" srcId="{633BDC10-D5AA-9542-A1DD-8182D9C6CA2E}" destId="{2EEEF299-009C-1B4C-A2C8-99DE51399144}" srcOrd="1" destOrd="0" presId="urn:microsoft.com/office/officeart/2005/8/layout/arrow5"/>
    <dgm:cxn modelId="{BEFEA78D-EB5E-D642-BD2C-C6B9CB058938}" type="presParOf" srcId="{633BDC10-D5AA-9542-A1DD-8182D9C6CA2E}" destId="{016A8E7F-8B50-A045-BE5C-B4855DC28CF6}" srcOrd="2" destOrd="0" presId="urn:microsoft.com/office/officeart/2005/8/layout/arrow5"/>
    <dgm:cxn modelId="{B079BD6A-61DA-9342-B032-2550B9687051}" type="presParOf" srcId="{633BDC10-D5AA-9542-A1DD-8182D9C6CA2E}" destId="{E83F64FC-D0F0-E14F-8C0E-F69530E5AC2E}" srcOrd="3" destOrd="0" presId="urn:microsoft.com/office/officeart/2005/8/layout/arrow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F68927-4037-4244-BFDB-96E3F5CECBBE}">
      <dsp:nvSpPr>
        <dsp:cNvPr id="0" name=""/>
        <dsp:cNvSpPr/>
      </dsp:nvSpPr>
      <dsp:spPr>
        <a:xfrm>
          <a:off x="0" y="176909"/>
          <a:ext cx="5811128" cy="12987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Approximately 8% of respondents self-selected lesbian, gay, bisexual, or transgender when asked about their identity. (A further 2% of participants “identify with a sexual orientation other than lesbian, gay, bisexual, or straight.” This could encompass a number of other orientations such as pansexual, asexual, and others.)</a:t>
          </a:r>
        </a:p>
      </dsp:txBody>
      <dsp:txXfrm>
        <a:off x="63397" y="240306"/>
        <a:ext cx="5684334" cy="1171906"/>
      </dsp:txXfrm>
    </dsp:sp>
    <dsp:sp modelId="{F18172C9-A08B-9040-9C9A-CF087149324A}">
      <dsp:nvSpPr>
        <dsp:cNvPr id="0" name=""/>
        <dsp:cNvSpPr/>
      </dsp:nvSpPr>
      <dsp:spPr>
        <a:xfrm>
          <a:off x="0" y="1518809"/>
          <a:ext cx="5811128" cy="1298700"/>
        </a:xfrm>
        <a:prstGeom prst="roundRect">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Data suggests more than 1%, or more than 2 million, people identify as transgender - an increase from prior estimates of approximately 1.4 million.</a:t>
          </a:r>
        </a:p>
      </dsp:txBody>
      <dsp:txXfrm>
        <a:off x="63397" y="1582206"/>
        <a:ext cx="5684334" cy="1171906"/>
      </dsp:txXfrm>
    </dsp:sp>
    <dsp:sp modelId="{BBA25B85-FFCE-384E-B368-A1665E62CC55}">
      <dsp:nvSpPr>
        <dsp:cNvPr id="0" name=""/>
        <dsp:cNvSpPr/>
      </dsp:nvSpPr>
      <dsp:spPr>
        <a:xfrm>
          <a:off x="0" y="2860709"/>
          <a:ext cx="5811128" cy="1298700"/>
        </a:xfrm>
        <a:prstGeom prst="roundRect">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Bisexual people made up the largest single demographic, at about 4% of respondents. </a:t>
          </a:r>
        </a:p>
      </dsp:txBody>
      <dsp:txXfrm>
        <a:off x="63397" y="2924106"/>
        <a:ext cx="5684334" cy="1171906"/>
      </dsp:txXfrm>
    </dsp:sp>
    <dsp:sp modelId="{AD7FB08C-ACCA-FE44-9C6B-84F0FDDC71B4}">
      <dsp:nvSpPr>
        <dsp:cNvPr id="0" name=""/>
        <dsp:cNvSpPr/>
      </dsp:nvSpPr>
      <dsp:spPr>
        <a:xfrm>
          <a:off x="0" y="4202609"/>
          <a:ext cx="5811128" cy="129870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a:t>California and Texas were the states with the largest number of LGBTQ+ adult residents, with an estimated 2.6 million and 1.7 million respectively.</a:t>
          </a:r>
        </a:p>
      </dsp:txBody>
      <dsp:txXfrm>
        <a:off x="63397" y="4266006"/>
        <a:ext cx="5684334" cy="11719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CECB4E-3D8F-C242-B236-ACDF700493D1}">
      <dsp:nvSpPr>
        <dsp:cNvPr id="0" name=""/>
        <dsp:cNvSpPr/>
      </dsp:nvSpPr>
      <dsp:spPr>
        <a:xfrm>
          <a:off x="4390057" y="25"/>
          <a:ext cx="1735484" cy="1735484"/>
        </a:xfrm>
        <a:prstGeom prst="downArrow">
          <a:avLst>
            <a:gd name="adj1" fmla="val 50000"/>
            <a:gd name="adj2" fmla="val 35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en-US" sz="900" kern="1200"/>
            <a:t>Socially / Culturally</a:t>
          </a:r>
        </a:p>
      </dsp:txBody>
      <dsp:txXfrm>
        <a:off x="4823928" y="25"/>
        <a:ext cx="867742" cy="1431774"/>
      </dsp:txXfrm>
    </dsp:sp>
    <dsp:sp modelId="{2EEEF299-009C-1B4C-A2C8-99DE51399144}">
      <dsp:nvSpPr>
        <dsp:cNvPr id="0" name=""/>
        <dsp:cNvSpPr/>
      </dsp:nvSpPr>
      <dsp:spPr>
        <a:xfrm rot="5400000">
          <a:off x="5697958" y="1307926"/>
          <a:ext cx="1735484" cy="1735484"/>
        </a:xfrm>
        <a:prstGeom prst="downArrow">
          <a:avLst>
            <a:gd name="adj1" fmla="val 50000"/>
            <a:gd name="adj2" fmla="val 35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en-US" sz="900" kern="1200"/>
            <a:t>Legally</a:t>
          </a:r>
        </a:p>
      </dsp:txBody>
      <dsp:txXfrm rot="-5400000">
        <a:off x="6001668" y="1741797"/>
        <a:ext cx="1431774" cy="867742"/>
      </dsp:txXfrm>
    </dsp:sp>
    <dsp:sp modelId="{016A8E7F-8B50-A045-BE5C-B4855DC28CF6}">
      <dsp:nvSpPr>
        <dsp:cNvPr id="0" name=""/>
        <dsp:cNvSpPr/>
      </dsp:nvSpPr>
      <dsp:spPr>
        <a:xfrm rot="10800000">
          <a:off x="4390057" y="2615827"/>
          <a:ext cx="1735484" cy="1735484"/>
        </a:xfrm>
        <a:prstGeom prst="downArrow">
          <a:avLst>
            <a:gd name="adj1" fmla="val 50000"/>
            <a:gd name="adj2" fmla="val 35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en-US" sz="900" kern="1200"/>
            <a:t>Psychologically</a:t>
          </a:r>
        </a:p>
      </dsp:txBody>
      <dsp:txXfrm rot="10800000">
        <a:off x="4823928" y="2919537"/>
        <a:ext cx="867742" cy="1431774"/>
      </dsp:txXfrm>
    </dsp:sp>
    <dsp:sp modelId="{E83F64FC-D0F0-E14F-8C0E-F69530E5AC2E}">
      <dsp:nvSpPr>
        <dsp:cNvPr id="0" name=""/>
        <dsp:cNvSpPr/>
      </dsp:nvSpPr>
      <dsp:spPr>
        <a:xfrm rot="16200000">
          <a:off x="3082156" y="1307926"/>
          <a:ext cx="1735484" cy="1735484"/>
        </a:xfrm>
        <a:prstGeom prst="downArrow">
          <a:avLst>
            <a:gd name="adj1" fmla="val 50000"/>
            <a:gd name="adj2" fmla="val 35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en-US" sz="900" kern="1200"/>
            <a:t>Biologically</a:t>
          </a:r>
        </a:p>
      </dsp:txBody>
      <dsp:txXfrm rot="5400000">
        <a:off x="3082156" y="1741797"/>
        <a:ext cx="1431774" cy="86774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7B2F8B-2798-AC40-8E34-3D7EBA475BFE}" type="datetimeFigureOut">
              <a:rPr lang="en-US" smtClean="0"/>
              <a:t>9/8/2022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85D696-3137-184D-8776-A0641C996D28}" type="slidenum">
              <a:rPr lang="en-US" smtClean="0"/>
              <a:t>‹#›</a:t>
            </a:fld>
            <a:endParaRPr lang="en-US"/>
          </a:p>
        </p:txBody>
      </p:sp>
    </p:spTree>
    <p:extLst>
      <p:ext uri="{BB962C8B-B14F-4D97-AF65-F5344CB8AC3E}">
        <p14:creationId xmlns:p14="http://schemas.microsoft.com/office/powerpoint/2010/main" val="2724446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Todd invited me, he said my staff is incredible. They love and care about students, etc. I acknowledge the bigness of this topic and the most of you already have a solid knowledge base</a:t>
            </a:r>
          </a:p>
        </p:txBody>
      </p:sp>
      <p:sp>
        <p:nvSpPr>
          <p:cNvPr id="4" name="Slide Number Placeholder 3"/>
          <p:cNvSpPr>
            <a:spLocks noGrp="1"/>
          </p:cNvSpPr>
          <p:nvPr>
            <p:ph type="sldNum" sz="quarter" idx="5"/>
          </p:nvPr>
        </p:nvSpPr>
        <p:spPr/>
        <p:txBody>
          <a:bodyPr/>
          <a:lstStyle/>
          <a:p>
            <a:fld id="{F185D696-3137-184D-8776-A0641C996D28}" type="slidenum">
              <a:rPr lang="en-US" smtClean="0"/>
              <a:t>1</a:t>
            </a:fld>
            <a:endParaRPr lang="en-US"/>
          </a:p>
        </p:txBody>
      </p:sp>
    </p:spTree>
    <p:extLst>
      <p:ext uri="{BB962C8B-B14F-4D97-AF65-F5344CB8AC3E}">
        <p14:creationId xmlns:p14="http://schemas.microsoft.com/office/powerpoint/2010/main" val="2147663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you might put yourself in their shoes. We know that feelings isolated, stuck and rejected lead to desperate choices. Brave </a:t>
            </a:r>
          </a:p>
        </p:txBody>
      </p:sp>
      <p:sp>
        <p:nvSpPr>
          <p:cNvPr id="4" name="Slide Number Placeholder 3"/>
          <p:cNvSpPr>
            <a:spLocks noGrp="1"/>
          </p:cNvSpPr>
          <p:nvPr>
            <p:ph type="sldNum" sz="quarter" idx="5"/>
          </p:nvPr>
        </p:nvSpPr>
        <p:spPr/>
        <p:txBody>
          <a:bodyPr/>
          <a:lstStyle/>
          <a:p>
            <a:fld id="{F185D696-3137-184D-8776-A0641C996D28}" type="slidenum">
              <a:rPr lang="en-US" smtClean="0"/>
              <a:t>28</a:t>
            </a:fld>
            <a:endParaRPr lang="en-US"/>
          </a:p>
        </p:txBody>
      </p:sp>
    </p:spTree>
    <p:extLst>
      <p:ext uri="{BB962C8B-B14F-4D97-AF65-F5344CB8AC3E}">
        <p14:creationId xmlns:p14="http://schemas.microsoft.com/office/powerpoint/2010/main" val="1409087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Or</a:t>
            </a:r>
          </a:p>
        </p:txBody>
      </p:sp>
      <p:sp>
        <p:nvSpPr>
          <p:cNvPr id="4" name="Slide Number Placeholder 3"/>
          <p:cNvSpPr>
            <a:spLocks noGrp="1"/>
          </p:cNvSpPr>
          <p:nvPr>
            <p:ph type="sldNum" sz="quarter" idx="5"/>
          </p:nvPr>
        </p:nvSpPr>
        <p:spPr/>
        <p:txBody>
          <a:bodyPr/>
          <a:lstStyle/>
          <a:p>
            <a:fld id="{F185D696-3137-184D-8776-A0641C996D28}" type="slidenum">
              <a:rPr lang="en-US" smtClean="0"/>
              <a:t>31</a:t>
            </a:fld>
            <a:endParaRPr lang="en-US"/>
          </a:p>
        </p:txBody>
      </p:sp>
    </p:spTree>
    <p:extLst>
      <p:ext uri="{BB962C8B-B14F-4D97-AF65-F5344CB8AC3E}">
        <p14:creationId xmlns:p14="http://schemas.microsoft.com/office/powerpoint/2010/main" val="3768967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Gender identity/</a:t>
            </a:r>
            <a:r>
              <a:rPr lang="en-US" sz="1200" b="0" i="0" u="none" strike="noStrike" kern="1200" dirty="0" err="1">
                <a:solidFill>
                  <a:schemeClr val="tx1"/>
                </a:solidFill>
                <a:effectLst/>
                <a:latin typeface="+mn-lt"/>
                <a:ea typeface="+mn-ea"/>
                <a:cs typeface="+mn-cs"/>
              </a:rPr>
              <a:t>secual</a:t>
            </a:r>
            <a:r>
              <a:rPr lang="en-US" sz="1200" b="0" i="0" u="none" strike="noStrike" kern="1200" dirty="0">
                <a:solidFill>
                  <a:schemeClr val="tx1"/>
                </a:solidFill>
                <a:effectLst/>
                <a:latin typeface="+mn-lt"/>
                <a:ea typeface="+mn-ea"/>
                <a:cs typeface="+mn-cs"/>
              </a:rPr>
              <a:t> orientation - Ipsos 2021 Global Survey – 27 countries, 19,000 individuals aged 16 to 74 between</a:t>
            </a:r>
            <a:endParaRPr lang="en-US" dirty="0"/>
          </a:p>
        </p:txBody>
      </p:sp>
      <p:sp>
        <p:nvSpPr>
          <p:cNvPr id="4" name="Slide Number Placeholder 3"/>
          <p:cNvSpPr>
            <a:spLocks noGrp="1"/>
          </p:cNvSpPr>
          <p:nvPr>
            <p:ph type="sldNum" sz="quarter" idx="5"/>
          </p:nvPr>
        </p:nvSpPr>
        <p:spPr/>
        <p:txBody>
          <a:bodyPr/>
          <a:lstStyle/>
          <a:p>
            <a:fld id="{F185D696-3137-184D-8776-A0641C996D28}" type="slidenum">
              <a:rPr lang="en-US" smtClean="0"/>
              <a:t>3</a:t>
            </a:fld>
            <a:endParaRPr lang="en-US"/>
          </a:p>
        </p:txBody>
      </p:sp>
    </p:spTree>
    <p:extLst>
      <p:ext uri="{BB962C8B-B14F-4D97-AF65-F5344CB8AC3E}">
        <p14:creationId xmlns:p14="http://schemas.microsoft.com/office/powerpoint/2010/main" val="2393438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5D696-3137-184D-8776-A0641C996D28}" type="slidenum">
              <a:rPr lang="en-US" smtClean="0"/>
              <a:t>4</a:t>
            </a:fld>
            <a:endParaRPr lang="en-US"/>
          </a:p>
        </p:txBody>
      </p:sp>
    </p:spTree>
    <p:extLst>
      <p:ext uri="{BB962C8B-B14F-4D97-AF65-F5344CB8AC3E}">
        <p14:creationId xmlns:p14="http://schemas.microsoft.com/office/powerpoint/2010/main" val="3741451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Human Rights Campaign, </a:t>
            </a:r>
          </a:p>
        </p:txBody>
      </p:sp>
      <p:sp>
        <p:nvSpPr>
          <p:cNvPr id="4" name="Slide Number Placeholder 3"/>
          <p:cNvSpPr>
            <a:spLocks noGrp="1"/>
          </p:cNvSpPr>
          <p:nvPr>
            <p:ph type="sldNum" sz="quarter" idx="5"/>
          </p:nvPr>
        </p:nvSpPr>
        <p:spPr/>
        <p:txBody>
          <a:bodyPr/>
          <a:lstStyle/>
          <a:p>
            <a:fld id="{F185D696-3137-184D-8776-A0641C996D28}" type="slidenum">
              <a:rPr lang="en-US" smtClean="0"/>
              <a:t>5</a:t>
            </a:fld>
            <a:endParaRPr lang="en-US"/>
          </a:p>
        </p:txBody>
      </p:sp>
    </p:spTree>
    <p:extLst>
      <p:ext uri="{BB962C8B-B14F-4D97-AF65-F5344CB8AC3E}">
        <p14:creationId xmlns:p14="http://schemas.microsoft.com/office/powerpoint/2010/main" val="820919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talking to people from other countries or to people in the U.S. from certain cultures, you may hear words that describe a gender diverse experience.</a:t>
            </a:r>
          </a:p>
          <a:p>
            <a:endParaRPr lang="en-US" dirty="0"/>
          </a:p>
        </p:txBody>
      </p:sp>
      <p:sp>
        <p:nvSpPr>
          <p:cNvPr id="4" name="Slide Number Placeholder 3"/>
          <p:cNvSpPr>
            <a:spLocks noGrp="1"/>
          </p:cNvSpPr>
          <p:nvPr>
            <p:ph type="sldNum" sz="quarter" idx="5"/>
          </p:nvPr>
        </p:nvSpPr>
        <p:spPr/>
        <p:txBody>
          <a:bodyPr/>
          <a:lstStyle/>
          <a:p>
            <a:fld id="{F185D696-3137-184D-8776-A0641C996D28}" type="slidenum">
              <a:rPr lang="en-US" smtClean="0"/>
              <a:t>6</a:t>
            </a:fld>
            <a:endParaRPr lang="en-US"/>
          </a:p>
        </p:txBody>
      </p:sp>
    </p:spTree>
    <p:extLst>
      <p:ext uri="{BB962C8B-B14F-4D97-AF65-F5344CB8AC3E}">
        <p14:creationId xmlns:p14="http://schemas.microsoft.com/office/powerpoint/2010/main" val="2619872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GLADD </a:t>
            </a:r>
            <a:r>
              <a:rPr lang="en-US" sz="1200" b="1" i="0" u="none" strike="noStrike" kern="1200" dirty="0">
                <a:solidFill>
                  <a:schemeClr val="tx1"/>
                </a:solidFill>
                <a:effectLst/>
                <a:latin typeface="+mn-lt"/>
                <a:ea typeface="+mn-ea"/>
                <a:cs typeface="+mn-cs"/>
              </a:rPr>
              <a:t>Gay &amp; Lesbian Alliance Against Defamation</a:t>
            </a:r>
            <a:r>
              <a:rPr lang="en-US" sz="1200" b="0" i="0" u="none" strike="noStrike"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F185D696-3137-184D-8776-A0641C996D28}" type="slidenum">
              <a:rPr lang="en-US" smtClean="0"/>
              <a:t>7</a:t>
            </a:fld>
            <a:endParaRPr lang="en-US"/>
          </a:p>
        </p:txBody>
      </p:sp>
    </p:spTree>
    <p:extLst>
      <p:ext uri="{BB962C8B-B14F-4D97-AF65-F5344CB8AC3E}">
        <p14:creationId xmlns:p14="http://schemas.microsoft.com/office/powerpoint/2010/main" val="2659088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Religion is protected.</a:t>
            </a:r>
          </a:p>
        </p:txBody>
      </p:sp>
      <p:sp>
        <p:nvSpPr>
          <p:cNvPr id="4" name="Slide Number Placeholder 3"/>
          <p:cNvSpPr>
            <a:spLocks noGrp="1"/>
          </p:cNvSpPr>
          <p:nvPr>
            <p:ph type="sldNum" sz="quarter" idx="5"/>
          </p:nvPr>
        </p:nvSpPr>
        <p:spPr/>
        <p:txBody>
          <a:bodyPr/>
          <a:lstStyle/>
          <a:p>
            <a:fld id="{F185D696-3137-184D-8776-A0641C996D28}" type="slidenum">
              <a:rPr lang="en-US" smtClean="0"/>
              <a:t>10</a:t>
            </a:fld>
            <a:endParaRPr lang="en-US"/>
          </a:p>
        </p:txBody>
      </p:sp>
    </p:spTree>
    <p:extLst>
      <p:ext uri="{BB962C8B-B14F-4D97-AF65-F5344CB8AC3E}">
        <p14:creationId xmlns:p14="http://schemas.microsoft.com/office/powerpoint/2010/main" val="2445502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ACLU California</a:t>
            </a:r>
          </a:p>
        </p:txBody>
      </p:sp>
      <p:sp>
        <p:nvSpPr>
          <p:cNvPr id="4" name="Slide Number Placeholder 3"/>
          <p:cNvSpPr>
            <a:spLocks noGrp="1"/>
          </p:cNvSpPr>
          <p:nvPr>
            <p:ph type="sldNum" sz="quarter" idx="5"/>
          </p:nvPr>
        </p:nvSpPr>
        <p:spPr/>
        <p:txBody>
          <a:bodyPr/>
          <a:lstStyle/>
          <a:p>
            <a:fld id="{F185D696-3137-184D-8776-A0641C996D28}" type="slidenum">
              <a:rPr lang="en-US" smtClean="0"/>
              <a:t>11</a:t>
            </a:fld>
            <a:endParaRPr lang="en-US"/>
          </a:p>
        </p:txBody>
      </p:sp>
    </p:spTree>
    <p:extLst>
      <p:ext uri="{BB962C8B-B14F-4D97-AF65-F5344CB8AC3E}">
        <p14:creationId xmlns:p14="http://schemas.microsoft.com/office/powerpoint/2010/main" val="905044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Trevor Project</a:t>
            </a:r>
          </a:p>
        </p:txBody>
      </p:sp>
      <p:sp>
        <p:nvSpPr>
          <p:cNvPr id="4" name="Slide Number Placeholder 3"/>
          <p:cNvSpPr>
            <a:spLocks noGrp="1"/>
          </p:cNvSpPr>
          <p:nvPr>
            <p:ph type="sldNum" sz="quarter" idx="5"/>
          </p:nvPr>
        </p:nvSpPr>
        <p:spPr/>
        <p:txBody>
          <a:bodyPr/>
          <a:lstStyle/>
          <a:p>
            <a:fld id="{F185D696-3137-184D-8776-A0641C996D28}" type="slidenum">
              <a:rPr lang="en-US" smtClean="0"/>
              <a:t>24</a:t>
            </a:fld>
            <a:endParaRPr lang="en-US"/>
          </a:p>
        </p:txBody>
      </p:sp>
    </p:spTree>
    <p:extLst>
      <p:ext uri="{BB962C8B-B14F-4D97-AF65-F5344CB8AC3E}">
        <p14:creationId xmlns:p14="http://schemas.microsoft.com/office/powerpoint/2010/main" val="2583010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C03D3-CE51-3D72-74FD-3D6EE00321A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29CA51-9E87-E3F4-CEB4-DEEB97FCC1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92C2746-DB4E-8EC8-4053-F7AB33D5C467}"/>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5" name="Footer Placeholder 4">
            <a:extLst>
              <a:ext uri="{FF2B5EF4-FFF2-40B4-BE49-F238E27FC236}">
                <a16:creationId xmlns:a16="http://schemas.microsoft.com/office/drawing/2014/main" id="{E0CB3197-51AF-165D-D836-1B0EFF8F20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14917C-E4F2-F4F2-CC76-DA8E85F3673A}"/>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1278140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F0199-2C34-8A4A-D1B4-68204AEA7C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845EAA-3758-97C1-84AA-6589FC0128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91F80F-A74C-0269-F87E-6714A9BC9A7F}"/>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5" name="Footer Placeholder 4">
            <a:extLst>
              <a:ext uri="{FF2B5EF4-FFF2-40B4-BE49-F238E27FC236}">
                <a16:creationId xmlns:a16="http://schemas.microsoft.com/office/drawing/2014/main" id="{DB5E900E-7980-15EF-2E62-6EE3017902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2737C8-E0B3-CB17-D6E4-3D718908155D}"/>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3514007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60DA06-88E8-B791-5E96-96B800A7AC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5752D9B-959C-E270-68FE-DDF383C7937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F7ED25-4817-7F7D-DCB8-D7F42C5E01E1}"/>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5" name="Footer Placeholder 4">
            <a:extLst>
              <a:ext uri="{FF2B5EF4-FFF2-40B4-BE49-F238E27FC236}">
                <a16:creationId xmlns:a16="http://schemas.microsoft.com/office/drawing/2014/main" id="{33177395-7F91-D581-CA7E-3560CE4384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7CA97D-EEE4-B5BF-4E69-6FDB986DD39D}"/>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2761465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104DC-5DBB-C83B-BF87-80E130A6A3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17F25F-D200-57AD-D38F-155BB4F08B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479ED3-8132-2E02-2447-98767B75E9CE}"/>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5" name="Footer Placeholder 4">
            <a:extLst>
              <a:ext uri="{FF2B5EF4-FFF2-40B4-BE49-F238E27FC236}">
                <a16:creationId xmlns:a16="http://schemas.microsoft.com/office/drawing/2014/main" id="{8BD4A615-770F-8B13-D858-5F440E573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1E9585-E4D5-3EED-B246-BA959403D3CB}"/>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311901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5D5C5-0751-474E-51EB-7367A0E6E9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972849-4B42-0C6B-964B-C4AF3C325E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D8CA38-06A7-E033-7209-697A40A19372}"/>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5" name="Footer Placeholder 4">
            <a:extLst>
              <a:ext uri="{FF2B5EF4-FFF2-40B4-BE49-F238E27FC236}">
                <a16:creationId xmlns:a16="http://schemas.microsoft.com/office/drawing/2014/main" id="{322699C7-0BF2-2B0C-A21B-C9C1905F67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13231B-25C0-B377-DAF5-E64BB0B927F8}"/>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4102591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9DB7B-DC17-019D-003B-E7D6DDD3A7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321448-039C-5600-A6DF-6E8C430D15A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894ED-F7AE-3B7A-19BF-E9625C64832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9A2560-B232-302E-F5C0-11E02193EF65}"/>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6" name="Footer Placeholder 5">
            <a:extLst>
              <a:ext uri="{FF2B5EF4-FFF2-40B4-BE49-F238E27FC236}">
                <a16:creationId xmlns:a16="http://schemas.microsoft.com/office/drawing/2014/main" id="{E7E3D281-6DA1-82E3-B1B8-BB38C9945A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DE0E94-0BD8-2673-4D9F-479DD91A4BAD}"/>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4260395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59CF3-DEF3-BBC8-66E9-EA707A25188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051EA1-1D3E-E7C0-CE02-3DF74AF354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BECDCB-5DB8-5AEA-DDB7-A1B8475ABC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22C823-8A3C-2F4A-6EDE-7DBA7ABE9D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E50644D-6687-7006-776C-9DA5CD214F8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EE9C70-9855-5092-49C9-63E8ACAAFF10}"/>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8" name="Footer Placeholder 7">
            <a:extLst>
              <a:ext uri="{FF2B5EF4-FFF2-40B4-BE49-F238E27FC236}">
                <a16:creationId xmlns:a16="http://schemas.microsoft.com/office/drawing/2014/main" id="{CF7211F6-557F-3311-EE29-0E999AFFC06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9B8128-36D0-7C19-CC00-161AC7DEBCB8}"/>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187470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3C9A0-BF57-17D7-21FC-85EB6E9219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86A8CA-16D5-BF01-59FA-0004F93ECB3A}"/>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4" name="Footer Placeholder 3">
            <a:extLst>
              <a:ext uri="{FF2B5EF4-FFF2-40B4-BE49-F238E27FC236}">
                <a16:creationId xmlns:a16="http://schemas.microsoft.com/office/drawing/2014/main" id="{A67AAC31-3BE3-1010-FFBB-61A2749989C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9BE82E-7721-E301-01A5-C20CFDD7C6F0}"/>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828998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456DB2-BFB5-585C-E9DE-CCAE2353FE3D}"/>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3" name="Footer Placeholder 2">
            <a:extLst>
              <a:ext uri="{FF2B5EF4-FFF2-40B4-BE49-F238E27FC236}">
                <a16:creationId xmlns:a16="http://schemas.microsoft.com/office/drawing/2014/main" id="{A5A62850-1465-0DE6-AE81-38BBAF584B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4AD1B3-A74C-27FE-D7A0-1F1BE3B76780}"/>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3412109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B98CE-4F93-883E-4FEF-1A1E11EDF4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1CAFE8-F76A-8177-86D6-D5B199A57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7F42D4-2A6D-B04E-D0F0-113F39C240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E01264-3971-06E5-22CC-220F2002D5EC}"/>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6" name="Footer Placeholder 5">
            <a:extLst>
              <a:ext uri="{FF2B5EF4-FFF2-40B4-BE49-F238E27FC236}">
                <a16:creationId xmlns:a16="http://schemas.microsoft.com/office/drawing/2014/main" id="{C9DB208B-AD33-E1AE-2898-08A580670E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1CFE0B-A1E3-666B-8534-17EBA1AA3CF8}"/>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2448323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A4555-E417-EEFC-0652-8F462DC1DE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97FE57E-E08A-030D-5A78-7ADFECA058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67DFCB-9FEE-2436-6236-E3195DB410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950A8F-51A5-608F-6EBD-618CC26CDB16}"/>
              </a:ext>
            </a:extLst>
          </p:cNvPr>
          <p:cNvSpPr>
            <a:spLocks noGrp="1"/>
          </p:cNvSpPr>
          <p:nvPr>
            <p:ph type="dt" sz="half" idx="10"/>
          </p:nvPr>
        </p:nvSpPr>
        <p:spPr/>
        <p:txBody>
          <a:bodyPr/>
          <a:lstStyle/>
          <a:p>
            <a:fld id="{5DE48D7B-5F95-1F4C-9FE5-70043BEFE2E5}" type="datetimeFigureOut">
              <a:rPr lang="en-US" smtClean="0"/>
              <a:t>9/8/2022</a:t>
            </a:fld>
            <a:endParaRPr lang="en-US"/>
          </a:p>
        </p:txBody>
      </p:sp>
      <p:sp>
        <p:nvSpPr>
          <p:cNvPr id="6" name="Footer Placeholder 5">
            <a:extLst>
              <a:ext uri="{FF2B5EF4-FFF2-40B4-BE49-F238E27FC236}">
                <a16:creationId xmlns:a16="http://schemas.microsoft.com/office/drawing/2014/main" id="{961A116E-0058-1E5B-8C1C-FF25AEFDD1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6DBAE6-93D7-C217-178D-6A2FA9E55CD8}"/>
              </a:ext>
            </a:extLst>
          </p:cNvPr>
          <p:cNvSpPr>
            <a:spLocks noGrp="1"/>
          </p:cNvSpPr>
          <p:nvPr>
            <p:ph type="sldNum" sz="quarter" idx="12"/>
          </p:nvPr>
        </p:nvSpPr>
        <p:spPr/>
        <p:txBody>
          <a:bodyPr/>
          <a:lstStyle/>
          <a:p>
            <a:fld id="{CF2EC963-6C67-344C-9951-B0485D42849A}" type="slidenum">
              <a:rPr lang="en-US" smtClean="0"/>
              <a:t>‹#›</a:t>
            </a:fld>
            <a:endParaRPr lang="en-US"/>
          </a:p>
        </p:txBody>
      </p:sp>
    </p:spTree>
    <p:extLst>
      <p:ext uri="{BB962C8B-B14F-4D97-AF65-F5344CB8AC3E}">
        <p14:creationId xmlns:p14="http://schemas.microsoft.com/office/powerpoint/2010/main" val="279165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521083-0226-5791-2A61-CA9E7D95C2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19E8F73-0FEC-7393-48CA-DBD76463A0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E3578B-5C6C-AEC4-24DC-F9D54E3E52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E48D7B-5F95-1F4C-9FE5-70043BEFE2E5}" type="datetimeFigureOut">
              <a:rPr lang="en-US" smtClean="0"/>
              <a:t>9/8/2022</a:t>
            </a:fld>
            <a:endParaRPr lang="en-US"/>
          </a:p>
        </p:txBody>
      </p:sp>
      <p:sp>
        <p:nvSpPr>
          <p:cNvPr id="5" name="Footer Placeholder 4">
            <a:extLst>
              <a:ext uri="{FF2B5EF4-FFF2-40B4-BE49-F238E27FC236}">
                <a16:creationId xmlns:a16="http://schemas.microsoft.com/office/drawing/2014/main" id="{F809D1D2-4A0E-D9BE-A68B-6F3FCC1A26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22C7C9-34DD-25FB-480F-4DC1BFD136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2EC963-6C67-344C-9951-B0485D42849A}" type="slidenum">
              <a:rPr lang="en-US" smtClean="0"/>
              <a:t>‹#›</a:t>
            </a:fld>
            <a:endParaRPr lang="en-US"/>
          </a:p>
        </p:txBody>
      </p:sp>
    </p:spTree>
    <p:extLst>
      <p:ext uri="{BB962C8B-B14F-4D97-AF65-F5344CB8AC3E}">
        <p14:creationId xmlns:p14="http://schemas.microsoft.com/office/powerpoint/2010/main" val="983687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ideo" Target="https://www.youtube.com/embed/kT0HJkr1jj4?feature=oembed" TargetMode="External"/></Relationships>
</file>

<file path=ppt/slides/_rels/slide2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2.jpeg"/><Relationship Id="rId7"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video" Target="https://www.youtube.com/embed/NCLoNwVJA-0?feature=oembed"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mailto:kkwoolf@gmail.com" TargetMode="External"/><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hyperlink" Target="https://kelliewoolf.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9EF30C2-29AC-4A0D-BC0A-A679CF113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3">
            <a:extLst>
              <a:ext uri="{FF2B5EF4-FFF2-40B4-BE49-F238E27FC236}">
                <a16:creationId xmlns:a16="http://schemas.microsoft.com/office/drawing/2014/main" id="{9C682A1A-5B2D-4111-BBD6-62016563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00500" y="1087403"/>
            <a:ext cx="8191500" cy="5770597"/>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B69D8B5-411C-7A21-432B-D9D64E3CC019}"/>
              </a:ext>
            </a:extLst>
          </p:cNvPr>
          <p:cNvSpPr>
            <a:spLocks noGrp="1"/>
          </p:cNvSpPr>
          <p:nvPr>
            <p:ph type="ctrTitle"/>
          </p:nvPr>
        </p:nvSpPr>
        <p:spPr>
          <a:xfrm>
            <a:off x="5093520" y="2744662"/>
            <a:ext cx="6589707" cy="2387600"/>
          </a:xfrm>
        </p:spPr>
        <p:txBody>
          <a:bodyPr>
            <a:normAutofit/>
          </a:bodyPr>
          <a:lstStyle/>
          <a:p>
            <a:pPr algn="r"/>
            <a:r>
              <a:rPr lang="en-US" sz="5100" b="1">
                <a:solidFill>
                  <a:srgbClr val="FFFFFF"/>
                </a:solidFill>
              </a:rPr>
              <a:t>Why Creating LGBTQ+ Safe Spaces Matters</a:t>
            </a:r>
            <a:br>
              <a:rPr lang="en-US" sz="5100">
                <a:solidFill>
                  <a:srgbClr val="FFFFFF"/>
                </a:solidFill>
              </a:rPr>
            </a:br>
            <a:endParaRPr lang="en-US" sz="5100">
              <a:solidFill>
                <a:srgbClr val="FFFFFF"/>
              </a:solidFill>
            </a:endParaRPr>
          </a:p>
        </p:txBody>
      </p:sp>
      <p:sp>
        <p:nvSpPr>
          <p:cNvPr id="3" name="Subtitle 2">
            <a:extLst>
              <a:ext uri="{FF2B5EF4-FFF2-40B4-BE49-F238E27FC236}">
                <a16:creationId xmlns:a16="http://schemas.microsoft.com/office/drawing/2014/main" id="{D67F1BA0-3D63-0F9E-E3D4-79843E172808}"/>
              </a:ext>
            </a:extLst>
          </p:cNvPr>
          <p:cNvSpPr>
            <a:spLocks noGrp="1"/>
          </p:cNvSpPr>
          <p:nvPr>
            <p:ph type="subTitle" idx="1"/>
          </p:nvPr>
        </p:nvSpPr>
        <p:spPr>
          <a:xfrm>
            <a:off x="5093520" y="5224337"/>
            <a:ext cx="6589707" cy="1329443"/>
          </a:xfrm>
        </p:spPr>
        <p:txBody>
          <a:bodyPr>
            <a:normAutofit/>
          </a:bodyPr>
          <a:lstStyle/>
          <a:p>
            <a:pPr algn="r"/>
            <a:r>
              <a:rPr lang="en-US" sz="2200">
                <a:solidFill>
                  <a:srgbClr val="FFFFFF"/>
                </a:solidFill>
              </a:rPr>
              <a:t>Kellie Woolf</a:t>
            </a:r>
          </a:p>
          <a:p>
            <a:pPr algn="r"/>
            <a:r>
              <a:rPr lang="en-US" sz="2200">
                <a:solidFill>
                  <a:srgbClr val="FFFFFF"/>
                </a:solidFill>
              </a:rPr>
              <a:t>kkwoolf@gmail.com</a:t>
            </a:r>
          </a:p>
          <a:p>
            <a:pPr algn="r"/>
            <a:r>
              <a:rPr lang="en-US" sz="2200">
                <a:solidFill>
                  <a:srgbClr val="FFFFFF"/>
                </a:solidFill>
              </a:rPr>
              <a:t>https://kelliewoolf.com</a:t>
            </a:r>
          </a:p>
          <a:p>
            <a:pPr algn="r"/>
            <a:endParaRPr lang="en-US" sz="2200">
              <a:solidFill>
                <a:srgbClr val="FFFFFF"/>
              </a:solidFill>
            </a:endParaRPr>
          </a:p>
          <a:p>
            <a:pPr algn="r"/>
            <a:endParaRPr lang="en-US" sz="2200">
              <a:solidFill>
                <a:srgbClr val="FFFFFF"/>
              </a:solidFill>
            </a:endParaRPr>
          </a:p>
        </p:txBody>
      </p:sp>
      <p:cxnSp>
        <p:nvCxnSpPr>
          <p:cNvPr id="12" name="Straight Connector 11">
            <a:extLst>
              <a:ext uri="{FF2B5EF4-FFF2-40B4-BE49-F238E27FC236}">
                <a16:creationId xmlns:a16="http://schemas.microsoft.com/office/drawing/2014/main" id="{266A0658-1CC4-4B0D-AAB7-A702286AFB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241" y="183933"/>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A04F1504-431A-4D86-9091-AE7E4B3337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2348" y="1"/>
            <a:ext cx="2279742" cy="1267785"/>
          </a:xfrm>
          <a:custGeom>
            <a:avLst/>
            <a:gdLst>
              <a:gd name="connsiteX0" fmla="*/ 0 w 2279742"/>
              <a:gd name="connsiteY0" fmla="*/ 0 h 1267785"/>
              <a:gd name="connsiteX1" fmla="*/ 138700 w 2279742"/>
              <a:gd name="connsiteY1" fmla="*/ 0 h 1267785"/>
              <a:gd name="connsiteX2" fmla="*/ 138700 w 2279742"/>
              <a:gd name="connsiteY2" fmla="*/ 1078193 h 1267785"/>
              <a:gd name="connsiteX3" fmla="*/ 2002733 w 2279742"/>
              <a:gd name="connsiteY3" fmla="*/ 0 h 1267785"/>
              <a:gd name="connsiteX4" fmla="*/ 2279742 w 2279742"/>
              <a:gd name="connsiteY4" fmla="*/ 0 h 1267785"/>
              <a:gd name="connsiteX5" fmla="*/ 104026 w 2279742"/>
              <a:gd name="connsiteY5" fmla="*/ 1258503 h 1267785"/>
              <a:gd name="connsiteX6" fmla="*/ 69351 w 2279742"/>
              <a:gd name="connsiteY6" fmla="*/ 1267785 h 1267785"/>
              <a:gd name="connsiteX7" fmla="*/ 0 w 2279742"/>
              <a:gd name="connsiteY7" fmla="*/ 1198436 h 126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9742" h="1267785">
                <a:moveTo>
                  <a:pt x="0" y="0"/>
                </a:moveTo>
                <a:lnTo>
                  <a:pt x="138700" y="0"/>
                </a:lnTo>
                <a:lnTo>
                  <a:pt x="138700" y="1078193"/>
                </a:lnTo>
                <a:lnTo>
                  <a:pt x="2002733" y="0"/>
                </a:lnTo>
                <a:lnTo>
                  <a:pt x="2279742" y="0"/>
                </a:lnTo>
                <a:lnTo>
                  <a:pt x="104026" y="1258503"/>
                </a:lnTo>
                <a:cubicBezTo>
                  <a:pt x="93484" y="1264595"/>
                  <a:pt x="81523" y="1267796"/>
                  <a:pt x="69351" y="1267785"/>
                </a:cubicBezTo>
                <a:cubicBezTo>
                  <a:pt x="31049" y="1267785"/>
                  <a:pt x="0" y="1236737"/>
                  <a:pt x="0" y="1198436"/>
                </a:cubicBezTo>
                <a:close/>
              </a:path>
            </a:pathLst>
          </a:custGeom>
          <a:solidFill>
            <a:schemeClr val="accent6"/>
          </a:solidFill>
          <a:ln w="9525"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EA804283-B929-4503-802F-4585376E2B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Oval 17">
            <a:extLst>
              <a:ext uri="{FF2B5EF4-FFF2-40B4-BE49-F238E27FC236}">
                <a16:creationId xmlns:a16="http://schemas.microsoft.com/office/drawing/2014/main" id="{AD3811F5-514E-49A4-B382-673ED228A4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69044" y="514898"/>
            <a:ext cx="2393351" cy="23284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067AD921-1CEE-4C1B-9AA3-C66D908DD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49740"/>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22" name="Arc 21">
            <a:extLst>
              <a:ext uri="{FF2B5EF4-FFF2-40B4-BE49-F238E27FC236}">
                <a16:creationId xmlns:a16="http://schemas.microsoft.com/office/drawing/2014/main" id="{C36A08F5-3B56-47C5-A371-9187BE56E1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39683" y="4203427"/>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782343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4DF519-7F47-A1B6-1939-0AC418C14627}"/>
              </a:ext>
            </a:extLst>
          </p:cNvPr>
          <p:cNvSpPr>
            <a:spLocks noGrp="1"/>
          </p:cNvSpPr>
          <p:nvPr>
            <p:ph type="title"/>
          </p:nvPr>
        </p:nvSpPr>
        <p:spPr>
          <a:xfrm>
            <a:off x="572493" y="238539"/>
            <a:ext cx="11018520" cy="1434415"/>
          </a:xfrm>
        </p:spPr>
        <p:txBody>
          <a:bodyPr anchor="b">
            <a:normAutofit/>
          </a:bodyPr>
          <a:lstStyle/>
          <a:p>
            <a:r>
              <a:rPr lang="en-US" sz="4600"/>
              <a:t>What Does the Legal System Say?</a:t>
            </a:r>
            <a:br>
              <a:rPr lang="en-US" sz="4600"/>
            </a:br>
            <a:endParaRPr lang="en-US" sz="4600"/>
          </a:p>
        </p:txBody>
      </p:sp>
      <p:sp>
        <p:nvSpPr>
          <p:cNvPr id="103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E2A5034-C243-D809-8AEA-6391CF5A96EA}"/>
              </a:ext>
            </a:extLst>
          </p:cNvPr>
          <p:cNvSpPr>
            <a:spLocks noGrp="1"/>
          </p:cNvSpPr>
          <p:nvPr>
            <p:ph idx="1"/>
          </p:nvPr>
        </p:nvSpPr>
        <p:spPr>
          <a:xfrm>
            <a:off x="572493" y="2071316"/>
            <a:ext cx="6713552" cy="4119172"/>
          </a:xfrm>
        </p:spPr>
        <p:txBody>
          <a:bodyPr anchor="t">
            <a:normAutofit/>
          </a:bodyPr>
          <a:lstStyle/>
          <a:p>
            <a:r>
              <a:rPr lang="en-US" sz="2200" dirty="0"/>
              <a:t>You are lucky to live in California, where laws are among the most progressive in the country and many groups exist to actively support LGBTQ youth. </a:t>
            </a:r>
          </a:p>
          <a:p>
            <a:endParaRPr lang="en-US" sz="2200" dirty="0"/>
          </a:p>
          <a:p>
            <a:r>
              <a:rPr lang="en-US" sz="2200" dirty="0"/>
              <a:t>California laws only cover public or charter schools, not private or religious schools.</a:t>
            </a:r>
          </a:p>
          <a:p>
            <a:pPr marL="0" indent="0">
              <a:buNone/>
            </a:pPr>
            <a:r>
              <a:rPr lang="en-US" sz="2200" dirty="0"/>
              <a:t> </a:t>
            </a:r>
          </a:p>
        </p:txBody>
      </p:sp>
      <p:pic>
        <p:nvPicPr>
          <p:cNvPr id="1026" name="Picture 2" descr="California: ELL Resources | Colorín Colorado">
            <a:extLst>
              <a:ext uri="{FF2B5EF4-FFF2-40B4-BE49-F238E27FC236}">
                <a16:creationId xmlns:a16="http://schemas.microsoft.com/office/drawing/2014/main" id="{21800B3F-D237-269A-BC88-496D000F82C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335" r="25789" b="-1"/>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209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921F762-B9CA-DB65-090A-953E206FA4FC}"/>
              </a:ext>
            </a:extLst>
          </p:cNvPr>
          <p:cNvSpPr>
            <a:spLocks noGrp="1"/>
          </p:cNvSpPr>
          <p:nvPr>
            <p:ph idx="1"/>
          </p:nvPr>
        </p:nvSpPr>
        <p:spPr>
          <a:xfrm>
            <a:off x="838200" y="1929384"/>
            <a:ext cx="10515600" cy="4251960"/>
          </a:xfrm>
        </p:spPr>
        <p:txBody>
          <a:bodyPr>
            <a:normAutofit/>
          </a:bodyPr>
          <a:lstStyle/>
          <a:p>
            <a:r>
              <a:rPr lang="en-US" sz="2200" dirty="0"/>
              <a:t>Public, charter, and non-religious private schools that receive state or federal funding are legally required to protect against harassment of LGBTQ students. </a:t>
            </a:r>
            <a:r>
              <a:rPr lang="en-US" sz="2200" dirty="0">
                <a:highlight>
                  <a:srgbClr val="FFFF00"/>
                </a:highlight>
              </a:rPr>
              <a:t>Sections 200-220 of the California Education Code say that schools must protect students from different kinds of bias and discrimination, including harassment based on actual or perceived sexual orientation, gender identity, or gender expression.</a:t>
            </a:r>
          </a:p>
        </p:txBody>
      </p:sp>
    </p:spTree>
    <p:extLst>
      <p:ext uri="{BB962C8B-B14F-4D97-AF65-F5344CB8AC3E}">
        <p14:creationId xmlns:p14="http://schemas.microsoft.com/office/powerpoint/2010/main" val="1056303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0212656-18B0-F85F-CD75-D9314BB2520E}"/>
              </a:ext>
            </a:extLst>
          </p:cNvPr>
          <p:cNvSpPr>
            <a:spLocks noGrp="1"/>
          </p:cNvSpPr>
          <p:nvPr>
            <p:ph idx="1"/>
          </p:nvPr>
        </p:nvSpPr>
        <p:spPr>
          <a:xfrm>
            <a:off x="838200" y="1929384"/>
            <a:ext cx="10515600" cy="4251960"/>
          </a:xfrm>
        </p:spPr>
        <p:txBody>
          <a:bodyPr>
            <a:normAutofit/>
          </a:bodyPr>
          <a:lstStyle/>
          <a:p>
            <a:r>
              <a:rPr lang="en-US" sz="2200" dirty="0"/>
              <a:t>California Education Code Section 220 prohibits discrimination on the basis of gender identity and gender expression—in addition to sexual orientation and other protected characteristics—in public schools or non-religious private schools. This means that a school must respect a transgender or gender non-conforming student’s gender identity and/or expression. </a:t>
            </a:r>
            <a:r>
              <a:rPr lang="en-US" sz="2200" dirty="0">
                <a:highlight>
                  <a:srgbClr val="FFFF00"/>
                </a:highlight>
              </a:rPr>
              <a:t>This includes calling them by their chosen name and gender pronoun</a:t>
            </a:r>
            <a:r>
              <a:rPr lang="en-US" sz="2200" dirty="0"/>
              <a:t>, allowing you to dress in conformity with your gender identity or in gender non-conforming ways, and </a:t>
            </a:r>
            <a:r>
              <a:rPr lang="en-US" sz="2200" dirty="0">
                <a:highlight>
                  <a:srgbClr val="FFFF00"/>
                </a:highlight>
              </a:rPr>
              <a:t>providing access to sex-segregated spaces such as restrooms and locker rooms, and activities such as gym class, in a way that corresponds to your gender identity.</a:t>
            </a:r>
          </a:p>
        </p:txBody>
      </p:sp>
    </p:spTree>
    <p:extLst>
      <p:ext uri="{BB962C8B-B14F-4D97-AF65-F5344CB8AC3E}">
        <p14:creationId xmlns:p14="http://schemas.microsoft.com/office/powerpoint/2010/main" val="1749845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50C9906-6179-E7BC-FAA3-D1C5AA31037C}"/>
              </a:ext>
            </a:extLst>
          </p:cNvPr>
          <p:cNvSpPr>
            <a:spLocks noGrp="1"/>
          </p:cNvSpPr>
          <p:nvPr>
            <p:ph idx="1"/>
          </p:nvPr>
        </p:nvSpPr>
        <p:spPr>
          <a:xfrm>
            <a:off x="838200" y="1929384"/>
            <a:ext cx="10515600" cy="4251960"/>
          </a:xfrm>
        </p:spPr>
        <p:txBody>
          <a:bodyPr>
            <a:normAutofit/>
          </a:bodyPr>
          <a:lstStyle/>
          <a:p>
            <a:r>
              <a:rPr lang="en-US" sz="2200" dirty="0"/>
              <a:t>Under California Education Code Section 51500, public schools can’t provide instruction </a:t>
            </a:r>
            <a:r>
              <a:rPr lang="en-US" sz="2200" dirty="0">
                <a:highlight>
                  <a:srgbClr val="FFFF00"/>
                </a:highlight>
              </a:rPr>
              <a:t>or sponsor activities </a:t>
            </a:r>
            <a:r>
              <a:rPr lang="en-US" sz="2200" dirty="0"/>
              <a:t>that promote or reflect bias or discrimination against any person on the basis of their sexual orientation, gender identity, gender expression, or gender. This means that your school can’t teach biased or discriminatory things about LGBTQ people or promote and reinforce gender stereotypes. </a:t>
            </a:r>
          </a:p>
        </p:txBody>
      </p:sp>
    </p:spTree>
    <p:extLst>
      <p:ext uri="{BB962C8B-B14F-4D97-AF65-F5344CB8AC3E}">
        <p14:creationId xmlns:p14="http://schemas.microsoft.com/office/powerpoint/2010/main" val="2634357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F3CEFAA-7B68-E0CB-A804-8A70221EB76B}"/>
              </a:ext>
            </a:extLst>
          </p:cNvPr>
          <p:cNvSpPr>
            <a:spLocks noGrp="1"/>
          </p:cNvSpPr>
          <p:nvPr>
            <p:ph idx="1"/>
          </p:nvPr>
        </p:nvSpPr>
        <p:spPr>
          <a:xfrm>
            <a:off x="838200" y="1929384"/>
            <a:ext cx="10515600" cy="4251960"/>
          </a:xfrm>
        </p:spPr>
        <p:txBody>
          <a:bodyPr>
            <a:normAutofit/>
          </a:bodyPr>
          <a:lstStyle/>
          <a:p>
            <a:r>
              <a:rPr lang="en-US" sz="2200" dirty="0"/>
              <a:t>Under Sections 51930-51939 of the California Education Code, a sex ed class, like all other classes, can’t reflect or promote bias against any person on the basis of their gender or sexual orientation. This means that your school’s sex ed class or required HIV/AIDS instruction </a:t>
            </a:r>
            <a:r>
              <a:rPr lang="en-US" sz="2200" dirty="0">
                <a:highlight>
                  <a:srgbClr val="FFFF00"/>
                </a:highlight>
              </a:rPr>
              <a:t>can’t assume that all students are straight, or teach that being LGBTQ is different, unnatural, unhealthy, or wrong. Nor can your school use religious materials in their instruction. Abstinence-only sex ed is also not allowed in California. If your school has a sex ed class, then it must teach unbiased, comprehensive and accurate information.</a:t>
            </a:r>
          </a:p>
        </p:txBody>
      </p:sp>
    </p:spTree>
    <p:extLst>
      <p:ext uri="{BB962C8B-B14F-4D97-AF65-F5344CB8AC3E}">
        <p14:creationId xmlns:p14="http://schemas.microsoft.com/office/powerpoint/2010/main" val="1071671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0B43BD6-8DA8-0AE9-4A27-825CAD5681ED}"/>
              </a:ext>
            </a:extLst>
          </p:cNvPr>
          <p:cNvSpPr>
            <a:spLocks noGrp="1"/>
          </p:cNvSpPr>
          <p:nvPr>
            <p:ph idx="1"/>
          </p:nvPr>
        </p:nvSpPr>
        <p:spPr>
          <a:xfrm>
            <a:off x="838200" y="1929384"/>
            <a:ext cx="10515600" cy="4251960"/>
          </a:xfrm>
        </p:spPr>
        <p:txBody>
          <a:bodyPr>
            <a:normAutofit/>
          </a:bodyPr>
          <a:lstStyle/>
          <a:p>
            <a:r>
              <a:rPr lang="en-US" sz="2200" dirty="0"/>
              <a:t>Under Education Code Sections 234-234.5, </a:t>
            </a:r>
            <a:r>
              <a:rPr lang="en-US" sz="2200" dirty="0">
                <a:highlight>
                  <a:srgbClr val="FFFF00"/>
                </a:highlight>
              </a:rPr>
              <a:t>administrators, faculty and staff are required to intervene when they witness discrimination, harassment or bullying</a:t>
            </a:r>
            <a:r>
              <a:rPr lang="en-US" sz="2200" dirty="0"/>
              <a:t> if they can do so safely. In addition, both the California and U.S. Constitution guarantee all students equal protection under the law.</a:t>
            </a:r>
          </a:p>
        </p:txBody>
      </p:sp>
    </p:spTree>
    <p:extLst>
      <p:ext uri="{BB962C8B-B14F-4D97-AF65-F5344CB8AC3E}">
        <p14:creationId xmlns:p14="http://schemas.microsoft.com/office/powerpoint/2010/main" val="1763321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D7E964-4A8B-5301-DA4F-2C6D27E998F1}"/>
              </a:ext>
            </a:extLst>
          </p:cNvPr>
          <p:cNvSpPr>
            <a:spLocks noGrp="1"/>
          </p:cNvSpPr>
          <p:nvPr>
            <p:ph type="title"/>
          </p:nvPr>
        </p:nvSpPr>
        <p:spPr>
          <a:xfrm>
            <a:off x="841248" y="548640"/>
            <a:ext cx="3600860" cy="5431536"/>
          </a:xfrm>
        </p:spPr>
        <p:txBody>
          <a:bodyPr>
            <a:normAutofit/>
          </a:bodyPr>
          <a:lstStyle/>
          <a:p>
            <a:r>
              <a:rPr lang="en-US" sz="5400"/>
              <a:t>LGBTQ+ Students Legally Can...	</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3460AD5-CF98-8D5E-AB8F-7C2942B58188}"/>
              </a:ext>
            </a:extLst>
          </p:cNvPr>
          <p:cNvSpPr>
            <a:spLocks noGrp="1"/>
          </p:cNvSpPr>
          <p:nvPr>
            <p:ph idx="1"/>
          </p:nvPr>
        </p:nvSpPr>
        <p:spPr>
          <a:xfrm>
            <a:off x="5126418" y="552091"/>
            <a:ext cx="6224335" cy="5431536"/>
          </a:xfrm>
        </p:spPr>
        <p:txBody>
          <a:bodyPr anchor="ctr">
            <a:normAutofit/>
          </a:bodyPr>
          <a:lstStyle/>
          <a:p>
            <a:r>
              <a:rPr lang="en-US" sz="2200"/>
              <a:t>Express themselves about LGBTQ+ issues, on t-shirts, badges, buttons, armbands, bulletin boards, printed materials, petitions, and school publications.</a:t>
            </a:r>
          </a:p>
          <a:p>
            <a:endParaRPr lang="en-US" sz="2200"/>
          </a:p>
        </p:txBody>
      </p:sp>
    </p:spTree>
    <p:extLst>
      <p:ext uri="{BB962C8B-B14F-4D97-AF65-F5344CB8AC3E}">
        <p14:creationId xmlns:p14="http://schemas.microsoft.com/office/powerpoint/2010/main" val="1143750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D55CF-1D0A-3275-F588-26995BC8FBC9}"/>
              </a:ext>
            </a:extLst>
          </p:cNvPr>
          <p:cNvSpPr>
            <a:spLocks noGrp="1"/>
          </p:cNvSpPr>
          <p:nvPr>
            <p:ph type="title"/>
          </p:nvPr>
        </p:nvSpPr>
        <p:spPr/>
        <p:txBody>
          <a:bodyPr/>
          <a:lstStyle/>
          <a:p>
            <a:r>
              <a:rPr lang="en-US" dirty="0"/>
              <a:t>When Parents Object</a:t>
            </a:r>
            <a:br>
              <a:rPr lang="en-US" dirty="0"/>
            </a:br>
            <a:endParaRPr lang="en-US" dirty="0"/>
          </a:p>
        </p:txBody>
      </p:sp>
      <p:sp>
        <p:nvSpPr>
          <p:cNvPr id="3" name="Content Placeholder 2">
            <a:extLst>
              <a:ext uri="{FF2B5EF4-FFF2-40B4-BE49-F238E27FC236}">
                <a16:creationId xmlns:a16="http://schemas.microsoft.com/office/drawing/2014/main" id="{4F48408F-E9E7-96D7-0A85-2D5935759132}"/>
              </a:ext>
            </a:extLst>
          </p:cNvPr>
          <p:cNvSpPr>
            <a:spLocks noGrp="1"/>
          </p:cNvSpPr>
          <p:nvPr>
            <p:ph idx="1"/>
          </p:nvPr>
        </p:nvSpPr>
        <p:spPr/>
        <p:txBody>
          <a:bodyPr>
            <a:normAutofit fontScale="92500" lnSpcReduction="10000"/>
          </a:bodyPr>
          <a:lstStyle/>
          <a:p>
            <a:r>
              <a:rPr lang="en-US" dirty="0"/>
              <a:t>Under the California and U.S. constitutions, you have a protected right to privacy, which includes the right to keep your sexual orientation, gender identity or that you are transgender private (what courts call a “reasonable expectation of privacy”). In other words, you have the right to control to what extent and to whom you disclose highly personal information about your sexual orientation or gender identity. This means that even if you are “out” about your sexual orientation or gender identity at school, and you’re not ‘out’ to your parents at home, and you can reasonably expect that they’re not going to find out, </a:t>
            </a:r>
            <a:r>
              <a:rPr lang="en-US" dirty="0">
                <a:highlight>
                  <a:srgbClr val="FFFF00"/>
                </a:highlight>
              </a:rPr>
              <a:t>then school staff can’t tell your family that you are LGBTQ without your permission. Being open about your sexuality in school doesn’t mean you automatically give up your right to privacy outside school.</a:t>
            </a:r>
          </a:p>
          <a:p>
            <a:endParaRPr lang="en-US" dirty="0"/>
          </a:p>
        </p:txBody>
      </p:sp>
    </p:spTree>
    <p:extLst>
      <p:ext uri="{BB962C8B-B14F-4D97-AF65-F5344CB8AC3E}">
        <p14:creationId xmlns:p14="http://schemas.microsoft.com/office/powerpoint/2010/main" val="512968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0">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9" name="Freeform: Shape 22">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0" name="Freeform: Shape 24">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264540C-9856-1D57-E3AD-EC0677DFEB55}"/>
              </a:ext>
            </a:extLst>
          </p:cNvPr>
          <p:cNvSpPr>
            <a:spLocks noGrp="1"/>
          </p:cNvSpPr>
          <p:nvPr>
            <p:ph type="title"/>
          </p:nvPr>
        </p:nvSpPr>
        <p:spPr>
          <a:xfrm>
            <a:off x="344384" y="1"/>
            <a:ext cx="11847616" cy="6709558"/>
          </a:xfrm>
        </p:spPr>
        <p:txBody>
          <a:bodyPr vert="horz" lIns="91440" tIns="45720" rIns="91440" bIns="45720" rtlCol="0" anchor="ctr">
            <a:normAutofit/>
          </a:bodyPr>
          <a:lstStyle/>
          <a:p>
            <a:pPr algn="ctr" fontAlgn="base"/>
            <a:r>
              <a:rPr lang="en-US" sz="6100" kern="1200" dirty="0">
                <a:solidFill>
                  <a:schemeClr val="tx1"/>
                </a:solidFill>
                <a:latin typeface="+mj-lt"/>
                <a:ea typeface="+mj-ea"/>
                <a:cs typeface="+mj-cs"/>
              </a:rPr>
              <a:t>Bullying, Suicide </a:t>
            </a:r>
            <a:r>
              <a:rPr lang="en-US" sz="6100" dirty="0"/>
              <a:t>&amp; </a:t>
            </a:r>
            <a:r>
              <a:rPr lang="en-US" sz="6100" kern="1200" dirty="0">
                <a:solidFill>
                  <a:schemeClr val="tx1"/>
                </a:solidFill>
                <a:latin typeface="+mj-lt"/>
                <a:ea typeface="+mj-ea"/>
                <a:cs typeface="+mj-cs"/>
              </a:rPr>
              <a:t>Mental Health </a:t>
            </a:r>
            <a:br>
              <a:rPr lang="en-US" sz="6100" kern="1200" dirty="0">
                <a:solidFill>
                  <a:schemeClr val="tx1"/>
                </a:solidFill>
                <a:latin typeface="+mj-lt"/>
                <a:ea typeface="+mj-ea"/>
                <a:cs typeface="+mj-cs"/>
              </a:rPr>
            </a:br>
            <a:br>
              <a:rPr lang="en-US" sz="6100" kern="1200" dirty="0">
                <a:solidFill>
                  <a:schemeClr val="tx1"/>
                </a:solidFill>
                <a:latin typeface="+mj-lt"/>
                <a:ea typeface="+mj-ea"/>
                <a:cs typeface="+mj-cs"/>
              </a:rPr>
            </a:br>
            <a:r>
              <a:rPr lang="en-US" sz="2400" kern="1200" dirty="0">
                <a:solidFill>
                  <a:schemeClr val="tx1"/>
                </a:solidFill>
                <a:latin typeface="+mj-lt"/>
                <a:ea typeface="+mj-ea"/>
                <a:cs typeface="+mj-cs"/>
              </a:rPr>
              <a:t>“R</a:t>
            </a:r>
            <a:r>
              <a:rPr lang="en-US" sz="2400" dirty="0"/>
              <a:t>ecent political attacks aimed at transgender and nonbinary youth have not only threatened their access to health care, support systems, and affirming spaces at school, they’ve also negatively impacted their mental health.”</a:t>
            </a:r>
            <a:br>
              <a:rPr lang="en-US" sz="2400" dirty="0"/>
            </a:br>
            <a:br>
              <a:rPr lang="en-US" sz="2400" dirty="0"/>
            </a:br>
            <a:r>
              <a:rPr lang="en-US" sz="1400" b="1" i="1" dirty="0"/>
              <a:t>Dr. Jonah </a:t>
            </a:r>
            <a:r>
              <a:rPr lang="en-US" sz="1400" b="1" i="1" dirty="0" err="1"/>
              <a:t>DeChants</a:t>
            </a:r>
            <a:r>
              <a:rPr lang="en-US" sz="1400" b="1" i="1" dirty="0"/>
              <a:t> (he/him)</a:t>
            </a:r>
            <a:br>
              <a:rPr lang="en-US" sz="1400" b="1" i="1" dirty="0"/>
            </a:br>
            <a:r>
              <a:rPr lang="en-US" sz="1400" b="1" i="1" dirty="0"/>
              <a:t>Research Scientist, The Trevor Project</a:t>
            </a:r>
            <a:br>
              <a:rPr lang="en-US" sz="2700" i="1" kern="1200" dirty="0">
                <a:solidFill>
                  <a:schemeClr val="tx1"/>
                </a:solidFill>
                <a:latin typeface="+mj-lt"/>
                <a:ea typeface="+mj-ea"/>
                <a:cs typeface="+mj-cs"/>
              </a:rPr>
            </a:br>
            <a:endParaRPr lang="en-US" sz="2700" i="1" kern="1200" dirty="0">
              <a:solidFill>
                <a:schemeClr val="tx1"/>
              </a:solidFill>
              <a:latin typeface="+mj-lt"/>
              <a:ea typeface="+mj-ea"/>
              <a:cs typeface="+mj-cs"/>
            </a:endParaRPr>
          </a:p>
        </p:txBody>
      </p:sp>
      <p:sp>
        <p:nvSpPr>
          <p:cNvPr id="27" name="Rectangle 26">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9376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text, application, chat or text message&#10;&#10;Description automatically generated">
            <a:extLst>
              <a:ext uri="{FF2B5EF4-FFF2-40B4-BE49-F238E27FC236}">
                <a16:creationId xmlns:a16="http://schemas.microsoft.com/office/drawing/2014/main" id="{50A3FF7D-EC97-5B7C-D842-6D52D945870C}"/>
              </a:ext>
            </a:extLst>
          </p:cNvPr>
          <p:cNvPicPr>
            <a:picLocks noGrp="1" noChangeAspect="1"/>
          </p:cNvPicPr>
          <p:nvPr>
            <p:ph idx="1"/>
          </p:nvPr>
        </p:nvPicPr>
        <p:blipFill>
          <a:blip r:embed="rId2"/>
          <a:stretch>
            <a:fillRect/>
          </a:stretch>
        </p:blipFill>
        <p:spPr>
          <a:xfrm>
            <a:off x="838200" y="1742991"/>
            <a:ext cx="10515600" cy="2687795"/>
          </a:xfrm>
        </p:spPr>
      </p:pic>
    </p:spTree>
    <p:extLst>
      <p:ext uri="{BB962C8B-B14F-4D97-AF65-F5344CB8AC3E}">
        <p14:creationId xmlns:p14="http://schemas.microsoft.com/office/powerpoint/2010/main" val="3273711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4AA7B8-40A4-50FB-2051-969183740935}"/>
              </a:ext>
            </a:extLst>
          </p:cNvPr>
          <p:cNvSpPr>
            <a:spLocks noGrp="1"/>
          </p:cNvSpPr>
          <p:nvPr>
            <p:ph type="title"/>
          </p:nvPr>
        </p:nvSpPr>
        <p:spPr>
          <a:xfrm>
            <a:off x="686834" y="1153572"/>
            <a:ext cx="3200400" cy="4461163"/>
          </a:xfrm>
        </p:spPr>
        <p:txBody>
          <a:bodyPr>
            <a:normAutofit/>
          </a:bodyPr>
          <a:lstStyle/>
          <a:p>
            <a:r>
              <a:rPr lang="en-US" dirty="0">
                <a:solidFill>
                  <a:srgbClr val="FFFFFF"/>
                </a:solidFill>
              </a:rPr>
              <a:t>Where are we going with this?</a:t>
            </a:r>
          </a:p>
        </p:txBody>
      </p:sp>
      <p:sp>
        <p:nvSpPr>
          <p:cNvPr id="23" name="Arc 22">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5EEBC9CA-5620-764D-6640-6DE268084961}"/>
              </a:ext>
            </a:extLst>
          </p:cNvPr>
          <p:cNvSpPr>
            <a:spLocks noGrp="1"/>
          </p:cNvSpPr>
          <p:nvPr>
            <p:ph idx="1"/>
          </p:nvPr>
        </p:nvSpPr>
        <p:spPr>
          <a:xfrm>
            <a:off x="6767908" y="684318"/>
            <a:ext cx="3103094" cy="5585619"/>
          </a:xfrm>
        </p:spPr>
        <p:txBody>
          <a:bodyPr anchor="ctr">
            <a:normAutofit/>
          </a:bodyPr>
          <a:lstStyle/>
          <a:p>
            <a:pPr marL="0" indent="0">
              <a:buNone/>
            </a:pPr>
            <a:endParaRPr lang="en-US" dirty="0"/>
          </a:p>
          <a:p>
            <a:r>
              <a:rPr lang="en-US" dirty="0"/>
              <a:t>Socially </a:t>
            </a:r>
          </a:p>
          <a:p>
            <a:r>
              <a:rPr lang="en-US" dirty="0"/>
              <a:t>Legally</a:t>
            </a:r>
          </a:p>
          <a:p>
            <a:r>
              <a:rPr lang="en-US" dirty="0"/>
              <a:t>Psychologically</a:t>
            </a:r>
          </a:p>
          <a:p>
            <a:r>
              <a:rPr lang="en-US" dirty="0"/>
              <a:t>Biologically</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7803255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ext&#10;&#10;Description automatically generated with medium confidence">
            <a:extLst>
              <a:ext uri="{FF2B5EF4-FFF2-40B4-BE49-F238E27FC236}">
                <a16:creationId xmlns:a16="http://schemas.microsoft.com/office/drawing/2014/main" id="{242BC776-8E24-0D6B-F5D0-638EB76B2A1A}"/>
              </a:ext>
            </a:extLst>
          </p:cNvPr>
          <p:cNvPicPr>
            <a:picLocks noGrp="1" noChangeAspect="1"/>
          </p:cNvPicPr>
          <p:nvPr>
            <p:ph idx="1"/>
          </p:nvPr>
        </p:nvPicPr>
        <p:blipFill>
          <a:blip r:embed="rId2"/>
          <a:stretch>
            <a:fillRect/>
          </a:stretch>
        </p:blipFill>
        <p:spPr>
          <a:xfrm>
            <a:off x="1320800" y="1596226"/>
            <a:ext cx="9550400" cy="2781300"/>
          </a:xfrm>
        </p:spPr>
      </p:pic>
    </p:spTree>
    <p:extLst>
      <p:ext uri="{BB962C8B-B14F-4D97-AF65-F5344CB8AC3E}">
        <p14:creationId xmlns:p14="http://schemas.microsoft.com/office/powerpoint/2010/main" val="2997726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 bar chart&#10;&#10;Description automatically generated with medium confidence">
            <a:extLst>
              <a:ext uri="{FF2B5EF4-FFF2-40B4-BE49-F238E27FC236}">
                <a16:creationId xmlns:a16="http://schemas.microsoft.com/office/drawing/2014/main" id="{7E069E1D-FC24-B246-3D7F-2DA99BCB285C}"/>
              </a:ext>
            </a:extLst>
          </p:cNvPr>
          <p:cNvPicPr>
            <a:picLocks noGrp="1" noChangeAspect="1"/>
          </p:cNvPicPr>
          <p:nvPr>
            <p:ph idx="1"/>
          </p:nvPr>
        </p:nvPicPr>
        <p:blipFill>
          <a:blip r:embed="rId2"/>
          <a:stretch>
            <a:fillRect/>
          </a:stretch>
        </p:blipFill>
        <p:spPr>
          <a:xfrm>
            <a:off x="2085979" y="470180"/>
            <a:ext cx="8361691" cy="6102070"/>
          </a:xfrm>
        </p:spPr>
      </p:pic>
    </p:spTree>
    <p:extLst>
      <p:ext uri="{BB962C8B-B14F-4D97-AF65-F5344CB8AC3E}">
        <p14:creationId xmlns:p14="http://schemas.microsoft.com/office/powerpoint/2010/main" val="506348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imeline&#10;&#10;Description automatically generated with medium confidence">
            <a:extLst>
              <a:ext uri="{FF2B5EF4-FFF2-40B4-BE49-F238E27FC236}">
                <a16:creationId xmlns:a16="http://schemas.microsoft.com/office/drawing/2014/main" id="{D7BD810A-DFAC-B64F-4959-FDEEEC45F016}"/>
              </a:ext>
            </a:extLst>
          </p:cNvPr>
          <p:cNvPicPr>
            <a:picLocks noGrp="1" noChangeAspect="1"/>
          </p:cNvPicPr>
          <p:nvPr>
            <p:ph idx="1"/>
          </p:nvPr>
        </p:nvPicPr>
        <p:blipFill>
          <a:blip r:embed="rId2"/>
          <a:stretch>
            <a:fillRect/>
          </a:stretch>
        </p:blipFill>
        <p:spPr>
          <a:xfrm>
            <a:off x="1964072" y="400050"/>
            <a:ext cx="8960581" cy="5776913"/>
          </a:xfrm>
        </p:spPr>
      </p:pic>
    </p:spTree>
    <p:extLst>
      <p:ext uri="{BB962C8B-B14F-4D97-AF65-F5344CB8AC3E}">
        <p14:creationId xmlns:p14="http://schemas.microsoft.com/office/powerpoint/2010/main" val="853776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imeline&#10;&#10;Description automatically generated">
            <a:extLst>
              <a:ext uri="{FF2B5EF4-FFF2-40B4-BE49-F238E27FC236}">
                <a16:creationId xmlns:a16="http://schemas.microsoft.com/office/drawing/2014/main" id="{6B05BEFD-5E0A-BC53-CD09-8D47BC0C9C29}"/>
              </a:ext>
            </a:extLst>
          </p:cNvPr>
          <p:cNvPicPr>
            <a:picLocks noGrp="1" noChangeAspect="1"/>
          </p:cNvPicPr>
          <p:nvPr>
            <p:ph idx="1"/>
          </p:nvPr>
        </p:nvPicPr>
        <p:blipFill>
          <a:blip r:embed="rId2"/>
          <a:stretch>
            <a:fillRect/>
          </a:stretch>
        </p:blipFill>
        <p:spPr>
          <a:xfrm>
            <a:off x="5490059" y="604838"/>
            <a:ext cx="6355382" cy="5848350"/>
          </a:xfrm>
        </p:spPr>
      </p:pic>
      <p:pic>
        <p:nvPicPr>
          <p:cNvPr id="7" name="Picture 6" descr="Graphical user interface, text&#10;&#10;Description automatically generated">
            <a:extLst>
              <a:ext uri="{FF2B5EF4-FFF2-40B4-BE49-F238E27FC236}">
                <a16:creationId xmlns:a16="http://schemas.microsoft.com/office/drawing/2014/main" id="{C96BB0C1-A440-35C5-D04C-554D6B682A3E}"/>
              </a:ext>
            </a:extLst>
          </p:cNvPr>
          <p:cNvPicPr>
            <a:picLocks noChangeAspect="1"/>
          </p:cNvPicPr>
          <p:nvPr/>
        </p:nvPicPr>
        <p:blipFill>
          <a:blip r:embed="rId3"/>
          <a:stretch>
            <a:fillRect/>
          </a:stretch>
        </p:blipFill>
        <p:spPr>
          <a:xfrm>
            <a:off x="790575" y="1193800"/>
            <a:ext cx="4381500" cy="4470400"/>
          </a:xfrm>
          <a:prstGeom prst="rect">
            <a:avLst/>
          </a:prstGeom>
        </p:spPr>
      </p:pic>
    </p:spTree>
    <p:extLst>
      <p:ext uri="{BB962C8B-B14F-4D97-AF65-F5344CB8AC3E}">
        <p14:creationId xmlns:p14="http://schemas.microsoft.com/office/powerpoint/2010/main" val="3919922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27FF362-FC97-4BF5-949B-D4ADFA26E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888549">
            <a:off x="-1059473" y="-1108988"/>
            <a:ext cx="7179830" cy="5226565"/>
          </a:xfrm>
          <a:custGeom>
            <a:avLst/>
            <a:gdLst>
              <a:gd name="connsiteX0" fmla="*/ 5217841 w 7179830"/>
              <a:gd name="connsiteY0" fmla="*/ 464824 h 5226565"/>
              <a:gd name="connsiteX1" fmla="*/ 5222490 w 7179830"/>
              <a:gd name="connsiteY1" fmla="*/ 464289 h 5226565"/>
              <a:gd name="connsiteX2" fmla="*/ 5216768 w 7179830"/>
              <a:gd name="connsiteY2" fmla="*/ 463394 h 5226565"/>
              <a:gd name="connsiteX3" fmla="*/ 5217841 w 7179830"/>
              <a:gd name="connsiteY3" fmla="*/ 464824 h 5226565"/>
              <a:gd name="connsiteX4" fmla="*/ 4945201 w 7179830"/>
              <a:gd name="connsiteY4" fmla="*/ 5226565 h 5226565"/>
              <a:gd name="connsiteX5" fmla="*/ 140449 w 7179830"/>
              <a:gd name="connsiteY5" fmla="*/ 2240811 h 5226565"/>
              <a:gd name="connsiteX6" fmla="*/ 232913 w 7179830"/>
              <a:gd name="connsiteY6" fmla="*/ 2052782 h 5226565"/>
              <a:gd name="connsiteX7" fmla="*/ 375714 w 7179830"/>
              <a:gd name="connsiteY7" fmla="*/ 1803205 h 5226565"/>
              <a:gd name="connsiteX8" fmla="*/ 1512756 w 7179830"/>
              <a:gd name="connsiteY8" fmla="*/ 638448 h 5226565"/>
              <a:gd name="connsiteX9" fmla="*/ 2902095 w 7179830"/>
              <a:gd name="connsiteY9" fmla="*/ 120440 h 5226565"/>
              <a:gd name="connsiteX10" fmla="*/ 2848453 w 7179830"/>
              <a:gd name="connsiteY10" fmla="*/ 125626 h 5226565"/>
              <a:gd name="connsiteX11" fmla="*/ 1837830 w 7179830"/>
              <a:gd name="connsiteY11" fmla="*/ 426203 h 5226565"/>
              <a:gd name="connsiteX12" fmla="*/ 214608 w 7179830"/>
              <a:gd name="connsiteY12" fmla="*/ 1882239 h 5226565"/>
              <a:gd name="connsiteX13" fmla="*/ 91317 w 7179830"/>
              <a:gd name="connsiteY13" fmla="*/ 2123701 h 5226565"/>
              <a:gd name="connsiteX14" fmla="*/ 64092 w 7179830"/>
              <a:gd name="connsiteY14" fmla="*/ 2193361 h 5226565"/>
              <a:gd name="connsiteX15" fmla="*/ 0 w 7179830"/>
              <a:gd name="connsiteY15" fmla="*/ 2153533 h 5226565"/>
              <a:gd name="connsiteX16" fmla="*/ 42834 w 7179830"/>
              <a:gd name="connsiteY16" fmla="*/ 2047277 h 5226565"/>
              <a:gd name="connsiteX17" fmla="*/ 923582 w 7179830"/>
              <a:gd name="connsiteY17" fmla="*/ 915600 h 5226565"/>
              <a:gd name="connsiteX18" fmla="*/ 2686989 w 7179830"/>
              <a:gd name="connsiteY18" fmla="*/ 73950 h 5226565"/>
              <a:gd name="connsiteX19" fmla="*/ 3059983 w 7179830"/>
              <a:gd name="connsiteY19" fmla="*/ 20308 h 5226565"/>
              <a:gd name="connsiteX20" fmla="*/ 3454435 w 7179830"/>
              <a:gd name="connsiteY20" fmla="*/ 1176 h 5226565"/>
              <a:gd name="connsiteX21" fmla="*/ 3923806 w 7179830"/>
              <a:gd name="connsiteY21" fmla="*/ 49990 h 5226565"/>
              <a:gd name="connsiteX22" fmla="*/ 5350874 w 7179830"/>
              <a:gd name="connsiteY22" fmla="*/ 426917 h 5226565"/>
              <a:gd name="connsiteX23" fmla="*/ 6607360 w 7179830"/>
              <a:gd name="connsiteY23" fmla="*/ 1075097 h 5226565"/>
              <a:gd name="connsiteX24" fmla="*/ 7110534 w 7179830"/>
              <a:gd name="connsiteY24" fmla="*/ 1541421 h 5226565"/>
              <a:gd name="connsiteX25" fmla="*/ 7179830 w 7179830"/>
              <a:gd name="connsiteY25" fmla="*/ 1630542 h 5226565"/>
              <a:gd name="connsiteX26" fmla="*/ 7136295 w 7179830"/>
              <a:gd name="connsiteY26" fmla="*/ 1700600 h 5226565"/>
              <a:gd name="connsiteX27" fmla="*/ 7131140 w 7179830"/>
              <a:gd name="connsiteY27" fmla="*/ 1693045 h 5226565"/>
              <a:gd name="connsiteX28" fmla="*/ 6577499 w 7179830"/>
              <a:gd name="connsiteY28" fmla="*/ 1148230 h 5226565"/>
              <a:gd name="connsiteX29" fmla="*/ 5494816 w 7179830"/>
              <a:gd name="connsiteY29" fmla="*/ 563527 h 5226565"/>
              <a:gd name="connsiteX30" fmla="*/ 5366967 w 7179830"/>
              <a:gd name="connsiteY30" fmla="*/ 514176 h 5226565"/>
              <a:gd name="connsiteX31" fmla="*/ 5244661 w 7179830"/>
              <a:gd name="connsiteY31" fmla="*/ 470725 h 5226565"/>
              <a:gd name="connsiteX32" fmla="*/ 5904822 w 7179830"/>
              <a:gd name="connsiteY32" fmla="*/ 815468 h 5226565"/>
              <a:gd name="connsiteX33" fmla="*/ 7015222 w 7179830"/>
              <a:gd name="connsiteY33" fmla="*/ 1815185 h 5226565"/>
              <a:gd name="connsiteX34" fmla="*/ 7040454 w 7179830"/>
              <a:gd name="connsiteY34" fmla="*/ 1854830 h 522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79830" h="5226565">
                <a:moveTo>
                  <a:pt x="5217841" y="464824"/>
                </a:moveTo>
                <a:lnTo>
                  <a:pt x="5222490" y="464289"/>
                </a:lnTo>
                <a:lnTo>
                  <a:pt x="5216768" y="463394"/>
                </a:lnTo>
                <a:cubicBezTo>
                  <a:pt x="5216768" y="463394"/>
                  <a:pt x="5216768" y="464646"/>
                  <a:pt x="5217841" y="464824"/>
                </a:cubicBezTo>
                <a:close/>
                <a:moveTo>
                  <a:pt x="4945201" y="5226565"/>
                </a:moveTo>
                <a:lnTo>
                  <a:pt x="140449" y="2240811"/>
                </a:lnTo>
                <a:lnTo>
                  <a:pt x="232913" y="2052782"/>
                </a:lnTo>
                <a:cubicBezTo>
                  <a:pt x="277693" y="1968290"/>
                  <a:pt x="325201" y="1885054"/>
                  <a:pt x="375714" y="1803205"/>
                </a:cubicBezTo>
                <a:cubicBezTo>
                  <a:pt x="667528" y="1329721"/>
                  <a:pt x="1039629" y="935091"/>
                  <a:pt x="1512756" y="638448"/>
                </a:cubicBezTo>
                <a:cubicBezTo>
                  <a:pt x="1939392" y="370950"/>
                  <a:pt x="2405724" y="210560"/>
                  <a:pt x="2902095" y="120440"/>
                </a:cubicBezTo>
                <a:cubicBezTo>
                  <a:pt x="2884054" y="118134"/>
                  <a:pt x="2865727" y="119904"/>
                  <a:pt x="2848453" y="125626"/>
                </a:cubicBezTo>
                <a:cubicBezTo>
                  <a:pt x="2498704" y="175943"/>
                  <a:pt x="2158217" y="277201"/>
                  <a:pt x="1837830" y="426203"/>
                </a:cubicBezTo>
                <a:cubicBezTo>
                  <a:pt x="1147094" y="744660"/>
                  <a:pt x="593502" y="1217071"/>
                  <a:pt x="214608" y="1882239"/>
                </a:cubicBezTo>
                <a:cubicBezTo>
                  <a:pt x="169441" y="1960776"/>
                  <a:pt x="128308" y="2041369"/>
                  <a:pt x="91317" y="2123701"/>
                </a:cubicBezTo>
                <a:lnTo>
                  <a:pt x="64092" y="2193361"/>
                </a:lnTo>
                <a:lnTo>
                  <a:pt x="0" y="2153533"/>
                </a:lnTo>
                <a:lnTo>
                  <a:pt x="42834" y="2047277"/>
                </a:lnTo>
                <a:cubicBezTo>
                  <a:pt x="241792" y="1615775"/>
                  <a:pt x="541268" y="1241591"/>
                  <a:pt x="923582" y="915600"/>
                </a:cubicBezTo>
                <a:cubicBezTo>
                  <a:pt x="1435331" y="478415"/>
                  <a:pt x="2028081" y="205375"/>
                  <a:pt x="2686989" y="73950"/>
                </a:cubicBezTo>
                <a:cubicBezTo>
                  <a:pt x="2810367" y="49274"/>
                  <a:pt x="2934818" y="32466"/>
                  <a:pt x="3059983" y="20308"/>
                </a:cubicBezTo>
                <a:cubicBezTo>
                  <a:pt x="3185149" y="8148"/>
                  <a:pt x="3308706" y="2963"/>
                  <a:pt x="3454435" y="1176"/>
                </a:cubicBezTo>
                <a:cubicBezTo>
                  <a:pt x="3599805" y="-5977"/>
                  <a:pt x="3761985" y="20665"/>
                  <a:pt x="3923806" y="49990"/>
                </a:cubicBezTo>
                <a:cubicBezTo>
                  <a:pt x="4409449" y="137964"/>
                  <a:pt x="4886867" y="257228"/>
                  <a:pt x="5350874" y="426917"/>
                </a:cubicBezTo>
                <a:cubicBezTo>
                  <a:pt x="5797001" y="589991"/>
                  <a:pt x="6223101" y="792223"/>
                  <a:pt x="6607360" y="1075097"/>
                </a:cubicBezTo>
                <a:cubicBezTo>
                  <a:pt x="6794438" y="1212779"/>
                  <a:pt x="6965102" y="1365689"/>
                  <a:pt x="7110534" y="1541421"/>
                </a:cubicBezTo>
                <a:lnTo>
                  <a:pt x="7179830" y="1630542"/>
                </a:lnTo>
                <a:lnTo>
                  <a:pt x="7136295" y="1700600"/>
                </a:lnTo>
                <a:lnTo>
                  <a:pt x="7131140" y="1693045"/>
                </a:lnTo>
                <a:cubicBezTo>
                  <a:pt x="6977874" y="1483026"/>
                  <a:pt x="6788448" y="1305671"/>
                  <a:pt x="6577499" y="1148230"/>
                </a:cubicBezTo>
                <a:cubicBezTo>
                  <a:pt x="6245452" y="900401"/>
                  <a:pt x="5878538" y="716408"/>
                  <a:pt x="5494816" y="563527"/>
                </a:cubicBezTo>
                <a:cubicBezTo>
                  <a:pt x="5452491" y="546487"/>
                  <a:pt x="5409881" y="530036"/>
                  <a:pt x="5366967" y="514176"/>
                </a:cubicBezTo>
                <a:cubicBezTo>
                  <a:pt x="5326377" y="499156"/>
                  <a:pt x="5285430" y="485210"/>
                  <a:pt x="5244661" y="470725"/>
                </a:cubicBezTo>
                <a:cubicBezTo>
                  <a:pt x="5471517" y="572127"/>
                  <a:pt x="5691970" y="687263"/>
                  <a:pt x="5904822" y="815468"/>
                </a:cubicBezTo>
                <a:cubicBezTo>
                  <a:pt x="6336645" y="1080104"/>
                  <a:pt x="6718758" y="1400351"/>
                  <a:pt x="7015222" y="1815185"/>
                </a:cubicBezTo>
                <a:lnTo>
                  <a:pt x="7040454" y="1854830"/>
                </a:lnTo>
                <a:close/>
              </a:path>
            </a:pathLst>
          </a:custGeom>
          <a:solidFill>
            <a:schemeClr val="accent2"/>
          </a:solidFill>
          <a:ln w="12700"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AB0D3EE7-78FF-B970-D347-BE2DEA8A3A7D}"/>
              </a:ext>
            </a:extLst>
          </p:cNvPr>
          <p:cNvSpPr>
            <a:spLocks noGrp="1"/>
          </p:cNvSpPr>
          <p:nvPr>
            <p:ph type="title"/>
          </p:nvPr>
        </p:nvSpPr>
        <p:spPr>
          <a:xfrm>
            <a:off x="397046" y="673770"/>
            <a:ext cx="4485735" cy="2414488"/>
          </a:xfrm>
        </p:spPr>
        <p:txBody>
          <a:bodyPr anchor="t">
            <a:normAutofit/>
          </a:bodyPr>
          <a:lstStyle/>
          <a:p>
            <a:r>
              <a:rPr lang="en-US" dirty="0">
                <a:solidFill>
                  <a:srgbClr val="FFFFFF"/>
                </a:solidFill>
              </a:rPr>
              <a:t>Bullying= Suicide</a:t>
            </a:r>
          </a:p>
        </p:txBody>
      </p:sp>
      <p:sp>
        <p:nvSpPr>
          <p:cNvPr id="3" name="Content Placeholder 2">
            <a:extLst>
              <a:ext uri="{FF2B5EF4-FFF2-40B4-BE49-F238E27FC236}">
                <a16:creationId xmlns:a16="http://schemas.microsoft.com/office/drawing/2014/main" id="{A039A8FB-1461-AAB3-7FAB-1E35958EF540}"/>
              </a:ext>
            </a:extLst>
          </p:cNvPr>
          <p:cNvSpPr>
            <a:spLocks noGrp="1"/>
          </p:cNvSpPr>
          <p:nvPr>
            <p:ph idx="1"/>
          </p:nvPr>
        </p:nvSpPr>
        <p:spPr>
          <a:xfrm>
            <a:off x="6095999" y="882315"/>
            <a:ext cx="5254754" cy="5294647"/>
          </a:xfrm>
        </p:spPr>
        <p:txBody>
          <a:bodyPr>
            <a:normAutofit/>
          </a:bodyPr>
          <a:lstStyle/>
          <a:p>
            <a:r>
              <a:rPr lang="en-US" sz="2400" dirty="0"/>
              <a:t>LGBTQ youth who experienced anti-LGBTQ victimization...</a:t>
            </a:r>
          </a:p>
          <a:p>
            <a:pPr marL="0" indent="0">
              <a:buNone/>
            </a:pPr>
            <a:r>
              <a:rPr lang="en-US" sz="2400" dirty="0"/>
              <a:t> </a:t>
            </a:r>
          </a:p>
          <a:p>
            <a:pPr marL="0" indent="0">
              <a:buNone/>
            </a:pPr>
            <a:r>
              <a:rPr lang="en-US" sz="2400" i="1" dirty="0"/>
              <a:t>— including being physically threatened or harmed, discriminated against, or subjected to conversion therapy — </a:t>
            </a:r>
          </a:p>
          <a:p>
            <a:pPr marL="0" indent="0">
              <a:buNone/>
            </a:pPr>
            <a:endParaRPr lang="en-US" sz="2400" i="1" dirty="0"/>
          </a:p>
          <a:p>
            <a:pPr marL="0" indent="0">
              <a:buNone/>
            </a:pPr>
            <a:r>
              <a:rPr lang="en-US" sz="2400" dirty="0"/>
              <a:t>...reported </a:t>
            </a:r>
            <a:r>
              <a:rPr lang="en-US" sz="2400" dirty="0">
                <a:highlight>
                  <a:srgbClr val="FFFF00"/>
                </a:highlight>
              </a:rPr>
              <a:t>more than twice the rate of attempting suicide in the past year </a:t>
            </a:r>
            <a:r>
              <a:rPr lang="en-US" sz="2400" dirty="0"/>
              <a:t>compared to those who did not have any of these anti-LGBTQ experiences.</a:t>
            </a:r>
          </a:p>
        </p:txBody>
      </p:sp>
    </p:spTree>
    <p:extLst>
      <p:ext uri="{BB962C8B-B14F-4D97-AF65-F5344CB8AC3E}">
        <p14:creationId xmlns:p14="http://schemas.microsoft.com/office/powerpoint/2010/main" val="2086845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27FF362-FC97-4BF5-949B-D4ADFA26E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888549">
            <a:off x="-1059473" y="-1108988"/>
            <a:ext cx="7179830" cy="5226565"/>
          </a:xfrm>
          <a:custGeom>
            <a:avLst/>
            <a:gdLst>
              <a:gd name="connsiteX0" fmla="*/ 5217841 w 7179830"/>
              <a:gd name="connsiteY0" fmla="*/ 464824 h 5226565"/>
              <a:gd name="connsiteX1" fmla="*/ 5222490 w 7179830"/>
              <a:gd name="connsiteY1" fmla="*/ 464289 h 5226565"/>
              <a:gd name="connsiteX2" fmla="*/ 5216768 w 7179830"/>
              <a:gd name="connsiteY2" fmla="*/ 463394 h 5226565"/>
              <a:gd name="connsiteX3" fmla="*/ 5217841 w 7179830"/>
              <a:gd name="connsiteY3" fmla="*/ 464824 h 5226565"/>
              <a:gd name="connsiteX4" fmla="*/ 4945201 w 7179830"/>
              <a:gd name="connsiteY4" fmla="*/ 5226565 h 5226565"/>
              <a:gd name="connsiteX5" fmla="*/ 140449 w 7179830"/>
              <a:gd name="connsiteY5" fmla="*/ 2240811 h 5226565"/>
              <a:gd name="connsiteX6" fmla="*/ 232913 w 7179830"/>
              <a:gd name="connsiteY6" fmla="*/ 2052782 h 5226565"/>
              <a:gd name="connsiteX7" fmla="*/ 375714 w 7179830"/>
              <a:gd name="connsiteY7" fmla="*/ 1803205 h 5226565"/>
              <a:gd name="connsiteX8" fmla="*/ 1512756 w 7179830"/>
              <a:gd name="connsiteY8" fmla="*/ 638448 h 5226565"/>
              <a:gd name="connsiteX9" fmla="*/ 2902095 w 7179830"/>
              <a:gd name="connsiteY9" fmla="*/ 120440 h 5226565"/>
              <a:gd name="connsiteX10" fmla="*/ 2848453 w 7179830"/>
              <a:gd name="connsiteY10" fmla="*/ 125626 h 5226565"/>
              <a:gd name="connsiteX11" fmla="*/ 1837830 w 7179830"/>
              <a:gd name="connsiteY11" fmla="*/ 426203 h 5226565"/>
              <a:gd name="connsiteX12" fmla="*/ 214608 w 7179830"/>
              <a:gd name="connsiteY12" fmla="*/ 1882239 h 5226565"/>
              <a:gd name="connsiteX13" fmla="*/ 91317 w 7179830"/>
              <a:gd name="connsiteY13" fmla="*/ 2123701 h 5226565"/>
              <a:gd name="connsiteX14" fmla="*/ 64092 w 7179830"/>
              <a:gd name="connsiteY14" fmla="*/ 2193361 h 5226565"/>
              <a:gd name="connsiteX15" fmla="*/ 0 w 7179830"/>
              <a:gd name="connsiteY15" fmla="*/ 2153533 h 5226565"/>
              <a:gd name="connsiteX16" fmla="*/ 42834 w 7179830"/>
              <a:gd name="connsiteY16" fmla="*/ 2047277 h 5226565"/>
              <a:gd name="connsiteX17" fmla="*/ 923582 w 7179830"/>
              <a:gd name="connsiteY17" fmla="*/ 915600 h 5226565"/>
              <a:gd name="connsiteX18" fmla="*/ 2686989 w 7179830"/>
              <a:gd name="connsiteY18" fmla="*/ 73950 h 5226565"/>
              <a:gd name="connsiteX19" fmla="*/ 3059983 w 7179830"/>
              <a:gd name="connsiteY19" fmla="*/ 20308 h 5226565"/>
              <a:gd name="connsiteX20" fmla="*/ 3454435 w 7179830"/>
              <a:gd name="connsiteY20" fmla="*/ 1176 h 5226565"/>
              <a:gd name="connsiteX21" fmla="*/ 3923806 w 7179830"/>
              <a:gd name="connsiteY21" fmla="*/ 49990 h 5226565"/>
              <a:gd name="connsiteX22" fmla="*/ 5350874 w 7179830"/>
              <a:gd name="connsiteY22" fmla="*/ 426917 h 5226565"/>
              <a:gd name="connsiteX23" fmla="*/ 6607360 w 7179830"/>
              <a:gd name="connsiteY23" fmla="*/ 1075097 h 5226565"/>
              <a:gd name="connsiteX24" fmla="*/ 7110534 w 7179830"/>
              <a:gd name="connsiteY24" fmla="*/ 1541421 h 5226565"/>
              <a:gd name="connsiteX25" fmla="*/ 7179830 w 7179830"/>
              <a:gd name="connsiteY25" fmla="*/ 1630542 h 5226565"/>
              <a:gd name="connsiteX26" fmla="*/ 7136295 w 7179830"/>
              <a:gd name="connsiteY26" fmla="*/ 1700600 h 5226565"/>
              <a:gd name="connsiteX27" fmla="*/ 7131140 w 7179830"/>
              <a:gd name="connsiteY27" fmla="*/ 1693045 h 5226565"/>
              <a:gd name="connsiteX28" fmla="*/ 6577499 w 7179830"/>
              <a:gd name="connsiteY28" fmla="*/ 1148230 h 5226565"/>
              <a:gd name="connsiteX29" fmla="*/ 5494816 w 7179830"/>
              <a:gd name="connsiteY29" fmla="*/ 563527 h 5226565"/>
              <a:gd name="connsiteX30" fmla="*/ 5366967 w 7179830"/>
              <a:gd name="connsiteY30" fmla="*/ 514176 h 5226565"/>
              <a:gd name="connsiteX31" fmla="*/ 5244661 w 7179830"/>
              <a:gd name="connsiteY31" fmla="*/ 470725 h 5226565"/>
              <a:gd name="connsiteX32" fmla="*/ 5904822 w 7179830"/>
              <a:gd name="connsiteY32" fmla="*/ 815468 h 5226565"/>
              <a:gd name="connsiteX33" fmla="*/ 7015222 w 7179830"/>
              <a:gd name="connsiteY33" fmla="*/ 1815185 h 5226565"/>
              <a:gd name="connsiteX34" fmla="*/ 7040454 w 7179830"/>
              <a:gd name="connsiteY34" fmla="*/ 1854830 h 522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79830" h="5226565">
                <a:moveTo>
                  <a:pt x="5217841" y="464824"/>
                </a:moveTo>
                <a:lnTo>
                  <a:pt x="5222490" y="464289"/>
                </a:lnTo>
                <a:lnTo>
                  <a:pt x="5216768" y="463394"/>
                </a:lnTo>
                <a:cubicBezTo>
                  <a:pt x="5216768" y="463394"/>
                  <a:pt x="5216768" y="464646"/>
                  <a:pt x="5217841" y="464824"/>
                </a:cubicBezTo>
                <a:close/>
                <a:moveTo>
                  <a:pt x="4945201" y="5226565"/>
                </a:moveTo>
                <a:lnTo>
                  <a:pt x="140449" y="2240811"/>
                </a:lnTo>
                <a:lnTo>
                  <a:pt x="232913" y="2052782"/>
                </a:lnTo>
                <a:cubicBezTo>
                  <a:pt x="277693" y="1968290"/>
                  <a:pt x="325201" y="1885054"/>
                  <a:pt x="375714" y="1803205"/>
                </a:cubicBezTo>
                <a:cubicBezTo>
                  <a:pt x="667528" y="1329721"/>
                  <a:pt x="1039629" y="935091"/>
                  <a:pt x="1512756" y="638448"/>
                </a:cubicBezTo>
                <a:cubicBezTo>
                  <a:pt x="1939392" y="370950"/>
                  <a:pt x="2405724" y="210560"/>
                  <a:pt x="2902095" y="120440"/>
                </a:cubicBezTo>
                <a:cubicBezTo>
                  <a:pt x="2884054" y="118134"/>
                  <a:pt x="2865727" y="119904"/>
                  <a:pt x="2848453" y="125626"/>
                </a:cubicBezTo>
                <a:cubicBezTo>
                  <a:pt x="2498704" y="175943"/>
                  <a:pt x="2158217" y="277201"/>
                  <a:pt x="1837830" y="426203"/>
                </a:cubicBezTo>
                <a:cubicBezTo>
                  <a:pt x="1147094" y="744660"/>
                  <a:pt x="593502" y="1217071"/>
                  <a:pt x="214608" y="1882239"/>
                </a:cubicBezTo>
                <a:cubicBezTo>
                  <a:pt x="169441" y="1960776"/>
                  <a:pt x="128308" y="2041369"/>
                  <a:pt x="91317" y="2123701"/>
                </a:cubicBezTo>
                <a:lnTo>
                  <a:pt x="64092" y="2193361"/>
                </a:lnTo>
                <a:lnTo>
                  <a:pt x="0" y="2153533"/>
                </a:lnTo>
                <a:lnTo>
                  <a:pt x="42834" y="2047277"/>
                </a:lnTo>
                <a:cubicBezTo>
                  <a:pt x="241792" y="1615775"/>
                  <a:pt x="541268" y="1241591"/>
                  <a:pt x="923582" y="915600"/>
                </a:cubicBezTo>
                <a:cubicBezTo>
                  <a:pt x="1435331" y="478415"/>
                  <a:pt x="2028081" y="205375"/>
                  <a:pt x="2686989" y="73950"/>
                </a:cubicBezTo>
                <a:cubicBezTo>
                  <a:pt x="2810367" y="49274"/>
                  <a:pt x="2934818" y="32466"/>
                  <a:pt x="3059983" y="20308"/>
                </a:cubicBezTo>
                <a:cubicBezTo>
                  <a:pt x="3185149" y="8148"/>
                  <a:pt x="3308706" y="2963"/>
                  <a:pt x="3454435" y="1176"/>
                </a:cubicBezTo>
                <a:cubicBezTo>
                  <a:pt x="3599805" y="-5977"/>
                  <a:pt x="3761985" y="20665"/>
                  <a:pt x="3923806" y="49990"/>
                </a:cubicBezTo>
                <a:cubicBezTo>
                  <a:pt x="4409449" y="137964"/>
                  <a:pt x="4886867" y="257228"/>
                  <a:pt x="5350874" y="426917"/>
                </a:cubicBezTo>
                <a:cubicBezTo>
                  <a:pt x="5797001" y="589991"/>
                  <a:pt x="6223101" y="792223"/>
                  <a:pt x="6607360" y="1075097"/>
                </a:cubicBezTo>
                <a:cubicBezTo>
                  <a:pt x="6794438" y="1212779"/>
                  <a:pt x="6965102" y="1365689"/>
                  <a:pt x="7110534" y="1541421"/>
                </a:cubicBezTo>
                <a:lnTo>
                  <a:pt x="7179830" y="1630542"/>
                </a:lnTo>
                <a:lnTo>
                  <a:pt x="7136295" y="1700600"/>
                </a:lnTo>
                <a:lnTo>
                  <a:pt x="7131140" y="1693045"/>
                </a:lnTo>
                <a:cubicBezTo>
                  <a:pt x="6977874" y="1483026"/>
                  <a:pt x="6788448" y="1305671"/>
                  <a:pt x="6577499" y="1148230"/>
                </a:cubicBezTo>
                <a:cubicBezTo>
                  <a:pt x="6245452" y="900401"/>
                  <a:pt x="5878538" y="716408"/>
                  <a:pt x="5494816" y="563527"/>
                </a:cubicBezTo>
                <a:cubicBezTo>
                  <a:pt x="5452491" y="546487"/>
                  <a:pt x="5409881" y="530036"/>
                  <a:pt x="5366967" y="514176"/>
                </a:cubicBezTo>
                <a:cubicBezTo>
                  <a:pt x="5326377" y="499156"/>
                  <a:pt x="5285430" y="485210"/>
                  <a:pt x="5244661" y="470725"/>
                </a:cubicBezTo>
                <a:cubicBezTo>
                  <a:pt x="5471517" y="572127"/>
                  <a:pt x="5691970" y="687263"/>
                  <a:pt x="5904822" y="815468"/>
                </a:cubicBezTo>
                <a:cubicBezTo>
                  <a:pt x="6336645" y="1080104"/>
                  <a:pt x="6718758" y="1400351"/>
                  <a:pt x="7015222" y="1815185"/>
                </a:cubicBezTo>
                <a:lnTo>
                  <a:pt x="7040454" y="1854830"/>
                </a:lnTo>
                <a:close/>
              </a:path>
            </a:pathLst>
          </a:custGeom>
          <a:solidFill>
            <a:schemeClr val="accent2"/>
          </a:solidFill>
          <a:ln w="12700"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AB0D3EE7-78FF-B970-D347-BE2DEA8A3A7D}"/>
              </a:ext>
            </a:extLst>
          </p:cNvPr>
          <p:cNvSpPr>
            <a:spLocks noGrp="1"/>
          </p:cNvSpPr>
          <p:nvPr>
            <p:ph type="title"/>
          </p:nvPr>
        </p:nvSpPr>
        <p:spPr>
          <a:xfrm>
            <a:off x="841246" y="673770"/>
            <a:ext cx="3644489" cy="2414488"/>
          </a:xfrm>
        </p:spPr>
        <p:txBody>
          <a:bodyPr anchor="t">
            <a:normAutofit/>
          </a:bodyPr>
          <a:lstStyle/>
          <a:p>
            <a:r>
              <a:rPr lang="en-US" sz="5400" dirty="0">
                <a:solidFill>
                  <a:srgbClr val="FFFFFF"/>
                </a:solidFill>
              </a:rPr>
              <a:t>Pronouns Matter</a:t>
            </a:r>
          </a:p>
        </p:txBody>
      </p:sp>
      <p:sp>
        <p:nvSpPr>
          <p:cNvPr id="3" name="Content Placeholder 2">
            <a:extLst>
              <a:ext uri="{FF2B5EF4-FFF2-40B4-BE49-F238E27FC236}">
                <a16:creationId xmlns:a16="http://schemas.microsoft.com/office/drawing/2014/main" id="{A039A8FB-1461-AAB3-7FAB-1E35958EF540}"/>
              </a:ext>
            </a:extLst>
          </p:cNvPr>
          <p:cNvSpPr>
            <a:spLocks noGrp="1"/>
          </p:cNvSpPr>
          <p:nvPr>
            <p:ph idx="1"/>
          </p:nvPr>
        </p:nvSpPr>
        <p:spPr>
          <a:xfrm>
            <a:off x="6095999" y="882315"/>
            <a:ext cx="5254754" cy="5294647"/>
          </a:xfrm>
        </p:spPr>
        <p:txBody>
          <a:bodyPr>
            <a:normAutofit/>
          </a:bodyPr>
          <a:lstStyle/>
          <a:p>
            <a:r>
              <a:rPr lang="en-US" sz="2200" dirty="0"/>
              <a:t>Transgender and gender-expansive youth’s risks of suicide attempt </a:t>
            </a:r>
            <a:r>
              <a:rPr lang="en-US" sz="2200" dirty="0">
                <a:highlight>
                  <a:srgbClr val="FFFF00"/>
                </a:highlight>
              </a:rPr>
              <a:t>decrease by 56% </a:t>
            </a:r>
            <a:r>
              <a:rPr lang="en-US" sz="2200" dirty="0"/>
              <a:t>for each additional context (like at home, in school, at a job, etc.) in their life </a:t>
            </a:r>
            <a:r>
              <a:rPr lang="en-US" sz="2200" dirty="0">
                <a:highlight>
                  <a:srgbClr val="FFFF00"/>
                </a:highlight>
              </a:rPr>
              <a:t>where their correct name and pronouns are used!</a:t>
            </a:r>
            <a:br>
              <a:rPr lang="en-US" sz="2200" dirty="0">
                <a:highlight>
                  <a:srgbClr val="FFFF00"/>
                </a:highlight>
              </a:rPr>
            </a:br>
            <a:endParaRPr lang="en-US" sz="2200" dirty="0">
              <a:highlight>
                <a:srgbClr val="FFFF00"/>
              </a:highlight>
            </a:endParaRPr>
          </a:p>
          <a:p>
            <a:pPr lvl="1"/>
            <a:r>
              <a:rPr lang="en-US" sz="1600" dirty="0"/>
              <a:t>Stephen T. Russell et al., “Chosen Name Use Is Linked to Reduced Depressive Symptoms, Suicidal Ideation, and Suicidal Behavior Among Transgender Youth,” Journal of Adolescent Health 63, no. 4 (October 2018):</a:t>
            </a:r>
          </a:p>
        </p:txBody>
      </p:sp>
    </p:spTree>
    <p:extLst>
      <p:ext uri="{BB962C8B-B14F-4D97-AF65-F5344CB8AC3E}">
        <p14:creationId xmlns:p14="http://schemas.microsoft.com/office/powerpoint/2010/main" val="11812140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776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ext, timeline&#10;&#10;Description automatically generated">
            <a:extLst>
              <a:ext uri="{FF2B5EF4-FFF2-40B4-BE49-F238E27FC236}">
                <a16:creationId xmlns:a16="http://schemas.microsoft.com/office/drawing/2014/main" id="{2DDFD4E7-7025-719C-C5FA-FC9B7D6126AF}"/>
              </a:ext>
            </a:extLst>
          </p:cNvPr>
          <p:cNvPicPr>
            <a:picLocks noGrp="1" noChangeAspect="1"/>
          </p:cNvPicPr>
          <p:nvPr>
            <p:ph idx="1"/>
          </p:nvPr>
        </p:nvPicPr>
        <p:blipFill>
          <a:blip r:embed="rId2"/>
          <a:stretch>
            <a:fillRect/>
          </a:stretch>
        </p:blipFill>
        <p:spPr>
          <a:xfrm>
            <a:off x="3084613" y="643467"/>
            <a:ext cx="6022774" cy="5571066"/>
          </a:xfrm>
          <a:prstGeom prst="rect">
            <a:avLst/>
          </a:prstGeom>
        </p:spPr>
      </p:pic>
    </p:spTree>
    <p:extLst>
      <p:ext uri="{BB962C8B-B14F-4D97-AF65-F5344CB8AC3E}">
        <p14:creationId xmlns:p14="http://schemas.microsoft.com/office/powerpoint/2010/main" val="7397137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nline Media 3" descr="There Are More Than Two Human Sexes">
            <a:hlinkClick r:id="" action="ppaction://media"/>
            <a:extLst>
              <a:ext uri="{FF2B5EF4-FFF2-40B4-BE49-F238E27FC236}">
                <a16:creationId xmlns:a16="http://schemas.microsoft.com/office/drawing/2014/main" id="{181A725A-ADA4-4BFA-FAEB-BDE1055B48C7}"/>
              </a:ext>
            </a:extLst>
          </p:cNvPr>
          <p:cNvPicPr>
            <a:picLocks noGrp="1" noRot="1" noChangeAspect="1"/>
          </p:cNvPicPr>
          <p:nvPr>
            <p:ph idx="1"/>
            <a:videoFile r:link="rId1"/>
          </p:nvPr>
        </p:nvPicPr>
        <p:blipFill>
          <a:blip r:embed="rId3"/>
          <a:stretch>
            <a:fillRect/>
          </a:stretch>
        </p:blipFill>
        <p:spPr>
          <a:xfrm>
            <a:off x="836177" y="457200"/>
            <a:ext cx="10519646" cy="5943600"/>
          </a:xfrm>
          <a:prstGeom prst="rect">
            <a:avLst/>
          </a:prstGeom>
        </p:spPr>
      </p:pic>
    </p:spTree>
    <p:extLst>
      <p:ext uri="{BB962C8B-B14F-4D97-AF65-F5344CB8AC3E}">
        <p14:creationId xmlns:p14="http://schemas.microsoft.com/office/powerpoint/2010/main" val="3558355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ADC4BB2-D3AC-6145-9620-7ECB135AE36D}"/>
              </a:ext>
            </a:extLst>
          </p:cNvPr>
          <p:cNvPicPr>
            <a:picLocks noChangeAspect="1"/>
          </p:cNvPicPr>
          <p:nvPr/>
        </p:nvPicPr>
        <p:blipFill rotWithShape="1">
          <a:blip r:embed="rId3">
            <a:duotone>
              <a:schemeClr val="bg2">
                <a:shade val="45000"/>
                <a:satMod val="135000"/>
              </a:schemeClr>
              <a:prstClr val="white"/>
            </a:duotone>
          </a:blip>
          <a:srcRect t="8537"/>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F45957B-8DDD-E5C4-5C89-D0680CAED91E}"/>
              </a:ext>
            </a:extLst>
          </p:cNvPr>
          <p:cNvSpPr>
            <a:spLocks noGrp="1"/>
          </p:cNvSpPr>
          <p:nvPr>
            <p:ph type="title"/>
          </p:nvPr>
        </p:nvSpPr>
        <p:spPr>
          <a:xfrm>
            <a:off x="838200" y="365125"/>
            <a:ext cx="10515600" cy="1325563"/>
          </a:xfrm>
        </p:spPr>
        <p:txBody>
          <a:bodyPr>
            <a:normAutofit/>
          </a:bodyPr>
          <a:lstStyle/>
          <a:p>
            <a:r>
              <a:rPr lang="en-US" dirty="0"/>
              <a:t>Now that...</a:t>
            </a:r>
          </a:p>
        </p:txBody>
      </p:sp>
      <p:graphicFrame>
        <p:nvGraphicFramePr>
          <p:cNvPr id="5" name="Content Placeholder 2">
            <a:extLst>
              <a:ext uri="{FF2B5EF4-FFF2-40B4-BE49-F238E27FC236}">
                <a16:creationId xmlns:a16="http://schemas.microsoft.com/office/drawing/2014/main" id="{370540BC-3B3C-1A41-4BA3-A27970D9FCF1}"/>
              </a:ext>
            </a:extLst>
          </p:cNvPr>
          <p:cNvGraphicFramePr>
            <a:graphicFrameLocks noGrp="1"/>
          </p:cNvGraphicFramePr>
          <p:nvPr>
            <p:ph idx="1"/>
            <p:extLst>
              <p:ext uri="{D42A27DB-BD31-4B8C-83A1-F6EECF244321}">
                <p14:modId xmlns:p14="http://schemas.microsoft.com/office/powerpoint/2010/main" val="305500278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37594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F72D8-798A-B777-67A5-792172176F3C}"/>
              </a:ext>
            </a:extLst>
          </p:cNvPr>
          <p:cNvSpPr>
            <a:spLocks noGrp="1"/>
          </p:cNvSpPr>
          <p:nvPr>
            <p:ph type="title"/>
          </p:nvPr>
        </p:nvSpPr>
        <p:spPr/>
        <p:txBody>
          <a:bodyPr/>
          <a:lstStyle/>
          <a:p>
            <a:pPr algn="ctr"/>
            <a:r>
              <a:rPr lang="en-US" dirty="0"/>
              <a:t>Ideas for Teachers: </a:t>
            </a:r>
            <a:r>
              <a:rPr lang="en-US" b="1" dirty="0"/>
              <a:t>Guidelines</a:t>
            </a:r>
          </a:p>
        </p:txBody>
      </p:sp>
      <p:pic>
        <p:nvPicPr>
          <p:cNvPr id="4" name="Content Placeholder 3" descr="Timeline&#10;&#10;Description automatically generated">
            <a:extLst>
              <a:ext uri="{FF2B5EF4-FFF2-40B4-BE49-F238E27FC236}">
                <a16:creationId xmlns:a16="http://schemas.microsoft.com/office/drawing/2014/main" id="{BC77DB80-F4E7-F03D-E54B-D2BB2BD1EEE0}"/>
              </a:ext>
            </a:extLst>
          </p:cNvPr>
          <p:cNvPicPr>
            <a:picLocks noGrp="1" noChangeAspect="1"/>
          </p:cNvPicPr>
          <p:nvPr>
            <p:ph idx="1"/>
          </p:nvPr>
        </p:nvPicPr>
        <p:blipFill>
          <a:blip r:embed="rId2"/>
          <a:stretch>
            <a:fillRect/>
          </a:stretch>
        </p:blipFill>
        <p:spPr>
          <a:xfrm>
            <a:off x="2432050" y="2070894"/>
            <a:ext cx="7327900" cy="3860800"/>
          </a:xfrm>
          <a:prstGeom prst="rect">
            <a:avLst/>
          </a:prstGeom>
        </p:spPr>
      </p:pic>
    </p:spTree>
    <p:extLst>
      <p:ext uri="{BB962C8B-B14F-4D97-AF65-F5344CB8AC3E}">
        <p14:creationId xmlns:p14="http://schemas.microsoft.com/office/powerpoint/2010/main" val="2649145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8C20F-AAB5-51A0-2FD9-A0ED086A676A}"/>
              </a:ext>
            </a:extLst>
          </p:cNvPr>
          <p:cNvSpPr>
            <a:spLocks noGrp="1"/>
          </p:cNvSpPr>
          <p:nvPr>
            <p:ph type="title"/>
          </p:nvPr>
        </p:nvSpPr>
        <p:spPr>
          <a:xfrm>
            <a:off x="838200" y="50789"/>
            <a:ext cx="10515600" cy="949325"/>
          </a:xfrm>
        </p:spPr>
        <p:txBody>
          <a:bodyPr/>
          <a:lstStyle/>
          <a:p>
            <a:r>
              <a:rPr lang="en-US" b="1" dirty="0"/>
              <a:t>Socially – A generational change</a:t>
            </a:r>
          </a:p>
        </p:txBody>
      </p:sp>
      <p:pic>
        <p:nvPicPr>
          <p:cNvPr id="5" name="Content Placeholder 4" descr="Graphical user interface&#10;&#10;Description automatically generated">
            <a:extLst>
              <a:ext uri="{FF2B5EF4-FFF2-40B4-BE49-F238E27FC236}">
                <a16:creationId xmlns:a16="http://schemas.microsoft.com/office/drawing/2014/main" id="{C0ECB22C-F1E4-E965-AFA4-296975915A9C}"/>
              </a:ext>
            </a:extLst>
          </p:cNvPr>
          <p:cNvPicPr>
            <a:picLocks noGrp="1" noChangeAspect="1"/>
          </p:cNvPicPr>
          <p:nvPr>
            <p:ph idx="1"/>
          </p:nvPr>
        </p:nvPicPr>
        <p:blipFill>
          <a:blip r:embed="rId3"/>
          <a:stretch>
            <a:fillRect/>
          </a:stretch>
        </p:blipFill>
        <p:spPr>
          <a:xfrm>
            <a:off x="838200" y="995373"/>
            <a:ext cx="10403907" cy="5811838"/>
          </a:xfrm>
        </p:spPr>
      </p:pic>
    </p:spTree>
    <p:extLst>
      <p:ext uri="{BB962C8B-B14F-4D97-AF65-F5344CB8AC3E}">
        <p14:creationId xmlns:p14="http://schemas.microsoft.com/office/powerpoint/2010/main" val="10903047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7" name="Rectangle 1036">
            <a:extLst>
              <a:ext uri="{FF2B5EF4-FFF2-40B4-BE49-F238E27FC236}">
                <a16:creationId xmlns:a16="http://schemas.microsoft.com/office/drawing/2014/main" id="{A5711A0E-A428-4ED1-96CB-33D69FD84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874" y="2043803"/>
            <a:ext cx="10190252" cy="80683"/>
          </a:xfrm>
          <a:prstGeom prst="rect">
            <a:avLst/>
          </a:prstGeom>
          <a:solidFill>
            <a:schemeClr val="tx1">
              <a:lumMod val="50000"/>
              <a:lumOff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Everyone is Welcome Poster, Diversity, Inclusion, Race and Sexual Orientation Equality Wall Art - 11x14 - Unframed Print - Decor for Home, Kids Bedroom, Nursery, Girl&amp;#39;s Room,">
            <a:extLst>
              <a:ext uri="{FF2B5EF4-FFF2-40B4-BE49-F238E27FC236}">
                <a16:creationId xmlns:a16="http://schemas.microsoft.com/office/drawing/2014/main" id="{00398A39-C287-B185-3BE4-E7F6AA9D92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350" y="2384425"/>
            <a:ext cx="1639888" cy="1293813"/>
          </a:xfrm>
          <a:prstGeom prst="rect">
            <a:avLst/>
          </a:prstGeom>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A889A9C-A0D5-8D8D-E8F1-18FE5B058356}"/>
              </a:ext>
            </a:extLst>
          </p:cNvPr>
          <p:cNvPicPr>
            <a:picLocks noChangeAspect="1"/>
          </p:cNvPicPr>
          <p:nvPr/>
        </p:nvPicPr>
        <p:blipFill>
          <a:blip r:embed="rId3"/>
          <a:stretch>
            <a:fillRect/>
          </a:stretch>
        </p:blipFill>
        <p:spPr>
          <a:xfrm>
            <a:off x="1022350" y="3748088"/>
            <a:ext cx="1639888" cy="2252663"/>
          </a:xfrm>
          <a:prstGeom prst="rect">
            <a:avLst/>
          </a:prstGeom>
        </p:spPr>
      </p:pic>
      <p:pic>
        <p:nvPicPr>
          <p:cNvPr id="1032" name="Picture 8" descr="Safe Space Poster 3 (LGBTQ+)">
            <a:extLst>
              <a:ext uri="{FF2B5EF4-FFF2-40B4-BE49-F238E27FC236}">
                <a16:creationId xmlns:a16="http://schemas.microsoft.com/office/drawing/2014/main" id="{580D4E61-1128-C91E-C204-AB075FBB02E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876" t="7083" r="7414" b="10532"/>
          <a:stretch/>
        </p:blipFill>
        <p:spPr bwMode="auto">
          <a:xfrm>
            <a:off x="2730500" y="2384425"/>
            <a:ext cx="2776538" cy="3616325"/>
          </a:xfrm>
          <a:prstGeom prst="rect">
            <a:avLst/>
          </a:prstGeom>
          <a:extLst>
            <a:ext uri="{909E8E84-426E-40DD-AFC4-6F175D3DCCD1}">
              <a14:hiddenFill xmlns:a14="http://schemas.microsoft.com/office/drawing/2010/main">
                <a:solidFill>
                  <a:srgbClr val="FFFFFF"/>
                </a:solidFill>
              </a14:hiddenFill>
            </a:ext>
          </a:extLst>
        </p:spPr>
      </p:pic>
      <p:pic>
        <p:nvPicPr>
          <p:cNvPr id="1028" name="Picture 4" descr="Clubs and Activities / Gender and Sexuality Alliance">
            <a:extLst>
              <a:ext uri="{FF2B5EF4-FFF2-40B4-BE49-F238E27FC236}">
                <a16:creationId xmlns:a16="http://schemas.microsoft.com/office/drawing/2014/main" id="{AFD11132-7D3D-0C65-BFC8-6A0F2A154E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5300" y="2384425"/>
            <a:ext cx="1855788" cy="1120775"/>
          </a:xfrm>
          <a:prstGeom prst="rect">
            <a:avLst/>
          </a:prstGeom>
          <a:extLst>
            <a:ext uri="{909E8E84-426E-40DD-AFC4-6F175D3DCCD1}">
              <a14:hiddenFill xmlns:a14="http://schemas.microsoft.com/office/drawing/2010/main">
                <a:solidFill>
                  <a:srgbClr val="FFFFFF"/>
                </a:solidFill>
              </a14:hiddenFill>
            </a:ext>
          </a:extLst>
        </p:spPr>
      </p:pic>
      <p:pic>
        <p:nvPicPr>
          <p:cNvPr id="1030" name="Picture 6" descr="Safe Space Posters">
            <a:extLst>
              <a:ext uri="{FF2B5EF4-FFF2-40B4-BE49-F238E27FC236}">
                <a16:creationId xmlns:a16="http://schemas.microsoft.com/office/drawing/2014/main" id="{3465F012-3469-F9D1-1695-5D6448D523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5300" y="3575050"/>
            <a:ext cx="1855788" cy="2425700"/>
          </a:xfrm>
          <a:prstGeom prst="rect">
            <a:avLst/>
          </a:prstGeom>
          <a:extLst>
            <a:ext uri="{909E8E84-426E-40DD-AFC4-6F175D3DCCD1}">
              <a14:hiddenFill xmlns:a14="http://schemas.microsoft.com/office/drawing/2010/main">
                <a:solidFill>
                  <a:srgbClr val="FFFFFF"/>
                </a:solidFill>
              </a14:hiddenFill>
            </a:ext>
          </a:extLst>
        </p:spPr>
      </p:pic>
      <p:pic>
        <p:nvPicPr>
          <p:cNvPr id="8" name="Picture 7" descr="Chart, diagram, pie chart&#10;&#10;Description automatically generated">
            <a:extLst>
              <a:ext uri="{FF2B5EF4-FFF2-40B4-BE49-F238E27FC236}">
                <a16:creationId xmlns:a16="http://schemas.microsoft.com/office/drawing/2014/main" id="{14663454-3E6E-59FA-E657-E7C73356A4DB}"/>
              </a:ext>
            </a:extLst>
          </p:cNvPr>
          <p:cNvPicPr>
            <a:picLocks noChangeAspect="1"/>
          </p:cNvPicPr>
          <p:nvPr/>
        </p:nvPicPr>
        <p:blipFill>
          <a:blip r:embed="rId7"/>
          <a:stretch>
            <a:fillRect/>
          </a:stretch>
        </p:blipFill>
        <p:spPr>
          <a:xfrm>
            <a:off x="7500938" y="2384425"/>
            <a:ext cx="3667125" cy="3616325"/>
          </a:xfrm>
          <a:prstGeom prst="rect">
            <a:avLst/>
          </a:prstGeom>
        </p:spPr>
      </p:pic>
      <p:sp>
        <p:nvSpPr>
          <p:cNvPr id="2" name="Title 1">
            <a:extLst>
              <a:ext uri="{FF2B5EF4-FFF2-40B4-BE49-F238E27FC236}">
                <a16:creationId xmlns:a16="http://schemas.microsoft.com/office/drawing/2014/main" id="{9714A6FB-47E4-DF04-C3AE-F692118FE6DC}"/>
              </a:ext>
            </a:extLst>
          </p:cNvPr>
          <p:cNvSpPr>
            <a:spLocks noGrp="1"/>
          </p:cNvSpPr>
          <p:nvPr>
            <p:ph type="title"/>
          </p:nvPr>
        </p:nvSpPr>
        <p:spPr>
          <a:xfrm>
            <a:off x="870204" y="606564"/>
            <a:ext cx="10451592" cy="1325563"/>
          </a:xfrm>
        </p:spPr>
        <p:txBody>
          <a:bodyPr anchor="ctr">
            <a:normAutofit/>
          </a:bodyPr>
          <a:lstStyle/>
          <a:p>
            <a:pPr algn="ctr"/>
            <a:r>
              <a:rPr lang="en-US" dirty="0"/>
              <a:t>Ideas for Teachers: </a:t>
            </a:r>
            <a:r>
              <a:rPr lang="en-US" b="1" dirty="0"/>
              <a:t>First Day</a:t>
            </a:r>
          </a:p>
        </p:txBody>
      </p:sp>
    </p:spTree>
    <p:extLst>
      <p:ext uri="{BB962C8B-B14F-4D97-AF65-F5344CB8AC3E}">
        <p14:creationId xmlns:p14="http://schemas.microsoft.com/office/powerpoint/2010/main" val="16047785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4FF72-E8E0-AE38-A145-5190FDF58EC8}"/>
              </a:ext>
            </a:extLst>
          </p:cNvPr>
          <p:cNvSpPr>
            <a:spLocks noGrp="1"/>
          </p:cNvSpPr>
          <p:nvPr>
            <p:ph type="title"/>
          </p:nvPr>
        </p:nvSpPr>
        <p:spPr/>
        <p:txBody>
          <a:bodyPr/>
          <a:lstStyle/>
          <a:p>
            <a:pPr algn="ctr"/>
            <a:r>
              <a:rPr lang="en-US" dirty="0"/>
              <a:t>Ideas for Teachers: </a:t>
            </a:r>
            <a:r>
              <a:rPr lang="en-US" b="1" dirty="0"/>
              <a:t>First Day</a:t>
            </a:r>
          </a:p>
        </p:txBody>
      </p:sp>
      <p:sp>
        <p:nvSpPr>
          <p:cNvPr id="4" name="TextBox 3">
            <a:extLst>
              <a:ext uri="{FF2B5EF4-FFF2-40B4-BE49-F238E27FC236}">
                <a16:creationId xmlns:a16="http://schemas.microsoft.com/office/drawing/2014/main" id="{2FA5D1DD-F1DA-CB52-FC7B-09F8C241AE80}"/>
              </a:ext>
            </a:extLst>
          </p:cNvPr>
          <p:cNvSpPr txBox="1"/>
          <p:nvPr/>
        </p:nvSpPr>
        <p:spPr>
          <a:xfrm>
            <a:off x="1033153" y="1690688"/>
            <a:ext cx="10320647" cy="424731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Name__________________________________________________________________________</a:t>
            </a:r>
            <a:br>
              <a:rPr lang="en-US" dirty="0"/>
            </a:br>
            <a:endParaRPr lang="en-US" dirty="0"/>
          </a:p>
          <a:p>
            <a:pPr marL="285750" indent="-285750">
              <a:buFont typeface="Arial" panose="020B0604020202020204" pitchFamily="34" charset="0"/>
              <a:buChar char="•"/>
            </a:pPr>
            <a:r>
              <a:rPr lang="en-US" dirty="0"/>
              <a:t>Name you want me to call you in class________________________________________________</a:t>
            </a:r>
            <a:br>
              <a:rPr lang="en-US" dirty="0"/>
            </a:br>
            <a:endParaRPr lang="en-US" dirty="0"/>
          </a:p>
          <a:p>
            <a:pPr marL="285750" indent="-285750">
              <a:buFont typeface="Arial" panose="020B0604020202020204" pitchFamily="34" charset="0"/>
              <a:buChar char="•"/>
            </a:pPr>
            <a:r>
              <a:rPr lang="en-US" dirty="0"/>
              <a:t>Pronouns (she/her, he/him, they/them)_______________________________________________</a:t>
            </a:r>
          </a:p>
          <a:p>
            <a:pPr marL="742950" lvl="1" indent="-285750">
              <a:buFont typeface="Arial" panose="020B0604020202020204" pitchFamily="34" charset="0"/>
              <a:buChar char="•"/>
            </a:pPr>
            <a:r>
              <a:rPr lang="en-US" dirty="0"/>
              <a:t>May I use these pronouns in front of the class?    			YES	NO</a:t>
            </a:r>
          </a:p>
          <a:p>
            <a:pPr marL="742950" lvl="1" indent="-285750">
              <a:buFont typeface="Arial" panose="020B0604020202020204" pitchFamily="34" charset="0"/>
              <a:buChar char="•"/>
            </a:pPr>
            <a:r>
              <a:rPr lang="en-US" dirty="0"/>
              <a:t>May I use these pronouns when I contact home?			YES	NO</a:t>
            </a:r>
          </a:p>
          <a:p>
            <a:pPr marL="742950" lvl="1" indent="-285750">
              <a:buFont typeface="Arial" panose="020B0604020202020204" pitchFamily="34" charset="0"/>
              <a:buChar char="•"/>
            </a:pPr>
            <a:r>
              <a:rPr lang="en-US" dirty="0"/>
              <a:t>May I use these pronouns in front of other teachers? 		YES	NO</a:t>
            </a:r>
          </a:p>
          <a:p>
            <a:pPr marL="742950" lvl="1" indent="-285750">
              <a:buFont typeface="Arial" panose="020B0604020202020204" pitchFamily="34" charset="0"/>
              <a:buChar char="•"/>
            </a:pPr>
            <a:r>
              <a:rPr lang="en-US" dirty="0"/>
              <a:t>Would you like to have a private conversation about your pronouns? 	YES 	NO</a:t>
            </a:r>
          </a:p>
          <a:p>
            <a:pPr lvl="1"/>
            <a:endParaRPr lang="en-US" dirty="0"/>
          </a:p>
          <a:p>
            <a:pPr lvl="1"/>
            <a:r>
              <a:rPr lang="en-US" dirty="0"/>
              <a:t>Tell me three things about yourself. This could be interesting facts, hobbies, talents or just things you want me to know about you. Use the back of the paper if needed.</a:t>
            </a:r>
          </a:p>
          <a:p>
            <a:pPr lvl="1"/>
            <a:endParaRPr lang="en-US" dirty="0"/>
          </a:p>
        </p:txBody>
      </p:sp>
    </p:spTree>
    <p:extLst>
      <p:ext uri="{BB962C8B-B14F-4D97-AF65-F5344CB8AC3E}">
        <p14:creationId xmlns:p14="http://schemas.microsoft.com/office/powerpoint/2010/main" val="17514136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C799903-48D5-4A31-A1A2-541072D97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8EFFF109-FC58-4FD3-BE05-9775A1310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6E6E6"/>
            </a:solidFill>
          </a:ln>
          <a:effectLst>
            <a:outerShdw blurRad="508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E1B96AD6-92A9-4273-A62B-96A1C3E0B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31D2159-7AA8-1526-1F37-22157CF5DFC3}"/>
              </a:ext>
            </a:extLst>
          </p:cNvPr>
          <p:cNvSpPr>
            <a:spLocks noGrp="1"/>
          </p:cNvSpPr>
          <p:nvPr>
            <p:ph type="title"/>
          </p:nvPr>
        </p:nvSpPr>
        <p:spPr>
          <a:xfrm>
            <a:off x="621792" y="1161288"/>
            <a:ext cx="3602736" cy="4526280"/>
          </a:xfrm>
        </p:spPr>
        <p:txBody>
          <a:bodyPr>
            <a:normAutofit/>
          </a:bodyPr>
          <a:lstStyle/>
          <a:p>
            <a:r>
              <a:rPr lang="en-US" sz="4000"/>
              <a:t>Ideas for Teachers: </a:t>
            </a:r>
            <a:r>
              <a:rPr lang="en-US" sz="4000" b="1"/>
              <a:t>Stop It</a:t>
            </a:r>
            <a:br>
              <a:rPr lang="en-US" sz="4000"/>
            </a:br>
            <a:endParaRPr lang="en-US" sz="4000"/>
          </a:p>
        </p:txBody>
      </p:sp>
      <p:sp>
        <p:nvSpPr>
          <p:cNvPr id="14" name="Rectangle 13">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0204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158C5C1A-780E-C2F2-BEEB-5F5B43E9E407}"/>
              </a:ext>
            </a:extLst>
          </p:cNvPr>
          <p:cNvSpPr>
            <a:spLocks noGrp="1"/>
          </p:cNvSpPr>
          <p:nvPr>
            <p:ph idx="1"/>
          </p:nvPr>
        </p:nvSpPr>
        <p:spPr>
          <a:xfrm>
            <a:off x="5434149" y="932688"/>
            <a:ext cx="5916603" cy="4992624"/>
          </a:xfrm>
        </p:spPr>
        <p:txBody>
          <a:bodyPr anchor="ctr">
            <a:normAutofit/>
          </a:bodyPr>
          <a:lstStyle/>
          <a:p>
            <a:pPr marL="0" indent="0">
              <a:buNone/>
            </a:pPr>
            <a:r>
              <a:rPr lang="en-US" sz="2000" dirty="0"/>
              <a:t>Keep it simple</a:t>
            </a:r>
          </a:p>
          <a:p>
            <a:pPr marL="0" indent="0">
              <a:buNone/>
            </a:pPr>
            <a:endParaRPr lang="en-US" sz="2000" dirty="0"/>
          </a:p>
          <a:p>
            <a:r>
              <a:rPr lang="en-US" sz="2000" dirty="0"/>
              <a:t>“Hey. We don’t do that here.”</a:t>
            </a:r>
          </a:p>
          <a:p>
            <a:r>
              <a:rPr lang="en-US" sz="2000" dirty="0"/>
              <a:t>“(</a:t>
            </a:r>
            <a:r>
              <a:rPr lang="en-US" sz="2000" i="1" dirty="0"/>
              <a:t>Name of student)</a:t>
            </a:r>
            <a:r>
              <a:rPr lang="en-US" sz="2000" dirty="0"/>
              <a:t>, you are better than that.”</a:t>
            </a:r>
          </a:p>
          <a:p>
            <a:r>
              <a:rPr lang="en-US" sz="2000" i="1" dirty="0"/>
              <a:t>“(Name of student), </a:t>
            </a:r>
            <a:r>
              <a:rPr lang="en-US" sz="2000" dirty="0"/>
              <a:t>we have a strong harassment policy here. That behavior ends now.”</a:t>
            </a:r>
          </a:p>
          <a:p>
            <a:r>
              <a:rPr lang="en-US" sz="2000" dirty="0"/>
              <a:t>“It doesn’t matter who said it, I don’t want to hear that kind of language again.”</a:t>
            </a:r>
          </a:p>
        </p:txBody>
      </p:sp>
    </p:spTree>
    <p:extLst>
      <p:ext uri="{BB962C8B-B14F-4D97-AF65-F5344CB8AC3E}">
        <p14:creationId xmlns:p14="http://schemas.microsoft.com/office/powerpoint/2010/main" val="1006590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384" y="303591"/>
            <a:ext cx="4334256"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B92A91-EAF2-23C1-AC15-30341D3492B2}"/>
              </a:ext>
            </a:extLst>
          </p:cNvPr>
          <p:cNvSpPr>
            <a:spLocks noGrp="1"/>
          </p:cNvSpPr>
          <p:nvPr>
            <p:ph type="title"/>
          </p:nvPr>
        </p:nvSpPr>
        <p:spPr>
          <a:xfrm>
            <a:off x="594360" y="640263"/>
            <a:ext cx="3822192" cy="1344975"/>
          </a:xfrm>
        </p:spPr>
        <p:txBody>
          <a:bodyPr>
            <a:normAutofit/>
          </a:bodyPr>
          <a:lstStyle/>
          <a:p>
            <a:r>
              <a:rPr lang="en-US" sz="3600">
                <a:solidFill>
                  <a:schemeClr val="bg1"/>
                </a:solidFill>
              </a:rPr>
              <a:t>Ideas for Teachers: </a:t>
            </a:r>
            <a:r>
              <a:rPr lang="en-US" sz="3600" b="1">
                <a:solidFill>
                  <a:schemeClr val="bg1"/>
                </a:solidFill>
              </a:rPr>
              <a:t>Don’t Ignore It</a:t>
            </a:r>
          </a:p>
        </p:txBody>
      </p:sp>
      <p:cxnSp>
        <p:nvCxnSpPr>
          <p:cNvPr id="12" name="Straight Connector 11">
            <a:extLst>
              <a:ext uri="{FF2B5EF4-FFF2-40B4-BE49-F238E27FC236}">
                <a16:creationId xmlns:a16="http://schemas.microsoft.com/office/drawing/2014/main" id="{57E1E5E6-F385-4E9C-B201-BA5BDE5CAD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04088" y="2050687"/>
            <a:ext cx="3685032"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1C97A13-788D-7958-1A91-CDA851ABF932}"/>
              </a:ext>
            </a:extLst>
          </p:cNvPr>
          <p:cNvSpPr>
            <a:spLocks noGrp="1"/>
          </p:cNvSpPr>
          <p:nvPr>
            <p:ph idx="1"/>
          </p:nvPr>
        </p:nvSpPr>
        <p:spPr>
          <a:xfrm>
            <a:off x="593610" y="2121763"/>
            <a:ext cx="3822192" cy="3773010"/>
          </a:xfrm>
        </p:spPr>
        <p:txBody>
          <a:bodyPr>
            <a:normAutofit/>
          </a:bodyPr>
          <a:lstStyle/>
          <a:p>
            <a:r>
              <a:rPr lang="en-US" sz="1900">
                <a:solidFill>
                  <a:schemeClr val="bg1"/>
                </a:solidFill>
              </a:rPr>
              <a:t>Harassment does not go away on its own.</a:t>
            </a:r>
          </a:p>
          <a:p>
            <a:r>
              <a:rPr lang="en-US" sz="1900">
                <a:solidFill>
                  <a:schemeClr val="bg1"/>
                </a:solidFill>
              </a:rPr>
              <a:t>It will get worse. </a:t>
            </a:r>
          </a:p>
          <a:p>
            <a:r>
              <a:rPr lang="en-US" sz="1900">
                <a:solidFill>
                  <a:schemeClr val="bg1"/>
                </a:solidFill>
              </a:rPr>
              <a:t>The targeted student and others will know this is NOT a safe space. </a:t>
            </a:r>
          </a:p>
          <a:p>
            <a:r>
              <a:rPr lang="en-US" sz="1900">
                <a:solidFill>
                  <a:schemeClr val="bg1"/>
                </a:solidFill>
              </a:rPr>
              <a:t>Almost any response is better than none.</a:t>
            </a:r>
          </a:p>
          <a:p>
            <a:r>
              <a:rPr lang="en-US" sz="1900">
                <a:solidFill>
                  <a:schemeClr val="bg1"/>
                </a:solidFill>
              </a:rPr>
              <a:t>You can always go back to the student and say or do something else if you feel you did not respond well.</a:t>
            </a:r>
          </a:p>
        </p:txBody>
      </p:sp>
      <p:pic>
        <p:nvPicPr>
          <p:cNvPr id="7" name="Picture 6">
            <a:extLst>
              <a:ext uri="{FF2B5EF4-FFF2-40B4-BE49-F238E27FC236}">
                <a16:creationId xmlns:a16="http://schemas.microsoft.com/office/drawing/2014/main" id="{BB517576-1927-2C1A-CA46-102AA8B39222}"/>
              </a:ext>
            </a:extLst>
          </p:cNvPr>
          <p:cNvPicPr>
            <a:picLocks noChangeAspect="1"/>
          </p:cNvPicPr>
          <p:nvPr/>
        </p:nvPicPr>
        <p:blipFill>
          <a:blip r:embed="rId2"/>
          <a:stretch>
            <a:fillRect/>
          </a:stretch>
        </p:blipFill>
        <p:spPr>
          <a:xfrm>
            <a:off x="5133594" y="1886712"/>
            <a:ext cx="6438900" cy="2730500"/>
          </a:xfrm>
          <a:prstGeom prst="rect">
            <a:avLst/>
          </a:prstGeom>
        </p:spPr>
      </p:pic>
    </p:spTree>
    <p:extLst>
      <p:ext uri="{BB962C8B-B14F-4D97-AF65-F5344CB8AC3E}">
        <p14:creationId xmlns:p14="http://schemas.microsoft.com/office/powerpoint/2010/main" val="4888318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94271-DAC6-FF7C-00B8-DAF37E157274}"/>
              </a:ext>
            </a:extLst>
          </p:cNvPr>
          <p:cNvSpPr>
            <a:spLocks noGrp="1"/>
          </p:cNvSpPr>
          <p:nvPr>
            <p:ph type="title"/>
          </p:nvPr>
        </p:nvSpPr>
        <p:spPr/>
        <p:txBody>
          <a:bodyPr/>
          <a:lstStyle/>
          <a:p>
            <a:pPr algn="ctr"/>
            <a:r>
              <a:rPr lang="en-US" dirty="0"/>
              <a:t>Ideas for Teachers: </a:t>
            </a:r>
            <a:r>
              <a:rPr lang="en-US" b="1" dirty="0"/>
              <a:t>Educate</a:t>
            </a:r>
          </a:p>
        </p:txBody>
      </p:sp>
      <p:sp>
        <p:nvSpPr>
          <p:cNvPr id="3" name="Content Placeholder 2">
            <a:extLst>
              <a:ext uri="{FF2B5EF4-FFF2-40B4-BE49-F238E27FC236}">
                <a16:creationId xmlns:a16="http://schemas.microsoft.com/office/drawing/2014/main" id="{8F51077B-4102-681F-A799-0B409998C28F}"/>
              </a:ext>
            </a:extLst>
          </p:cNvPr>
          <p:cNvSpPr>
            <a:spLocks noGrp="1"/>
          </p:cNvSpPr>
          <p:nvPr>
            <p:ph idx="1"/>
          </p:nvPr>
        </p:nvSpPr>
        <p:spPr/>
        <p:txBody>
          <a:bodyPr>
            <a:normAutofit/>
          </a:bodyPr>
          <a:lstStyle/>
          <a:p>
            <a:r>
              <a:rPr lang="en-US" dirty="0"/>
              <a:t>If you can educate on the spot, do it. If you don’t, make time later.</a:t>
            </a:r>
          </a:p>
          <a:p>
            <a:r>
              <a:rPr lang="en-US" dirty="0"/>
              <a:t>Be clear that using the word “gay” in a negative way is disrespectful.</a:t>
            </a:r>
          </a:p>
          <a:p>
            <a:r>
              <a:rPr lang="en-US" dirty="0"/>
              <a:t>Be clear that using the phrase “That’s gay” is hurtful to other students who may have family members and friends who are LGBTQ.</a:t>
            </a:r>
          </a:p>
          <a:p>
            <a:r>
              <a:rPr lang="en-US" dirty="0"/>
              <a:t>In lessons on respect, prejudice or civil rights, include information about discrimination against LGBTQ people and the LGBTQ civil rights movement.</a:t>
            </a:r>
          </a:p>
        </p:txBody>
      </p:sp>
    </p:spTree>
    <p:extLst>
      <p:ext uri="{BB962C8B-B14F-4D97-AF65-F5344CB8AC3E}">
        <p14:creationId xmlns:p14="http://schemas.microsoft.com/office/powerpoint/2010/main" val="27130370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56EFA-1B42-A439-5B83-647D0D8B15F4}"/>
              </a:ext>
            </a:extLst>
          </p:cNvPr>
          <p:cNvSpPr>
            <a:spLocks noGrp="1"/>
          </p:cNvSpPr>
          <p:nvPr>
            <p:ph type="title"/>
          </p:nvPr>
        </p:nvSpPr>
        <p:spPr/>
        <p:txBody>
          <a:bodyPr/>
          <a:lstStyle/>
          <a:p>
            <a:pPr algn="ctr"/>
            <a:r>
              <a:rPr lang="en-US" dirty="0"/>
              <a:t>Ideas for Teachers: </a:t>
            </a:r>
            <a:r>
              <a:rPr lang="en-US" b="1" dirty="0"/>
              <a:t>Be Proactive</a:t>
            </a:r>
          </a:p>
        </p:txBody>
      </p:sp>
      <p:pic>
        <p:nvPicPr>
          <p:cNvPr id="4" name="Content Placeholder 3">
            <a:extLst>
              <a:ext uri="{FF2B5EF4-FFF2-40B4-BE49-F238E27FC236}">
                <a16:creationId xmlns:a16="http://schemas.microsoft.com/office/drawing/2014/main" id="{EA5CE95C-620A-5687-34EC-640216DC6974}"/>
              </a:ext>
            </a:extLst>
          </p:cNvPr>
          <p:cNvPicPr>
            <a:picLocks noGrp="1" noChangeAspect="1"/>
          </p:cNvPicPr>
          <p:nvPr>
            <p:ph idx="1"/>
          </p:nvPr>
        </p:nvPicPr>
        <p:blipFill>
          <a:blip r:embed="rId2"/>
          <a:stretch>
            <a:fillRect/>
          </a:stretch>
        </p:blipFill>
        <p:spPr>
          <a:xfrm>
            <a:off x="2901950" y="2585244"/>
            <a:ext cx="6388100" cy="2832100"/>
          </a:xfrm>
          <a:prstGeom prst="rect">
            <a:avLst/>
          </a:prstGeom>
        </p:spPr>
      </p:pic>
    </p:spTree>
    <p:extLst>
      <p:ext uri="{BB962C8B-B14F-4D97-AF65-F5344CB8AC3E}">
        <p14:creationId xmlns:p14="http://schemas.microsoft.com/office/powerpoint/2010/main" val="42844673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nline Media 3" descr="Toilets, bowties, gender and me | Audrey Mason-Hyde | TEDxAdelaide">
            <a:hlinkClick r:id="" action="ppaction://media"/>
            <a:extLst>
              <a:ext uri="{FF2B5EF4-FFF2-40B4-BE49-F238E27FC236}">
                <a16:creationId xmlns:a16="http://schemas.microsoft.com/office/drawing/2014/main" id="{B26C43DE-260F-6F05-9F5B-C53BB2F1D115}"/>
              </a:ext>
            </a:extLst>
          </p:cNvPr>
          <p:cNvPicPr>
            <a:picLocks noGrp="1" noRot="1" noChangeAspect="1"/>
          </p:cNvPicPr>
          <p:nvPr>
            <p:ph idx="1"/>
            <a:videoFile r:link="rId1"/>
          </p:nvPr>
        </p:nvPicPr>
        <p:blipFill>
          <a:blip r:embed="rId3"/>
          <a:stretch>
            <a:fillRect/>
          </a:stretch>
        </p:blipFill>
        <p:spPr>
          <a:xfrm>
            <a:off x="836177" y="457200"/>
            <a:ext cx="10519646" cy="5943600"/>
          </a:xfrm>
          <a:prstGeom prst="rect">
            <a:avLst/>
          </a:prstGeom>
        </p:spPr>
      </p:pic>
    </p:spTree>
    <p:extLst>
      <p:ext uri="{BB962C8B-B14F-4D97-AF65-F5344CB8AC3E}">
        <p14:creationId xmlns:p14="http://schemas.microsoft.com/office/powerpoint/2010/main" val="165684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27FF362-FC97-4BF5-949B-D4ADFA26E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888549">
            <a:off x="-1059473" y="-1108988"/>
            <a:ext cx="7179830" cy="5226565"/>
          </a:xfrm>
          <a:custGeom>
            <a:avLst/>
            <a:gdLst>
              <a:gd name="connsiteX0" fmla="*/ 5217841 w 7179830"/>
              <a:gd name="connsiteY0" fmla="*/ 464824 h 5226565"/>
              <a:gd name="connsiteX1" fmla="*/ 5222490 w 7179830"/>
              <a:gd name="connsiteY1" fmla="*/ 464289 h 5226565"/>
              <a:gd name="connsiteX2" fmla="*/ 5216768 w 7179830"/>
              <a:gd name="connsiteY2" fmla="*/ 463394 h 5226565"/>
              <a:gd name="connsiteX3" fmla="*/ 5217841 w 7179830"/>
              <a:gd name="connsiteY3" fmla="*/ 464824 h 5226565"/>
              <a:gd name="connsiteX4" fmla="*/ 4945201 w 7179830"/>
              <a:gd name="connsiteY4" fmla="*/ 5226565 h 5226565"/>
              <a:gd name="connsiteX5" fmla="*/ 140449 w 7179830"/>
              <a:gd name="connsiteY5" fmla="*/ 2240811 h 5226565"/>
              <a:gd name="connsiteX6" fmla="*/ 232913 w 7179830"/>
              <a:gd name="connsiteY6" fmla="*/ 2052782 h 5226565"/>
              <a:gd name="connsiteX7" fmla="*/ 375714 w 7179830"/>
              <a:gd name="connsiteY7" fmla="*/ 1803205 h 5226565"/>
              <a:gd name="connsiteX8" fmla="*/ 1512756 w 7179830"/>
              <a:gd name="connsiteY8" fmla="*/ 638448 h 5226565"/>
              <a:gd name="connsiteX9" fmla="*/ 2902095 w 7179830"/>
              <a:gd name="connsiteY9" fmla="*/ 120440 h 5226565"/>
              <a:gd name="connsiteX10" fmla="*/ 2848453 w 7179830"/>
              <a:gd name="connsiteY10" fmla="*/ 125626 h 5226565"/>
              <a:gd name="connsiteX11" fmla="*/ 1837830 w 7179830"/>
              <a:gd name="connsiteY11" fmla="*/ 426203 h 5226565"/>
              <a:gd name="connsiteX12" fmla="*/ 214608 w 7179830"/>
              <a:gd name="connsiteY12" fmla="*/ 1882239 h 5226565"/>
              <a:gd name="connsiteX13" fmla="*/ 91317 w 7179830"/>
              <a:gd name="connsiteY13" fmla="*/ 2123701 h 5226565"/>
              <a:gd name="connsiteX14" fmla="*/ 64092 w 7179830"/>
              <a:gd name="connsiteY14" fmla="*/ 2193361 h 5226565"/>
              <a:gd name="connsiteX15" fmla="*/ 0 w 7179830"/>
              <a:gd name="connsiteY15" fmla="*/ 2153533 h 5226565"/>
              <a:gd name="connsiteX16" fmla="*/ 42834 w 7179830"/>
              <a:gd name="connsiteY16" fmla="*/ 2047277 h 5226565"/>
              <a:gd name="connsiteX17" fmla="*/ 923582 w 7179830"/>
              <a:gd name="connsiteY17" fmla="*/ 915600 h 5226565"/>
              <a:gd name="connsiteX18" fmla="*/ 2686989 w 7179830"/>
              <a:gd name="connsiteY18" fmla="*/ 73950 h 5226565"/>
              <a:gd name="connsiteX19" fmla="*/ 3059983 w 7179830"/>
              <a:gd name="connsiteY19" fmla="*/ 20308 h 5226565"/>
              <a:gd name="connsiteX20" fmla="*/ 3454435 w 7179830"/>
              <a:gd name="connsiteY20" fmla="*/ 1176 h 5226565"/>
              <a:gd name="connsiteX21" fmla="*/ 3923806 w 7179830"/>
              <a:gd name="connsiteY21" fmla="*/ 49990 h 5226565"/>
              <a:gd name="connsiteX22" fmla="*/ 5350874 w 7179830"/>
              <a:gd name="connsiteY22" fmla="*/ 426917 h 5226565"/>
              <a:gd name="connsiteX23" fmla="*/ 6607360 w 7179830"/>
              <a:gd name="connsiteY23" fmla="*/ 1075097 h 5226565"/>
              <a:gd name="connsiteX24" fmla="*/ 7110534 w 7179830"/>
              <a:gd name="connsiteY24" fmla="*/ 1541421 h 5226565"/>
              <a:gd name="connsiteX25" fmla="*/ 7179830 w 7179830"/>
              <a:gd name="connsiteY25" fmla="*/ 1630542 h 5226565"/>
              <a:gd name="connsiteX26" fmla="*/ 7136295 w 7179830"/>
              <a:gd name="connsiteY26" fmla="*/ 1700600 h 5226565"/>
              <a:gd name="connsiteX27" fmla="*/ 7131140 w 7179830"/>
              <a:gd name="connsiteY27" fmla="*/ 1693045 h 5226565"/>
              <a:gd name="connsiteX28" fmla="*/ 6577499 w 7179830"/>
              <a:gd name="connsiteY28" fmla="*/ 1148230 h 5226565"/>
              <a:gd name="connsiteX29" fmla="*/ 5494816 w 7179830"/>
              <a:gd name="connsiteY29" fmla="*/ 563527 h 5226565"/>
              <a:gd name="connsiteX30" fmla="*/ 5366967 w 7179830"/>
              <a:gd name="connsiteY30" fmla="*/ 514176 h 5226565"/>
              <a:gd name="connsiteX31" fmla="*/ 5244661 w 7179830"/>
              <a:gd name="connsiteY31" fmla="*/ 470725 h 5226565"/>
              <a:gd name="connsiteX32" fmla="*/ 5904822 w 7179830"/>
              <a:gd name="connsiteY32" fmla="*/ 815468 h 5226565"/>
              <a:gd name="connsiteX33" fmla="*/ 7015222 w 7179830"/>
              <a:gd name="connsiteY33" fmla="*/ 1815185 h 5226565"/>
              <a:gd name="connsiteX34" fmla="*/ 7040454 w 7179830"/>
              <a:gd name="connsiteY34" fmla="*/ 1854830 h 522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79830" h="5226565">
                <a:moveTo>
                  <a:pt x="5217841" y="464824"/>
                </a:moveTo>
                <a:lnTo>
                  <a:pt x="5222490" y="464289"/>
                </a:lnTo>
                <a:lnTo>
                  <a:pt x="5216768" y="463394"/>
                </a:lnTo>
                <a:cubicBezTo>
                  <a:pt x="5216768" y="463394"/>
                  <a:pt x="5216768" y="464646"/>
                  <a:pt x="5217841" y="464824"/>
                </a:cubicBezTo>
                <a:close/>
                <a:moveTo>
                  <a:pt x="4945201" y="5226565"/>
                </a:moveTo>
                <a:lnTo>
                  <a:pt x="140449" y="2240811"/>
                </a:lnTo>
                <a:lnTo>
                  <a:pt x="232913" y="2052782"/>
                </a:lnTo>
                <a:cubicBezTo>
                  <a:pt x="277693" y="1968290"/>
                  <a:pt x="325201" y="1885054"/>
                  <a:pt x="375714" y="1803205"/>
                </a:cubicBezTo>
                <a:cubicBezTo>
                  <a:pt x="667528" y="1329721"/>
                  <a:pt x="1039629" y="935091"/>
                  <a:pt x="1512756" y="638448"/>
                </a:cubicBezTo>
                <a:cubicBezTo>
                  <a:pt x="1939392" y="370950"/>
                  <a:pt x="2405724" y="210560"/>
                  <a:pt x="2902095" y="120440"/>
                </a:cubicBezTo>
                <a:cubicBezTo>
                  <a:pt x="2884054" y="118134"/>
                  <a:pt x="2865727" y="119904"/>
                  <a:pt x="2848453" y="125626"/>
                </a:cubicBezTo>
                <a:cubicBezTo>
                  <a:pt x="2498704" y="175943"/>
                  <a:pt x="2158217" y="277201"/>
                  <a:pt x="1837830" y="426203"/>
                </a:cubicBezTo>
                <a:cubicBezTo>
                  <a:pt x="1147094" y="744660"/>
                  <a:pt x="593502" y="1217071"/>
                  <a:pt x="214608" y="1882239"/>
                </a:cubicBezTo>
                <a:cubicBezTo>
                  <a:pt x="169441" y="1960776"/>
                  <a:pt x="128308" y="2041369"/>
                  <a:pt x="91317" y="2123701"/>
                </a:cubicBezTo>
                <a:lnTo>
                  <a:pt x="64092" y="2193361"/>
                </a:lnTo>
                <a:lnTo>
                  <a:pt x="0" y="2153533"/>
                </a:lnTo>
                <a:lnTo>
                  <a:pt x="42834" y="2047277"/>
                </a:lnTo>
                <a:cubicBezTo>
                  <a:pt x="241792" y="1615775"/>
                  <a:pt x="541268" y="1241591"/>
                  <a:pt x="923582" y="915600"/>
                </a:cubicBezTo>
                <a:cubicBezTo>
                  <a:pt x="1435331" y="478415"/>
                  <a:pt x="2028081" y="205375"/>
                  <a:pt x="2686989" y="73950"/>
                </a:cubicBezTo>
                <a:cubicBezTo>
                  <a:pt x="2810367" y="49274"/>
                  <a:pt x="2934818" y="32466"/>
                  <a:pt x="3059983" y="20308"/>
                </a:cubicBezTo>
                <a:cubicBezTo>
                  <a:pt x="3185149" y="8148"/>
                  <a:pt x="3308706" y="2963"/>
                  <a:pt x="3454435" y="1176"/>
                </a:cubicBezTo>
                <a:cubicBezTo>
                  <a:pt x="3599805" y="-5977"/>
                  <a:pt x="3761985" y="20665"/>
                  <a:pt x="3923806" y="49990"/>
                </a:cubicBezTo>
                <a:cubicBezTo>
                  <a:pt x="4409449" y="137964"/>
                  <a:pt x="4886867" y="257228"/>
                  <a:pt x="5350874" y="426917"/>
                </a:cubicBezTo>
                <a:cubicBezTo>
                  <a:pt x="5797001" y="589991"/>
                  <a:pt x="6223101" y="792223"/>
                  <a:pt x="6607360" y="1075097"/>
                </a:cubicBezTo>
                <a:cubicBezTo>
                  <a:pt x="6794438" y="1212779"/>
                  <a:pt x="6965102" y="1365689"/>
                  <a:pt x="7110534" y="1541421"/>
                </a:cubicBezTo>
                <a:lnTo>
                  <a:pt x="7179830" y="1630542"/>
                </a:lnTo>
                <a:lnTo>
                  <a:pt x="7136295" y="1700600"/>
                </a:lnTo>
                <a:lnTo>
                  <a:pt x="7131140" y="1693045"/>
                </a:lnTo>
                <a:cubicBezTo>
                  <a:pt x="6977874" y="1483026"/>
                  <a:pt x="6788448" y="1305671"/>
                  <a:pt x="6577499" y="1148230"/>
                </a:cubicBezTo>
                <a:cubicBezTo>
                  <a:pt x="6245452" y="900401"/>
                  <a:pt x="5878538" y="716408"/>
                  <a:pt x="5494816" y="563527"/>
                </a:cubicBezTo>
                <a:cubicBezTo>
                  <a:pt x="5452491" y="546487"/>
                  <a:pt x="5409881" y="530036"/>
                  <a:pt x="5366967" y="514176"/>
                </a:cubicBezTo>
                <a:cubicBezTo>
                  <a:pt x="5326377" y="499156"/>
                  <a:pt x="5285430" y="485210"/>
                  <a:pt x="5244661" y="470725"/>
                </a:cubicBezTo>
                <a:cubicBezTo>
                  <a:pt x="5471517" y="572127"/>
                  <a:pt x="5691970" y="687263"/>
                  <a:pt x="5904822" y="815468"/>
                </a:cubicBezTo>
                <a:cubicBezTo>
                  <a:pt x="6336645" y="1080104"/>
                  <a:pt x="6718758" y="1400351"/>
                  <a:pt x="7015222" y="1815185"/>
                </a:cubicBezTo>
                <a:lnTo>
                  <a:pt x="7040454" y="1854830"/>
                </a:lnTo>
                <a:close/>
              </a:path>
            </a:pathLst>
          </a:custGeom>
          <a:solidFill>
            <a:schemeClr val="accent2"/>
          </a:solidFill>
          <a:ln w="12700"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9EB33CE3-4ED8-7CC8-C373-EF6905F33BCB}"/>
              </a:ext>
            </a:extLst>
          </p:cNvPr>
          <p:cNvSpPr>
            <a:spLocks noGrp="1"/>
          </p:cNvSpPr>
          <p:nvPr>
            <p:ph type="title"/>
          </p:nvPr>
        </p:nvSpPr>
        <p:spPr>
          <a:xfrm>
            <a:off x="841246" y="673770"/>
            <a:ext cx="3644489" cy="2414488"/>
          </a:xfrm>
        </p:spPr>
        <p:txBody>
          <a:bodyPr anchor="t">
            <a:normAutofit/>
          </a:bodyPr>
          <a:lstStyle/>
          <a:p>
            <a:br>
              <a:rPr lang="en-US" sz="3800">
                <a:solidFill>
                  <a:srgbClr val="FFFFFF"/>
                </a:solidFill>
              </a:rPr>
            </a:br>
            <a:r>
              <a:rPr lang="en-US" sz="3800">
                <a:solidFill>
                  <a:srgbClr val="FFFFFF"/>
                </a:solidFill>
              </a:rPr>
              <a:t>Faith Community Conflict</a:t>
            </a:r>
            <a:br>
              <a:rPr lang="en-US" sz="3800">
                <a:solidFill>
                  <a:srgbClr val="FFFFFF"/>
                </a:solidFill>
              </a:rPr>
            </a:br>
            <a:endParaRPr lang="en-US" sz="3800">
              <a:solidFill>
                <a:srgbClr val="FFFFFF"/>
              </a:solidFill>
            </a:endParaRPr>
          </a:p>
        </p:txBody>
      </p:sp>
      <p:sp>
        <p:nvSpPr>
          <p:cNvPr id="3" name="Content Placeholder 2">
            <a:extLst>
              <a:ext uri="{FF2B5EF4-FFF2-40B4-BE49-F238E27FC236}">
                <a16:creationId xmlns:a16="http://schemas.microsoft.com/office/drawing/2014/main" id="{08A0B603-A324-A7D1-16F8-642F5A748CBE}"/>
              </a:ext>
            </a:extLst>
          </p:cNvPr>
          <p:cNvSpPr>
            <a:spLocks noGrp="1"/>
          </p:cNvSpPr>
          <p:nvPr>
            <p:ph idx="1"/>
          </p:nvPr>
        </p:nvSpPr>
        <p:spPr>
          <a:xfrm>
            <a:off x="6095999" y="1839585"/>
            <a:ext cx="5254754" cy="3903998"/>
          </a:xfrm>
        </p:spPr>
        <p:txBody>
          <a:bodyPr>
            <a:normAutofit lnSpcReduction="10000"/>
          </a:bodyPr>
          <a:lstStyle/>
          <a:p>
            <a:r>
              <a:rPr lang="en-US" sz="2200" dirty="0"/>
              <a:t>Resources</a:t>
            </a:r>
          </a:p>
          <a:p>
            <a:r>
              <a:rPr lang="en-US" sz="2200" dirty="0"/>
              <a:t>Boundaries = Safe Spaces</a:t>
            </a:r>
          </a:p>
          <a:p>
            <a:r>
              <a:rPr lang="en-US" sz="2200" dirty="0"/>
              <a:t>Co-exist</a:t>
            </a:r>
          </a:p>
          <a:p>
            <a:endParaRPr lang="en-US" sz="2200" dirty="0"/>
          </a:p>
          <a:p>
            <a:endParaRPr lang="en-US" sz="2200" dirty="0"/>
          </a:p>
          <a:p>
            <a:pPr marL="0" indent="0">
              <a:buNone/>
            </a:pPr>
            <a:r>
              <a:rPr lang="en-US" sz="2200" i="1" dirty="0"/>
              <a:t>“I believe that appreciation is a holy thing, that when we look for what’s bet in the person, we’re doing what God does; so, in appreciating our neighbor, we’re participating in something truly sacred.” 				Fred Rogers</a:t>
            </a:r>
          </a:p>
          <a:p>
            <a:endParaRPr lang="en-US" sz="2200" dirty="0"/>
          </a:p>
        </p:txBody>
      </p:sp>
    </p:spTree>
    <p:extLst>
      <p:ext uri="{BB962C8B-B14F-4D97-AF65-F5344CB8AC3E}">
        <p14:creationId xmlns:p14="http://schemas.microsoft.com/office/powerpoint/2010/main" val="23396780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FEA84BE-F5D0-21D8-74AA-6C36DCCE8208}"/>
              </a:ext>
            </a:extLst>
          </p:cNvPr>
          <p:cNvPicPr>
            <a:picLocks noGrp="1" noChangeAspect="1"/>
          </p:cNvPicPr>
          <p:nvPr>
            <p:ph idx="1"/>
          </p:nvPr>
        </p:nvPicPr>
        <p:blipFill>
          <a:blip r:embed="rId2"/>
          <a:stretch>
            <a:fillRect/>
          </a:stretch>
        </p:blipFill>
        <p:spPr>
          <a:xfrm>
            <a:off x="1637627" y="1253331"/>
            <a:ext cx="2687396" cy="4351338"/>
          </a:xfrm>
        </p:spPr>
      </p:pic>
      <p:sp>
        <p:nvSpPr>
          <p:cNvPr id="7" name="TextBox 6">
            <a:extLst>
              <a:ext uri="{FF2B5EF4-FFF2-40B4-BE49-F238E27FC236}">
                <a16:creationId xmlns:a16="http://schemas.microsoft.com/office/drawing/2014/main" id="{D58C8AB5-33F6-2480-54F0-8340B5AFBF28}"/>
              </a:ext>
            </a:extLst>
          </p:cNvPr>
          <p:cNvSpPr txBox="1"/>
          <p:nvPr/>
        </p:nvSpPr>
        <p:spPr>
          <a:xfrm>
            <a:off x="5049133" y="1432077"/>
            <a:ext cx="6779412" cy="3970318"/>
          </a:xfrm>
          <a:prstGeom prst="rect">
            <a:avLst/>
          </a:prstGeom>
          <a:noFill/>
        </p:spPr>
        <p:txBody>
          <a:bodyPr wrap="square">
            <a:spAutoFit/>
          </a:bodyPr>
          <a:lstStyle/>
          <a:p>
            <a:pPr marL="0" marR="0">
              <a:spcBef>
                <a:spcPts val="0"/>
              </a:spcBef>
              <a:spcAft>
                <a:spcPts val="0"/>
              </a:spcAft>
            </a:pPr>
            <a:r>
              <a:rPr lang="en-US" sz="3600" dirty="0">
                <a:effectLst/>
                <a:latin typeface="Calibri" panose="020F0502020204030204" pitchFamily="34" charset="0"/>
                <a:ea typeface="Times New Roman" panose="02020603050405020304" pitchFamily="18" charset="0"/>
                <a:cs typeface="Times New Roman" panose="02020603050405020304" pitchFamily="18" charset="0"/>
              </a:rPr>
              <a:t>Kellie Woolf</a:t>
            </a:r>
          </a:p>
          <a:p>
            <a:pPr marL="0" marR="0">
              <a:spcBef>
                <a:spcPts val="0"/>
              </a:spcBef>
              <a:spcAft>
                <a:spcPts val="0"/>
              </a:spcAft>
            </a:pPr>
            <a:r>
              <a:rPr lang="en-US" sz="3600" dirty="0">
                <a:effectLst/>
                <a:latin typeface="Calibri" panose="020F0502020204030204" pitchFamily="34" charset="0"/>
                <a:ea typeface="Times New Roman" panose="02020603050405020304" pitchFamily="18" charset="0"/>
                <a:cs typeface="Times New Roman" panose="02020603050405020304" pitchFamily="18" charset="0"/>
              </a:rPr>
              <a:t>P.O. Box 223</a:t>
            </a:r>
          </a:p>
          <a:p>
            <a:pPr marL="0" marR="0">
              <a:spcBef>
                <a:spcPts val="0"/>
              </a:spcBef>
              <a:spcAft>
                <a:spcPts val="0"/>
              </a:spcAft>
            </a:pPr>
            <a:r>
              <a:rPr lang="en-US" sz="3600" dirty="0">
                <a:effectLst/>
                <a:latin typeface="Calibri" panose="020F0502020204030204" pitchFamily="34" charset="0"/>
                <a:ea typeface="Times New Roman" panose="02020603050405020304" pitchFamily="18" charset="0"/>
                <a:cs typeface="Times New Roman" panose="02020603050405020304" pitchFamily="18" charset="0"/>
              </a:rPr>
              <a:t>Divide, CO 80814</a:t>
            </a:r>
          </a:p>
          <a:p>
            <a:pPr marL="0" marR="0">
              <a:spcBef>
                <a:spcPts val="0"/>
              </a:spcBef>
              <a:spcAft>
                <a:spcPts val="0"/>
              </a:spcAft>
            </a:pPr>
            <a:r>
              <a:rPr lang="en-US" sz="3600" dirty="0">
                <a:effectLst/>
                <a:latin typeface="Calibri" panose="020F0502020204030204" pitchFamily="34" charset="0"/>
                <a:ea typeface="Times New Roman" panose="02020603050405020304" pitchFamily="18" charset="0"/>
                <a:cs typeface="Times New Roman" panose="02020603050405020304" pitchFamily="18" charset="0"/>
              </a:rPr>
              <a:t>620-321-0080</a:t>
            </a:r>
          </a:p>
          <a:p>
            <a:pPr marL="0" marR="0">
              <a:spcBef>
                <a:spcPts val="0"/>
              </a:spcBef>
              <a:spcAft>
                <a:spcPts val="0"/>
              </a:spcAft>
            </a:pPr>
            <a:r>
              <a:rPr lang="en-US" sz="3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kkwoolf@gmail.com</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3600" dirty="0">
                <a:effectLst/>
                <a:latin typeface="Calibri" panose="020F0502020204030204" pitchFamily="34" charset="0"/>
                <a:ea typeface="Times New Roman" panose="02020603050405020304" pitchFamily="18" charset="0"/>
                <a:cs typeface="Times New Roman" panose="02020603050405020304" pitchFamily="18" charset="0"/>
                <a:hlinkClick r:id="rId4"/>
              </a:rPr>
              <a:t>https://kelliewoolf.com</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sz="3600" dirty="0">
                <a:latin typeface="Calibri" panose="020F0502020204030204" pitchFamily="34" charset="0"/>
                <a:ea typeface="Times New Roman" panose="02020603050405020304" pitchFamily="18" charset="0"/>
                <a:cs typeface="Times New Roman" panose="02020603050405020304" pitchFamily="18" charset="0"/>
              </a:rPr>
              <a:t>Available only on Amazon</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6724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ext&#10;&#10;Description automatically generated">
            <a:extLst>
              <a:ext uri="{FF2B5EF4-FFF2-40B4-BE49-F238E27FC236}">
                <a16:creationId xmlns:a16="http://schemas.microsoft.com/office/drawing/2014/main" id="{84E07AC2-8C08-7709-579D-754C891EEED3}"/>
              </a:ext>
            </a:extLst>
          </p:cNvPr>
          <p:cNvPicPr>
            <a:picLocks noGrp="1" noChangeAspect="1"/>
          </p:cNvPicPr>
          <p:nvPr>
            <p:ph idx="1"/>
          </p:nvPr>
        </p:nvPicPr>
        <p:blipFill>
          <a:blip r:embed="rId3"/>
          <a:stretch>
            <a:fillRect/>
          </a:stretch>
        </p:blipFill>
        <p:spPr>
          <a:xfrm>
            <a:off x="713328" y="643467"/>
            <a:ext cx="10765343" cy="5571066"/>
          </a:xfrm>
          <a:prstGeom prst="rect">
            <a:avLst/>
          </a:prstGeom>
        </p:spPr>
      </p:pic>
    </p:spTree>
    <p:extLst>
      <p:ext uri="{BB962C8B-B14F-4D97-AF65-F5344CB8AC3E}">
        <p14:creationId xmlns:p14="http://schemas.microsoft.com/office/powerpoint/2010/main" val="1244243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DB5B423A-57CC-4C58-AA26-8E2E862B0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5217023" cy="3994777"/>
          </a:xfrm>
          <a:custGeom>
            <a:avLst/>
            <a:gdLst>
              <a:gd name="connsiteX0" fmla="*/ 1945461 w 5217023"/>
              <a:gd name="connsiteY0" fmla="*/ 3787398 h 3994777"/>
              <a:gd name="connsiteX1" fmla="*/ 1942113 w 5217023"/>
              <a:gd name="connsiteY1" fmla="*/ 3790053 h 3994777"/>
              <a:gd name="connsiteX2" fmla="*/ 1946982 w 5217023"/>
              <a:gd name="connsiteY2" fmla="*/ 3787990 h 3994777"/>
              <a:gd name="connsiteX3" fmla="*/ 1945461 w 5217023"/>
              <a:gd name="connsiteY3" fmla="*/ 3787398 h 3994777"/>
              <a:gd name="connsiteX4" fmla="*/ 0 w 5217023"/>
              <a:gd name="connsiteY4" fmla="*/ 0 h 3994777"/>
              <a:gd name="connsiteX5" fmla="*/ 5030958 w 5217023"/>
              <a:gd name="connsiteY5" fmla="*/ 0 h 3994777"/>
              <a:gd name="connsiteX6" fmla="*/ 5046198 w 5217023"/>
              <a:gd name="connsiteY6" fmla="*/ 153449 h 3994777"/>
              <a:gd name="connsiteX7" fmla="*/ 5055729 w 5217023"/>
              <a:gd name="connsiteY7" fmla="*/ 415828 h 3994777"/>
              <a:gd name="connsiteX8" fmla="*/ 4735242 w 5217023"/>
              <a:gd name="connsiteY8" fmla="*/ 1867130 h 3994777"/>
              <a:gd name="connsiteX9" fmla="*/ 3907395 w 5217023"/>
              <a:gd name="connsiteY9" fmla="*/ 2938441 h 3994777"/>
              <a:gd name="connsiteX10" fmla="*/ 3946497 w 5217023"/>
              <a:gd name="connsiteY10" fmla="*/ 2908567 h 3994777"/>
              <a:gd name="connsiteX11" fmla="*/ 4585421 w 5217023"/>
              <a:gd name="connsiteY11" fmla="*/ 2188401 h 3994777"/>
              <a:gd name="connsiteX12" fmla="*/ 5142585 w 5217023"/>
              <a:gd name="connsiteY12" fmla="*/ 276891 h 3994777"/>
              <a:gd name="connsiteX13" fmla="*/ 5121833 w 5217023"/>
              <a:gd name="connsiteY13" fmla="*/ 30208 h 3994777"/>
              <a:gd name="connsiteX14" fmla="*/ 5116229 w 5217023"/>
              <a:gd name="connsiteY14" fmla="*/ 0 h 3994777"/>
              <a:gd name="connsiteX15" fmla="*/ 5184724 w 5217023"/>
              <a:gd name="connsiteY15" fmla="*/ 0 h 3994777"/>
              <a:gd name="connsiteX16" fmla="*/ 5196265 w 5217023"/>
              <a:gd name="connsiteY16" fmla="*/ 66113 h 3994777"/>
              <a:gd name="connsiteX17" fmla="*/ 5058603 w 5217023"/>
              <a:gd name="connsiteY17" fmla="*/ 1368242 h 3994777"/>
              <a:gd name="connsiteX18" fmla="*/ 4096624 w 5217023"/>
              <a:gd name="connsiteY18" fmla="*/ 2870829 h 3994777"/>
              <a:gd name="connsiteX19" fmla="*/ 3833203 w 5217023"/>
              <a:gd name="connsiteY19" fmla="*/ 3092190 h 3994777"/>
              <a:gd name="connsiteX20" fmla="*/ 3536509 w 5217023"/>
              <a:gd name="connsiteY20" fmla="*/ 3297128 h 3994777"/>
              <a:gd name="connsiteX21" fmla="*/ 3148966 w 5217023"/>
              <a:gd name="connsiteY21" fmla="*/ 3485478 h 3994777"/>
              <a:gd name="connsiteX22" fmla="*/ 1860557 w 5217023"/>
              <a:gd name="connsiteY22" fmla="*/ 3880910 h 3994777"/>
              <a:gd name="connsiteX23" fmla="*/ 573715 w 5217023"/>
              <a:gd name="connsiteY23" fmla="*/ 3983764 h 3994777"/>
              <a:gd name="connsiteX24" fmla="*/ 108410 w 5217023"/>
              <a:gd name="connsiteY24" fmla="*/ 3908816 h 3994777"/>
              <a:gd name="connsiteX25" fmla="*/ 0 w 5217023"/>
              <a:gd name="connsiteY25" fmla="*/ 3876793 h 3994777"/>
              <a:gd name="connsiteX26" fmla="*/ 0 w 5217023"/>
              <a:gd name="connsiteY26" fmla="*/ 3802912 h 3994777"/>
              <a:gd name="connsiteX27" fmla="*/ 36975 w 5217023"/>
              <a:gd name="connsiteY27" fmla="*/ 3815954 h 3994777"/>
              <a:gd name="connsiteX28" fmla="*/ 561628 w 5217023"/>
              <a:gd name="connsiteY28" fmla="*/ 3912655 h 3994777"/>
              <a:gd name="connsiteX29" fmla="*/ 1683086 w 5217023"/>
              <a:gd name="connsiteY29" fmla="*/ 3844334 h 3994777"/>
              <a:gd name="connsiteX30" fmla="*/ 1806023 w 5217023"/>
              <a:gd name="connsiteY30" fmla="*/ 3820992 h 3994777"/>
              <a:gd name="connsiteX31" fmla="*/ 1921817 w 5217023"/>
              <a:gd name="connsiteY31" fmla="*/ 3795747 h 3994777"/>
              <a:gd name="connsiteX32" fmla="*/ 1243689 w 5217023"/>
              <a:gd name="connsiteY32" fmla="*/ 3846539 h 3994777"/>
              <a:gd name="connsiteX33" fmla="*/ 62875 w 5217023"/>
              <a:gd name="connsiteY33" fmla="*/ 3668143 h 3994777"/>
              <a:gd name="connsiteX34" fmla="*/ 0 w 5217023"/>
              <a:gd name="connsiteY34" fmla="*/ 3644185 h 399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17023" h="3994777">
                <a:moveTo>
                  <a:pt x="1945461" y="3787398"/>
                </a:moveTo>
                <a:lnTo>
                  <a:pt x="1942113" y="3790053"/>
                </a:lnTo>
                <a:lnTo>
                  <a:pt x="1946982" y="3787990"/>
                </a:lnTo>
                <a:cubicBezTo>
                  <a:pt x="1946982" y="3787990"/>
                  <a:pt x="1946379" y="3787019"/>
                  <a:pt x="1945461" y="3787398"/>
                </a:cubicBezTo>
                <a:close/>
                <a:moveTo>
                  <a:pt x="0" y="0"/>
                </a:moveTo>
                <a:lnTo>
                  <a:pt x="5030958" y="0"/>
                </a:lnTo>
                <a:lnTo>
                  <a:pt x="5046198" y="153449"/>
                </a:lnTo>
                <a:cubicBezTo>
                  <a:pt x="5052189" y="240558"/>
                  <a:pt x="5055458" y="328007"/>
                  <a:pt x="5055729" y="415828"/>
                </a:cubicBezTo>
                <a:cubicBezTo>
                  <a:pt x="5057604" y="923672"/>
                  <a:pt x="4959210" y="1409054"/>
                  <a:pt x="4735242" y="1867130"/>
                </a:cubicBezTo>
                <a:cubicBezTo>
                  <a:pt x="4533284" y="2280198"/>
                  <a:pt x="4248921" y="2629330"/>
                  <a:pt x="3907395" y="2938441"/>
                </a:cubicBezTo>
                <a:cubicBezTo>
                  <a:pt x="3922498" y="2931535"/>
                  <a:pt x="3935859" y="2921330"/>
                  <a:pt x="3946497" y="2908567"/>
                </a:cubicBezTo>
                <a:cubicBezTo>
                  <a:pt x="4193494" y="2700987"/>
                  <a:pt x="4408756" y="2458364"/>
                  <a:pt x="4585421" y="2188401"/>
                </a:cubicBezTo>
                <a:cubicBezTo>
                  <a:pt x="4967641" y="1608533"/>
                  <a:pt x="5169304" y="975361"/>
                  <a:pt x="5142585" y="276891"/>
                </a:cubicBezTo>
                <a:cubicBezTo>
                  <a:pt x="5139764" y="194215"/>
                  <a:pt x="5132824" y="111888"/>
                  <a:pt x="5121833" y="30208"/>
                </a:cubicBezTo>
                <a:lnTo>
                  <a:pt x="5116229" y="0"/>
                </a:lnTo>
                <a:lnTo>
                  <a:pt x="5184724" y="0"/>
                </a:lnTo>
                <a:lnTo>
                  <a:pt x="5196265" y="66113"/>
                </a:lnTo>
                <a:cubicBezTo>
                  <a:pt x="5249921" y="496647"/>
                  <a:pt x="5197997" y="931171"/>
                  <a:pt x="5058603" y="1368242"/>
                </a:cubicBezTo>
                <a:cubicBezTo>
                  <a:pt x="4872414" y="1953929"/>
                  <a:pt x="4544298" y="2451351"/>
                  <a:pt x="4096624" y="2870829"/>
                </a:cubicBezTo>
                <a:cubicBezTo>
                  <a:pt x="4012832" y="2949426"/>
                  <a:pt x="3924415" y="3022439"/>
                  <a:pt x="3833203" y="3092190"/>
                </a:cubicBezTo>
                <a:cubicBezTo>
                  <a:pt x="3741992" y="3161943"/>
                  <a:pt x="3648667" y="3225510"/>
                  <a:pt x="3536509" y="3297128"/>
                </a:cubicBezTo>
                <a:cubicBezTo>
                  <a:pt x="3427215" y="3372735"/>
                  <a:pt x="3288598" y="3430233"/>
                  <a:pt x="3148966" y="3485478"/>
                </a:cubicBezTo>
                <a:cubicBezTo>
                  <a:pt x="2729930" y="3651299"/>
                  <a:pt x="2302194" y="3788890"/>
                  <a:pt x="1860557" y="3880910"/>
                </a:cubicBezTo>
                <a:cubicBezTo>
                  <a:pt x="1435974" y="3969444"/>
                  <a:pt x="1008052" y="4017957"/>
                  <a:pt x="573715" y="3983764"/>
                </a:cubicBezTo>
                <a:cubicBezTo>
                  <a:pt x="415134" y="3971300"/>
                  <a:pt x="259585" y="3947743"/>
                  <a:pt x="108410" y="3908816"/>
                </a:cubicBezTo>
                <a:lnTo>
                  <a:pt x="0" y="3876793"/>
                </a:lnTo>
                <a:lnTo>
                  <a:pt x="0" y="3802912"/>
                </a:lnTo>
                <a:lnTo>
                  <a:pt x="36975" y="3815954"/>
                </a:lnTo>
                <a:cubicBezTo>
                  <a:pt x="206404" y="3867475"/>
                  <a:pt x="382020" y="3897326"/>
                  <a:pt x="561628" y="3912655"/>
                </a:cubicBezTo>
                <a:cubicBezTo>
                  <a:pt x="938583" y="3944832"/>
                  <a:pt x="1311814" y="3910697"/>
                  <a:pt x="1683086" y="3844334"/>
                </a:cubicBezTo>
                <a:cubicBezTo>
                  <a:pt x="1724123" y="3837151"/>
                  <a:pt x="1765097" y="3829374"/>
                  <a:pt x="1806023" y="3820992"/>
                </a:cubicBezTo>
                <a:cubicBezTo>
                  <a:pt x="1844740" y="3813079"/>
                  <a:pt x="1883218" y="3804161"/>
                  <a:pt x="1921817" y="3795747"/>
                </a:cubicBezTo>
                <a:cubicBezTo>
                  <a:pt x="1697011" y="3826435"/>
                  <a:pt x="1470551" y="3843387"/>
                  <a:pt x="1243689" y="3846539"/>
                </a:cubicBezTo>
                <a:cubicBezTo>
                  <a:pt x="839058" y="3849054"/>
                  <a:pt x="443424" y="3800206"/>
                  <a:pt x="62875" y="3668143"/>
                </a:cubicBezTo>
                <a:lnTo>
                  <a:pt x="0" y="364418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87014801-4041-D8DC-46D6-F293E1EDE4C3}"/>
              </a:ext>
            </a:extLst>
          </p:cNvPr>
          <p:cNvSpPr>
            <a:spLocks noGrp="1"/>
          </p:cNvSpPr>
          <p:nvPr>
            <p:ph type="title"/>
          </p:nvPr>
        </p:nvSpPr>
        <p:spPr>
          <a:xfrm>
            <a:off x="838200" y="673770"/>
            <a:ext cx="3220329" cy="2027227"/>
          </a:xfrm>
        </p:spPr>
        <p:txBody>
          <a:bodyPr anchor="t">
            <a:normAutofit/>
          </a:bodyPr>
          <a:lstStyle/>
          <a:p>
            <a:r>
              <a:rPr lang="en-US" sz="4200">
                <a:solidFill>
                  <a:srgbClr val="FFFFFF"/>
                </a:solidFill>
              </a:rPr>
              <a:t>Top-line data points from HRC’s report:</a:t>
            </a:r>
          </a:p>
        </p:txBody>
      </p:sp>
      <p:graphicFrame>
        <p:nvGraphicFramePr>
          <p:cNvPr id="5" name="Content Placeholder 2">
            <a:extLst>
              <a:ext uri="{FF2B5EF4-FFF2-40B4-BE49-F238E27FC236}">
                <a16:creationId xmlns:a16="http://schemas.microsoft.com/office/drawing/2014/main" id="{1105A280-B4E5-6A21-9089-F30BE97EB728}"/>
              </a:ext>
            </a:extLst>
          </p:cNvPr>
          <p:cNvGraphicFramePr>
            <a:graphicFrameLocks noGrp="1"/>
          </p:cNvGraphicFramePr>
          <p:nvPr>
            <p:ph idx="1"/>
            <p:extLst>
              <p:ext uri="{D42A27DB-BD31-4B8C-83A1-F6EECF244321}">
                <p14:modId xmlns:p14="http://schemas.microsoft.com/office/powerpoint/2010/main" val="457048150"/>
              </p:ext>
            </p:extLst>
          </p:nvPr>
        </p:nvGraphicFramePr>
        <p:xfrm>
          <a:off x="5542672" y="541606"/>
          <a:ext cx="5811128" cy="56782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0913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1877CC-3517-214C-B5C7-43A177131839}"/>
              </a:ext>
            </a:extLst>
          </p:cNvPr>
          <p:cNvSpPr>
            <a:spLocks noGrp="1"/>
          </p:cNvSpPr>
          <p:nvPr>
            <p:ph type="title"/>
          </p:nvPr>
        </p:nvSpPr>
        <p:spPr>
          <a:xfrm>
            <a:off x="838200" y="365125"/>
            <a:ext cx="10515600" cy="1325563"/>
          </a:xfrm>
        </p:spPr>
        <p:txBody>
          <a:bodyPr>
            <a:normAutofit/>
          </a:bodyPr>
          <a:lstStyle/>
          <a:p>
            <a:r>
              <a:rPr lang="en-US" sz="4600" b="1"/>
              <a:t>Culturally specific terms for gender diversity</a:t>
            </a:r>
            <a:endParaRPr lang="en-US" sz="4600"/>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9036C4F-C778-C9F4-152C-12503FEC7B15}"/>
              </a:ext>
            </a:extLst>
          </p:cNvPr>
          <p:cNvSpPr>
            <a:spLocks noGrp="1"/>
          </p:cNvSpPr>
          <p:nvPr>
            <p:ph idx="1"/>
          </p:nvPr>
        </p:nvSpPr>
        <p:spPr>
          <a:xfrm>
            <a:off x="838200" y="1929384"/>
            <a:ext cx="10515600" cy="4251960"/>
          </a:xfrm>
        </p:spPr>
        <p:txBody>
          <a:bodyPr>
            <a:normAutofit/>
          </a:bodyPr>
          <a:lstStyle/>
          <a:p>
            <a:r>
              <a:rPr lang="en-US" sz="2200">
                <a:highlight>
                  <a:srgbClr val="FFFF00"/>
                </a:highlight>
              </a:rPr>
              <a:t>South Asian </a:t>
            </a:r>
            <a:r>
              <a:rPr lang="en-US" sz="2200"/>
              <a:t>person, they may talk about the hijra community. </a:t>
            </a:r>
          </a:p>
          <a:p>
            <a:r>
              <a:rPr lang="en-US" sz="2200"/>
              <a:t>Someone from </a:t>
            </a:r>
            <a:r>
              <a:rPr lang="en-US" sz="2200">
                <a:highlight>
                  <a:srgbClr val="FFFF00"/>
                </a:highlight>
              </a:rPr>
              <a:t>Samoa </a:t>
            </a:r>
            <a:r>
              <a:rPr lang="en-US" sz="2200"/>
              <a:t>might speak about being fa'afafine. </a:t>
            </a:r>
          </a:p>
          <a:p>
            <a:r>
              <a:rPr lang="en-US" sz="2200"/>
              <a:t>A native </a:t>
            </a:r>
            <a:r>
              <a:rPr lang="en-US" sz="2200">
                <a:highlight>
                  <a:srgbClr val="FFFF00"/>
                </a:highlight>
              </a:rPr>
              <a:t>Hawaiian</a:t>
            </a:r>
            <a:r>
              <a:rPr lang="en-US" sz="2200"/>
              <a:t> might speak about being māhū. </a:t>
            </a:r>
          </a:p>
          <a:p>
            <a:r>
              <a:rPr lang="en-US" sz="2200"/>
              <a:t>A person from </a:t>
            </a:r>
            <a:r>
              <a:rPr lang="en-US" sz="2200">
                <a:highlight>
                  <a:srgbClr val="FFFF00"/>
                </a:highlight>
              </a:rPr>
              <a:t>Oaxaca</a:t>
            </a:r>
            <a:r>
              <a:rPr lang="en-US" sz="2200"/>
              <a:t> in southern Mexico might talk about being a muxe. </a:t>
            </a:r>
          </a:p>
          <a:p>
            <a:r>
              <a:rPr lang="en-US" sz="2200"/>
              <a:t>Many </a:t>
            </a:r>
            <a:r>
              <a:rPr lang="en-US" sz="2200">
                <a:highlight>
                  <a:srgbClr val="FFFF00"/>
                </a:highlight>
              </a:rPr>
              <a:t>Native communities </a:t>
            </a:r>
            <a:r>
              <a:rPr lang="en-US" sz="2200"/>
              <a:t>have words that describe people of diverse genders (e.g. wíŋkte, nádleeh, ininiikaazo, etc.). </a:t>
            </a:r>
            <a:r>
              <a:rPr lang="en-US" sz="2200" b="1"/>
              <a:t>Two-spirit</a:t>
            </a:r>
            <a:r>
              <a:rPr lang="en-US" sz="2200"/>
              <a:t> is also a word used by some </a:t>
            </a:r>
            <a:r>
              <a:rPr lang="en-US" sz="2200">
                <a:highlight>
                  <a:srgbClr val="FFFF00"/>
                </a:highlight>
              </a:rPr>
              <a:t>Indigenous and First Nations </a:t>
            </a:r>
            <a:r>
              <a:rPr lang="en-US" sz="2200"/>
              <a:t>people who are not cisgender and/or heterosexual. </a:t>
            </a:r>
          </a:p>
          <a:p>
            <a:r>
              <a:rPr lang="en-US" sz="2200">
                <a:highlight>
                  <a:srgbClr val="FFFF00"/>
                </a:highlight>
              </a:rPr>
              <a:t>Judaism</a:t>
            </a:r>
            <a:r>
              <a:rPr lang="en-US" sz="2200"/>
              <a:t> recognizes four genders in addition to man and woman: androgynos, tumtum, ay’lonit, saris.</a:t>
            </a:r>
          </a:p>
        </p:txBody>
      </p:sp>
    </p:spTree>
    <p:extLst>
      <p:ext uri="{BB962C8B-B14F-4D97-AF65-F5344CB8AC3E}">
        <p14:creationId xmlns:p14="http://schemas.microsoft.com/office/powerpoint/2010/main" val="246891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7723A3-CD38-A1FF-C7D3-DE4D0EBDE9FB}"/>
              </a:ext>
            </a:extLst>
          </p:cNvPr>
          <p:cNvSpPr>
            <a:spLocks noGrp="1"/>
          </p:cNvSpPr>
          <p:nvPr>
            <p:ph type="title"/>
          </p:nvPr>
        </p:nvSpPr>
        <p:spPr>
          <a:xfrm>
            <a:off x="838200" y="365125"/>
            <a:ext cx="10515600" cy="1325563"/>
          </a:xfrm>
        </p:spPr>
        <p:txBody>
          <a:bodyPr>
            <a:normAutofit/>
          </a:bodyPr>
          <a:lstStyle/>
          <a:p>
            <a:r>
              <a:rPr lang="en-US" sz="5400"/>
              <a:t>Gender Identity Definitions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721EFEF-6837-7B98-8F9F-27D7A9A6CBC4}"/>
              </a:ext>
            </a:extLst>
          </p:cNvPr>
          <p:cNvSpPr>
            <a:spLocks noGrp="1"/>
          </p:cNvSpPr>
          <p:nvPr>
            <p:ph idx="1"/>
          </p:nvPr>
        </p:nvSpPr>
        <p:spPr>
          <a:xfrm>
            <a:off x="838200" y="1929384"/>
            <a:ext cx="10515600" cy="4251960"/>
          </a:xfrm>
        </p:spPr>
        <p:txBody>
          <a:bodyPr>
            <a:normAutofit/>
          </a:bodyPr>
          <a:lstStyle/>
          <a:p>
            <a:r>
              <a:rPr lang="en-US" sz="1500" b="1"/>
              <a:t>Cisgender</a:t>
            </a:r>
            <a:r>
              <a:rPr lang="en-US" sz="1500"/>
              <a:t> - An adjective used to describe people who are not transgender. A cisgender person is a person whose gender identity is aligned with the sex they were assigned at birth.</a:t>
            </a:r>
          </a:p>
          <a:p>
            <a:r>
              <a:rPr lang="en-US" sz="1500" b="1"/>
              <a:t>Gender Identity </a:t>
            </a:r>
            <a:r>
              <a:rPr lang="en-US" sz="1500"/>
              <a:t>- A person's internal, deeply held knowledge of their own gender.</a:t>
            </a:r>
          </a:p>
          <a:p>
            <a:r>
              <a:rPr lang="en-US" sz="1500" b="1"/>
              <a:t>Gender Expression </a:t>
            </a:r>
            <a:r>
              <a:rPr lang="en-US" sz="1500"/>
              <a:t>-External manifestations of gender, expressed through a person's name, pronouns, clothing, haircut, voice, and/or behavior.</a:t>
            </a:r>
          </a:p>
          <a:p>
            <a:r>
              <a:rPr lang="en-US" sz="1500" b="1"/>
              <a:t>Gender Non-conforming </a:t>
            </a:r>
            <a:r>
              <a:rPr lang="en-US" sz="1500"/>
              <a:t>- A term used to describe people whose gender expression differs from conventional expectations of masculinity and femininity.</a:t>
            </a:r>
          </a:p>
          <a:p>
            <a:r>
              <a:rPr lang="en-US" sz="1500" b="1"/>
              <a:t>Transgender</a:t>
            </a:r>
            <a:r>
              <a:rPr lang="en-US" sz="1500"/>
              <a:t> - An adjective to describe people whose gender identity differs from the sex they were assigned at birth.</a:t>
            </a:r>
          </a:p>
          <a:p>
            <a:r>
              <a:rPr lang="en-US" sz="1500" b="1"/>
              <a:t>Intersex </a:t>
            </a:r>
            <a:r>
              <a:rPr lang="en-US" sz="1500"/>
              <a:t>- An adjective used to describe a person with one or more innate sex characteristics, including genitals, internal reproductive organs, and chromosomes, that fall outside of traditional conceptions of male or female bodies. </a:t>
            </a:r>
          </a:p>
          <a:p>
            <a:r>
              <a:rPr lang="en-US" sz="1500" b="1"/>
              <a:t>Nonbinary/genderqueer </a:t>
            </a:r>
            <a:r>
              <a:rPr lang="en-US" sz="1500"/>
              <a:t>- Nonbinary is an adjective used by people who experience their gender identity and/or gender expression as falling outside the binary gender categories of "man" and "woman." </a:t>
            </a:r>
          </a:p>
          <a:p>
            <a:r>
              <a:rPr lang="en-US" sz="1500" b="1"/>
              <a:t>Questioning </a:t>
            </a:r>
            <a:r>
              <a:rPr lang="en-US" sz="1500"/>
              <a:t>- An adjective used by some people who are in the process of exploring their gender identity.</a:t>
            </a:r>
          </a:p>
          <a:p>
            <a:endParaRPr lang="en-US" sz="1500"/>
          </a:p>
        </p:txBody>
      </p:sp>
    </p:spTree>
    <p:extLst>
      <p:ext uri="{BB962C8B-B14F-4D97-AF65-F5344CB8AC3E}">
        <p14:creationId xmlns:p14="http://schemas.microsoft.com/office/powerpoint/2010/main" val="2322515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0D35FE-63EA-CD3F-C831-D896167AA78E}"/>
              </a:ext>
            </a:extLst>
          </p:cNvPr>
          <p:cNvSpPr>
            <a:spLocks noGrp="1"/>
          </p:cNvSpPr>
          <p:nvPr>
            <p:ph type="title"/>
          </p:nvPr>
        </p:nvSpPr>
        <p:spPr>
          <a:xfrm>
            <a:off x="838200" y="365125"/>
            <a:ext cx="10515600" cy="1325563"/>
          </a:xfrm>
        </p:spPr>
        <p:txBody>
          <a:bodyPr>
            <a:normAutofit/>
          </a:bodyPr>
          <a:lstStyle/>
          <a:p>
            <a:r>
              <a:rPr lang="en-US" sz="5400"/>
              <a:t>Sexual Orientation Definitions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6EC8805-F407-CE5E-37C7-8E313A3288AD}"/>
              </a:ext>
            </a:extLst>
          </p:cNvPr>
          <p:cNvSpPr>
            <a:spLocks noGrp="1"/>
          </p:cNvSpPr>
          <p:nvPr>
            <p:ph idx="1"/>
          </p:nvPr>
        </p:nvSpPr>
        <p:spPr>
          <a:xfrm>
            <a:off x="838200" y="1929384"/>
            <a:ext cx="10515600" cy="4251960"/>
          </a:xfrm>
        </p:spPr>
        <p:txBody>
          <a:bodyPr>
            <a:normAutofit/>
          </a:bodyPr>
          <a:lstStyle/>
          <a:p>
            <a:r>
              <a:rPr lang="en-US" sz="2200" b="1"/>
              <a:t>Bisexual-</a:t>
            </a:r>
            <a:r>
              <a:rPr lang="en-US" sz="2200"/>
              <a:t> The </a:t>
            </a:r>
            <a:r>
              <a:rPr lang="en-US" sz="2200" i="1"/>
              <a:t>bi</a:t>
            </a:r>
            <a:r>
              <a:rPr lang="en-US" sz="2200"/>
              <a:t> in bisexual refers to genders the same as and different from one's own gender. </a:t>
            </a:r>
          </a:p>
          <a:p>
            <a:r>
              <a:rPr lang="en-US" sz="2200" b="1"/>
              <a:t>Pansexual </a:t>
            </a:r>
            <a:r>
              <a:rPr lang="en-US" sz="2200"/>
              <a:t>- An adjective used to describe a person who has the capacity to form enduring physical, romantic, and/ or emotional attractions to any person, regardless of gender identity. This is one of several terms under the bi+ umbrella.</a:t>
            </a:r>
          </a:p>
          <a:p>
            <a:r>
              <a:rPr lang="en-US" sz="2200" b="1"/>
              <a:t>Queer</a:t>
            </a:r>
            <a:r>
              <a:rPr lang="en-US" sz="2200"/>
              <a:t> - An adjective used by some people, whose sexual orientation is not exclusively heterosexual. </a:t>
            </a:r>
          </a:p>
          <a:p>
            <a:r>
              <a:rPr lang="en-US" sz="2200" b="1"/>
              <a:t>Questioning</a:t>
            </a:r>
            <a:r>
              <a:rPr lang="en-US" sz="2200"/>
              <a:t> - An adjective used by some people who are in the process of exploring their sexual orientation.</a:t>
            </a:r>
          </a:p>
          <a:p>
            <a:r>
              <a:rPr lang="en-US" sz="2200" b="1"/>
              <a:t>Asexual</a:t>
            </a:r>
            <a:r>
              <a:rPr lang="en-US" sz="2200"/>
              <a:t> - An adjective used to describe a person who does not experience sexual attraction. Sometimes shortened to "ace."</a:t>
            </a:r>
          </a:p>
        </p:txBody>
      </p:sp>
    </p:spTree>
    <p:extLst>
      <p:ext uri="{BB962C8B-B14F-4D97-AF65-F5344CB8AC3E}">
        <p14:creationId xmlns:p14="http://schemas.microsoft.com/office/powerpoint/2010/main" val="3838842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7555F0-8B4B-DD69-D0C5-E9ABEEA35F96}"/>
              </a:ext>
            </a:extLst>
          </p:cNvPr>
          <p:cNvSpPr>
            <a:spLocks noGrp="1"/>
          </p:cNvSpPr>
          <p:nvPr>
            <p:ph type="title"/>
          </p:nvPr>
        </p:nvSpPr>
        <p:spPr>
          <a:xfrm>
            <a:off x="838200" y="365125"/>
            <a:ext cx="10515600" cy="1325563"/>
          </a:xfrm>
        </p:spPr>
        <p:txBody>
          <a:bodyPr>
            <a:normAutofit/>
          </a:bodyPr>
          <a:lstStyle/>
          <a:p>
            <a:r>
              <a:rPr lang="en-US" sz="5400" dirty="0"/>
              <a:t>Outdated Words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236666C-4781-DC63-6E6E-3F3BBF6AD967}"/>
              </a:ext>
            </a:extLst>
          </p:cNvPr>
          <p:cNvSpPr>
            <a:spLocks noGrp="1"/>
          </p:cNvSpPr>
          <p:nvPr>
            <p:ph idx="1"/>
          </p:nvPr>
        </p:nvSpPr>
        <p:spPr>
          <a:xfrm>
            <a:off x="838200" y="1929384"/>
            <a:ext cx="10515600" cy="4251960"/>
          </a:xfrm>
        </p:spPr>
        <p:txBody>
          <a:bodyPr>
            <a:normAutofit/>
          </a:bodyPr>
          <a:lstStyle/>
          <a:p>
            <a:r>
              <a:rPr lang="en-US" sz="1700" b="1" dirty="0"/>
              <a:t>Homosexual </a:t>
            </a:r>
            <a:r>
              <a:rPr lang="en-US" sz="1700" dirty="0"/>
              <a:t>- Outdated clinical term considered derogatory and offensive. The Associated Press, The New York Times, and The Washington Post restrict usage of the term.</a:t>
            </a:r>
          </a:p>
          <a:p>
            <a:r>
              <a:rPr lang="en-US" sz="1700" b="1" dirty="0"/>
              <a:t>Sexual Preference </a:t>
            </a:r>
            <a:r>
              <a:rPr lang="en-US" sz="1700" dirty="0"/>
              <a:t>- inaccurately suggests that being gay, lesbian, or bisexual is voluntary and "curable.” Orientation is preferred.</a:t>
            </a:r>
          </a:p>
          <a:p>
            <a:r>
              <a:rPr lang="en-US" sz="1700" b="1" dirty="0"/>
              <a:t>Lifestyle</a:t>
            </a:r>
            <a:r>
              <a:rPr lang="en-US" sz="1700" dirty="0"/>
              <a:t> - Inaccurate term used by anti-LGBTQ activists to denigrate LGBTQ people and inaccurately imply that being LGBTQ is a voluntary or a “choice.” </a:t>
            </a:r>
          </a:p>
          <a:p>
            <a:r>
              <a:rPr lang="en-US" sz="1700" b="1" dirty="0"/>
              <a:t>Queer</a:t>
            </a:r>
            <a:r>
              <a:rPr lang="en-US" sz="1700" dirty="0"/>
              <a:t> – Use with caution. When Q is seen at the end of LGBT, it typically means queer. In a setting for support, particularly for youth, it may mean questioning. Ask people how they describe themselves before labeling their sexual orientation.</a:t>
            </a:r>
          </a:p>
          <a:p>
            <a:r>
              <a:rPr lang="en-US" sz="1700" b="1" dirty="0"/>
              <a:t>NB</a:t>
            </a:r>
            <a:r>
              <a:rPr lang="en-US" sz="1700" dirty="0"/>
              <a:t> - Nonbinary is sometimes shortened to “enby.” Do not use “NB”, as that is often shorthand for non-Black..</a:t>
            </a:r>
          </a:p>
          <a:p>
            <a:r>
              <a:rPr lang="en-US" sz="1700" b="1" dirty="0"/>
              <a:t>Transexual, Cross-dresser or Transvestite  </a:t>
            </a:r>
            <a:r>
              <a:rPr lang="en-US" sz="1700" dirty="0"/>
              <a:t>- older terms that originated in the medical and psychological communities. </a:t>
            </a:r>
          </a:p>
          <a:p>
            <a:r>
              <a:rPr lang="en-US" sz="1700" b="1" dirty="0"/>
              <a:t>TERF and Gender Critical </a:t>
            </a:r>
            <a:r>
              <a:rPr lang="en-US" sz="1700" dirty="0"/>
              <a:t>- Terms used to describe anti-trans activists who seek to exclude trans women from women's spaces. The term TERF is an acronym for "Trans-Exclusionary Radical Feminist." (JK Rowling)</a:t>
            </a:r>
          </a:p>
          <a:p>
            <a:endParaRPr lang="en-US" sz="1700" dirty="0"/>
          </a:p>
        </p:txBody>
      </p:sp>
    </p:spTree>
    <p:extLst>
      <p:ext uri="{BB962C8B-B14F-4D97-AF65-F5344CB8AC3E}">
        <p14:creationId xmlns:p14="http://schemas.microsoft.com/office/powerpoint/2010/main" val="26651614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1048</TotalTime>
  <Words>2306</Words>
  <Application>Microsoft Office PowerPoint</Application>
  <PresentationFormat>Widescreen</PresentationFormat>
  <Paragraphs>144</Paragraphs>
  <Slides>38</Slides>
  <Notes>11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Calibri</vt:lpstr>
      <vt:lpstr>Calibri Light</vt:lpstr>
      <vt:lpstr>Office Theme</vt:lpstr>
      <vt:lpstr>Why Creating LGBTQ+ Safe Spaces Matters </vt:lpstr>
      <vt:lpstr>Where are we going with this?</vt:lpstr>
      <vt:lpstr>Socially – A generational change</vt:lpstr>
      <vt:lpstr>PowerPoint Presentation</vt:lpstr>
      <vt:lpstr>Top-line data points from HRC’s report:</vt:lpstr>
      <vt:lpstr>Culturally specific terms for gender diversity</vt:lpstr>
      <vt:lpstr>Gender Identity Definitions</vt:lpstr>
      <vt:lpstr>Sexual Orientation Definitions</vt:lpstr>
      <vt:lpstr>Outdated Words</vt:lpstr>
      <vt:lpstr>What Does the Legal System Say? </vt:lpstr>
      <vt:lpstr>PowerPoint Presentation</vt:lpstr>
      <vt:lpstr>PowerPoint Presentation</vt:lpstr>
      <vt:lpstr>PowerPoint Presentation</vt:lpstr>
      <vt:lpstr>PowerPoint Presentation</vt:lpstr>
      <vt:lpstr>PowerPoint Presentation</vt:lpstr>
      <vt:lpstr>LGBTQ+ Students Legally Can... </vt:lpstr>
      <vt:lpstr>When Parents Object </vt:lpstr>
      <vt:lpstr>Bullying, Suicide &amp; Mental Health   “Recent political attacks aimed at transgender and nonbinary youth have not only threatened their access to health care, support systems, and affirming spaces at school, they’ve also negatively impacted their mental health.”  Dr. Jonah DeChants (he/him) Research Scientist, The Trevor Project </vt:lpstr>
      <vt:lpstr>PowerPoint Presentation</vt:lpstr>
      <vt:lpstr>PowerPoint Presentation</vt:lpstr>
      <vt:lpstr>PowerPoint Presentation</vt:lpstr>
      <vt:lpstr>PowerPoint Presentation</vt:lpstr>
      <vt:lpstr>PowerPoint Presentation</vt:lpstr>
      <vt:lpstr>Bullying= Suicide</vt:lpstr>
      <vt:lpstr>Pronouns Matter</vt:lpstr>
      <vt:lpstr>PowerPoint Presentation</vt:lpstr>
      <vt:lpstr>PowerPoint Presentation</vt:lpstr>
      <vt:lpstr>Now that...</vt:lpstr>
      <vt:lpstr>Ideas for Teachers: Guidelines</vt:lpstr>
      <vt:lpstr>Ideas for Teachers: First Day</vt:lpstr>
      <vt:lpstr>Ideas for Teachers: First Day</vt:lpstr>
      <vt:lpstr>Ideas for Teachers: Stop It </vt:lpstr>
      <vt:lpstr>Ideas for Teachers: Don’t Ignore It</vt:lpstr>
      <vt:lpstr>Ideas for Teachers: Educate</vt:lpstr>
      <vt:lpstr>Ideas for Teachers: Be Proactive</vt:lpstr>
      <vt:lpstr>PowerPoint Presentation</vt:lpstr>
      <vt:lpstr> Faith Community Conflict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LGBTQ+ Safe Spaces: </dc:title>
  <dc:creator>Microsoft Office User</dc:creator>
  <cp:lastModifiedBy>Finkbiner, Todd</cp:lastModifiedBy>
  <cp:revision>18</cp:revision>
  <cp:lastPrinted>2022-07-30T20:51:58Z</cp:lastPrinted>
  <dcterms:created xsi:type="dcterms:W3CDTF">2022-07-28T16:43:17Z</dcterms:created>
  <dcterms:modified xsi:type="dcterms:W3CDTF">2022-09-08T16:31:11Z</dcterms:modified>
</cp:coreProperties>
</file>