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5143500" cx="9144000"/>
  <p:notesSz cx="6858000" cy="9144000"/>
  <p:embeddedFontLst>
    <p:embeddedFont>
      <p:font typeface="Old Standard TT"/>
      <p:regular r:id="rId28"/>
      <p:bold r:id="rId29"/>
      <p: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OldStandardTT-regular.fntdata"/><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OldStandardTT-bold.fntdata"/><Relationship Id="rId7" Type="http://schemas.openxmlformats.org/officeDocument/2006/relationships/slide" Target="slides/slide2.xml"/><Relationship Id="rId8" Type="http://schemas.openxmlformats.org/officeDocument/2006/relationships/slide" Target="slides/slide3.xml"/><Relationship Id="rId30" Type="http://schemas.openxmlformats.org/officeDocument/2006/relationships/font" Target="fonts/OldStandardTT-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video.ucdavis.edu/media/WRRC+Gender+Equity+Awareness+Month+Keynote+-+Tre'vell+Anderson/1_i57td59c"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nRH8ABWhNHbVZUzT27kQqB6guMkaR4SGLESuMeECcA0/edit?usp=sharing"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d8581c812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d8581c812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rPr lang="en" sz="1200" u="sng">
                <a:solidFill>
                  <a:srgbClr val="AF4345"/>
                </a:solidFill>
                <a:latin typeface="Calibri"/>
                <a:ea typeface="Calibri"/>
                <a:cs typeface="Calibri"/>
                <a:sym typeface="Calibri"/>
                <a:hlinkClick r:id="rId2">
                  <a:extLst>
                    <a:ext uri="{A12FA001-AC4F-418D-AE19-62706E023703}">
                      <ahyp:hlinkClr val="tx"/>
                    </a:ext>
                  </a:extLst>
                </a:hlinkClick>
              </a:rPr>
              <a:t>https://video.ucdavis.edu/media/WRRC+Gender+Equity+Awareness+Month+Keynote+-+Tre'vell+Anderson/1_i57td59c</a:t>
            </a:r>
            <a:r>
              <a:rPr lang="en" sz="1200">
                <a:solidFill>
                  <a:schemeClr val="dk1"/>
                </a:solidFill>
                <a:latin typeface="Calibri"/>
                <a:ea typeface="Calibri"/>
                <a:cs typeface="Calibri"/>
                <a:sym typeface="Calibri"/>
              </a:rPr>
              <a:t> (Start at minute 3:20 until 7ish minutes)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200"/>
              <a:buFont typeface="Calibri"/>
              <a:buNone/>
            </a:pPr>
            <a:r>
              <a:rPr lang="en" sz="1200">
                <a:solidFill>
                  <a:schemeClr val="dk1"/>
                </a:solidFill>
                <a:latin typeface="Calibri"/>
                <a:ea typeface="Calibri"/>
                <a:cs typeface="Calibri"/>
                <a:sym typeface="Calibri"/>
              </a:rPr>
              <a:t>This slide presents terms from languages and cultures all over the world that have come up for ways to describe individuals who fit “in between.” These are non-pejorative terms (or at least started out that way) that capture a far more nuanced understanding of gender and individuals existing beyond or outside the binary.</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d4cf110f21_2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d4cf110f21_2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rPr lang="en" sz="1200">
                <a:solidFill>
                  <a:schemeClr val="dk1"/>
                </a:solidFill>
                <a:latin typeface="Old Standard TT"/>
                <a:ea typeface="Old Standard TT"/>
                <a:cs typeface="Old Standard TT"/>
                <a:sym typeface="Old Standard TT"/>
              </a:rPr>
              <a:t>(Start at minute 3:20 until 7ish minutes) </a:t>
            </a:r>
            <a:endParaRPr sz="1200">
              <a:solidFill>
                <a:schemeClr val="dk1"/>
              </a:solidFill>
              <a:latin typeface="Old Standard TT"/>
              <a:ea typeface="Old Standard TT"/>
              <a:cs typeface="Old Standard TT"/>
              <a:sym typeface="Old Standard T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Old Standard TT"/>
              <a:ea typeface="Old Standard TT"/>
              <a:cs typeface="Old Standard TT"/>
              <a:sym typeface="Old Standard TT"/>
            </a:endParaRPr>
          </a:p>
          <a:p>
            <a:pPr indent="0" lvl="0" marL="0" rtl="0" algn="l">
              <a:lnSpc>
                <a:spcPct val="115000"/>
              </a:lnSpc>
              <a:spcBef>
                <a:spcPts val="0"/>
              </a:spcBef>
              <a:spcAft>
                <a:spcPts val="0"/>
              </a:spcAft>
              <a:buClr>
                <a:schemeClr val="dk1"/>
              </a:buClr>
              <a:buSzPts val="1100"/>
              <a:buFont typeface="Arial"/>
              <a:buNone/>
            </a:pPr>
            <a:r>
              <a:t/>
            </a:r>
            <a:endParaRPr sz="1950">
              <a:solidFill>
                <a:schemeClr val="dk1"/>
              </a:solidFill>
              <a:highlight>
                <a:srgbClr val="8ECACF"/>
              </a:highlight>
              <a:latin typeface="Old Standard TT"/>
              <a:ea typeface="Old Standard TT"/>
              <a:cs typeface="Old Standard TT"/>
              <a:sym typeface="Old Standard TT"/>
            </a:endParaRPr>
          </a:p>
          <a:p>
            <a:pPr indent="0" lvl="0" marL="0" rtl="0" algn="l">
              <a:spcBef>
                <a:spcPts val="120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c08b3e4517_0_2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c08b3e4517_0_2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 minutes to discuss article in break out rooms</a:t>
            </a:r>
            <a:endParaRPr/>
          </a:p>
          <a:p>
            <a:pPr indent="0" lvl="0" marL="0" rtl="0" algn="l">
              <a:spcBef>
                <a:spcPts val="0"/>
              </a:spcBef>
              <a:spcAft>
                <a:spcPts val="0"/>
              </a:spcAft>
              <a:buNone/>
            </a:pPr>
            <a:r>
              <a:rPr lang="en"/>
              <a:t>Google doc for responses: </a:t>
            </a:r>
            <a:r>
              <a:rPr lang="en" u="sng">
                <a:solidFill>
                  <a:schemeClr val="hlink"/>
                </a:solidFill>
                <a:hlinkClick r:id="rId2"/>
              </a:rPr>
              <a:t>https://docs.google.com/document/d/1nRH8ABWhNHbVZUzT27kQqB6guMkaR4SGLESuMeECcA0/edit?usp=sharing</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bd22d1c56d_0_1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bd22d1c56d_0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d9973e40c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d9973e40c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c4aeba501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c4aeba501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Clr>
                <a:schemeClr val="dk1"/>
              </a:buClr>
              <a:buSzPts val="1100"/>
              <a:buFont typeface="Arial"/>
              <a:buNone/>
            </a:pPr>
            <a:r>
              <a:t/>
            </a:r>
            <a:endParaRPr sz="1200">
              <a:latin typeface="Times New Roman"/>
              <a:ea typeface="Times New Roman"/>
              <a:cs typeface="Times New Roman"/>
              <a:sym typeface="Times New Roman"/>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c4aeba5013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c4aeba5013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c4aeba5013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c4aeba5013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sz="1200">
              <a:latin typeface="Times New Roman"/>
              <a:ea typeface="Times New Roman"/>
              <a:cs typeface="Times New Roman"/>
              <a:sym typeface="Times New Roman"/>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c4aeba5013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c4aeba5013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sz="700">
              <a:latin typeface="Times New Roman"/>
              <a:ea typeface="Times New Roman"/>
              <a:cs typeface="Times New Roman"/>
              <a:sym typeface="Times New Roman"/>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cbf4f249b8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cbf4f249b8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d8581c812c_3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d8581c812c_3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bd22d1c56d_0_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bd22d1c56d_0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sz="500">
              <a:latin typeface="Times New Roman"/>
              <a:ea typeface="Times New Roman"/>
              <a:cs typeface="Times New Roman"/>
              <a:sym typeface="Times New Roman"/>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bd22d1c56d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bd22d1c56d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c08b3e4517_2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c08b3e4517_2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bd22d1c56d_1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bd22d1c56d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bd22d1c56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bd22d1c56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bd22d1c56d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bd22d1c56d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c6120c6a1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c6120c6a1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bd22d1c56d_1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bd22d1c56d_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d792bda8df_2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d792bda8df_2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d792bda8df_2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d792bda8df_2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0" y="100"/>
            <a:ext cx="9144000" cy="1711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 name="Google Shape;11;p2"/>
          <p:cNvCxnSpPr/>
          <p:nvPr/>
        </p:nvCxnSpPr>
        <p:spPr>
          <a:xfrm>
            <a:off x="641934" y="3597500"/>
            <a:ext cx="390300" cy="0"/>
          </a:xfrm>
          <a:prstGeom prst="straightConnector1">
            <a:avLst/>
          </a:prstGeom>
          <a:noFill/>
          <a:ln cap="flat" cmpd="sng" w="28575">
            <a:solidFill>
              <a:schemeClr val="accent1"/>
            </a:solidFill>
            <a:prstDash val="solid"/>
            <a:round/>
            <a:headEnd len="sm" w="sm" type="none"/>
            <a:tailEnd len="sm" w="sm" type="none"/>
          </a:ln>
        </p:spPr>
      </p:cxnSp>
      <p:sp>
        <p:nvSpPr>
          <p:cNvPr id="12" name="Google Shape;12;p2"/>
          <p:cNvSpPr txBox="1"/>
          <p:nvPr>
            <p:ph type="ctrTitle"/>
          </p:nvPr>
        </p:nvSpPr>
        <p:spPr>
          <a:xfrm>
            <a:off x="512700" y="1893300"/>
            <a:ext cx="8118600" cy="1522800"/>
          </a:xfrm>
          <a:prstGeom prst="rect">
            <a:avLst/>
          </a:prstGeom>
        </p:spPr>
        <p:txBody>
          <a:bodyPr anchorCtr="0" anchor="b" bIns="91425" lIns="91425" spcFirstLastPara="1" rIns="91425" wrap="square" tIns="91425">
            <a:normAutofit/>
          </a:bodyPr>
          <a:lstStyle>
            <a:lvl1pPr lvl="0">
              <a:spcBef>
                <a:spcPts val="0"/>
              </a:spcBef>
              <a:spcAft>
                <a:spcPts val="0"/>
              </a:spcAft>
              <a:buClr>
                <a:schemeClr val="accent1"/>
              </a:buClr>
              <a:buSzPts val="4200"/>
              <a:buNone/>
              <a:defRPr sz="4200">
                <a:solidFill>
                  <a:schemeClr val="accent1"/>
                </a:solidFill>
              </a:defRPr>
            </a:lvl1pPr>
            <a:lvl2pPr lvl="1">
              <a:spcBef>
                <a:spcPts val="0"/>
              </a:spcBef>
              <a:spcAft>
                <a:spcPts val="0"/>
              </a:spcAft>
              <a:buClr>
                <a:schemeClr val="accent1"/>
              </a:buClr>
              <a:buSzPts val="4200"/>
              <a:buNone/>
              <a:defRPr sz="4200">
                <a:solidFill>
                  <a:schemeClr val="accent1"/>
                </a:solidFill>
              </a:defRPr>
            </a:lvl2pPr>
            <a:lvl3pPr lvl="2">
              <a:spcBef>
                <a:spcPts val="0"/>
              </a:spcBef>
              <a:spcAft>
                <a:spcPts val="0"/>
              </a:spcAft>
              <a:buClr>
                <a:schemeClr val="accent1"/>
              </a:buClr>
              <a:buSzPts val="4200"/>
              <a:buNone/>
              <a:defRPr sz="4200">
                <a:solidFill>
                  <a:schemeClr val="accent1"/>
                </a:solidFill>
              </a:defRPr>
            </a:lvl3pPr>
            <a:lvl4pPr lvl="3">
              <a:spcBef>
                <a:spcPts val="0"/>
              </a:spcBef>
              <a:spcAft>
                <a:spcPts val="0"/>
              </a:spcAft>
              <a:buClr>
                <a:schemeClr val="accent1"/>
              </a:buClr>
              <a:buSzPts val="4200"/>
              <a:buNone/>
              <a:defRPr sz="4200">
                <a:solidFill>
                  <a:schemeClr val="accent1"/>
                </a:solidFill>
              </a:defRPr>
            </a:lvl4pPr>
            <a:lvl5pPr lvl="4">
              <a:spcBef>
                <a:spcPts val="0"/>
              </a:spcBef>
              <a:spcAft>
                <a:spcPts val="0"/>
              </a:spcAft>
              <a:buClr>
                <a:schemeClr val="accent1"/>
              </a:buClr>
              <a:buSzPts val="4200"/>
              <a:buNone/>
              <a:defRPr sz="4200">
                <a:solidFill>
                  <a:schemeClr val="accent1"/>
                </a:solidFill>
              </a:defRPr>
            </a:lvl5pPr>
            <a:lvl6pPr lvl="5">
              <a:spcBef>
                <a:spcPts val="0"/>
              </a:spcBef>
              <a:spcAft>
                <a:spcPts val="0"/>
              </a:spcAft>
              <a:buClr>
                <a:schemeClr val="accent1"/>
              </a:buClr>
              <a:buSzPts val="4200"/>
              <a:buNone/>
              <a:defRPr sz="4200">
                <a:solidFill>
                  <a:schemeClr val="accent1"/>
                </a:solidFill>
              </a:defRPr>
            </a:lvl6pPr>
            <a:lvl7pPr lvl="6">
              <a:spcBef>
                <a:spcPts val="0"/>
              </a:spcBef>
              <a:spcAft>
                <a:spcPts val="0"/>
              </a:spcAft>
              <a:buClr>
                <a:schemeClr val="accent1"/>
              </a:buClr>
              <a:buSzPts val="4200"/>
              <a:buNone/>
              <a:defRPr sz="4200">
                <a:solidFill>
                  <a:schemeClr val="accent1"/>
                </a:solidFill>
              </a:defRPr>
            </a:lvl7pPr>
            <a:lvl8pPr lvl="7">
              <a:spcBef>
                <a:spcPts val="0"/>
              </a:spcBef>
              <a:spcAft>
                <a:spcPts val="0"/>
              </a:spcAft>
              <a:buClr>
                <a:schemeClr val="accent1"/>
              </a:buClr>
              <a:buSzPts val="4200"/>
              <a:buNone/>
              <a:defRPr sz="4200">
                <a:solidFill>
                  <a:schemeClr val="accent1"/>
                </a:solidFill>
              </a:defRPr>
            </a:lvl8pPr>
            <a:lvl9pPr lvl="8">
              <a:spcBef>
                <a:spcPts val="0"/>
              </a:spcBef>
              <a:spcAft>
                <a:spcPts val="0"/>
              </a:spcAft>
              <a:buClr>
                <a:schemeClr val="accent1"/>
              </a:buClr>
              <a:buSzPts val="4200"/>
              <a:buNone/>
              <a:defRPr sz="4200">
                <a:solidFill>
                  <a:schemeClr val="accent1"/>
                </a:solidFill>
              </a:defRPr>
            </a:lvl9pPr>
          </a:lstStyle>
          <a:p/>
        </p:txBody>
      </p:sp>
      <p:sp>
        <p:nvSpPr>
          <p:cNvPr id="13" name="Google Shape;13;p2"/>
          <p:cNvSpPr txBox="1"/>
          <p:nvPr>
            <p:ph idx="1" type="subTitle"/>
          </p:nvPr>
        </p:nvSpPr>
        <p:spPr>
          <a:xfrm>
            <a:off x="512700" y="3840639"/>
            <a:ext cx="8118600" cy="7875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accent2"/>
              </a:buClr>
              <a:buSzPts val="2400"/>
              <a:buNone/>
              <a:defRPr sz="2400">
                <a:solidFill>
                  <a:schemeClr val="accent2"/>
                </a:solidFill>
              </a:defRPr>
            </a:lvl1pPr>
            <a:lvl2pPr lvl="1">
              <a:lnSpc>
                <a:spcPct val="100000"/>
              </a:lnSpc>
              <a:spcBef>
                <a:spcPts val="0"/>
              </a:spcBef>
              <a:spcAft>
                <a:spcPts val="0"/>
              </a:spcAft>
              <a:buClr>
                <a:schemeClr val="accent2"/>
              </a:buClr>
              <a:buSzPts val="2400"/>
              <a:buNone/>
              <a:defRPr sz="2400">
                <a:solidFill>
                  <a:schemeClr val="accent2"/>
                </a:solidFill>
              </a:defRPr>
            </a:lvl2pPr>
            <a:lvl3pPr lvl="2">
              <a:lnSpc>
                <a:spcPct val="100000"/>
              </a:lnSpc>
              <a:spcBef>
                <a:spcPts val="0"/>
              </a:spcBef>
              <a:spcAft>
                <a:spcPts val="0"/>
              </a:spcAft>
              <a:buClr>
                <a:schemeClr val="accent2"/>
              </a:buClr>
              <a:buSzPts val="2400"/>
              <a:buNone/>
              <a:defRPr sz="2400">
                <a:solidFill>
                  <a:schemeClr val="accent2"/>
                </a:solidFill>
              </a:defRPr>
            </a:lvl3pPr>
            <a:lvl4pPr lvl="3">
              <a:lnSpc>
                <a:spcPct val="100000"/>
              </a:lnSpc>
              <a:spcBef>
                <a:spcPts val="0"/>
              </a:spcBef>
              <a:spcAft>
                <a:spcPts val="0"/>
              </a:spcAft>
              <a:buClr>
                <a:schemeClr val="accent2"/>
              </a:buClr>
              <a:buSzPts val="2400"/>
              <a:buNone/>
              <a:defRPr sz="2400">
                <a:solidFill>
                  <a:schemeClr val="accent2"/>
                </a:solidFill>
              </a:defRPr>
            </a:lvl4pPr>
            <a:lvl5pPr lvl="4">
              <a:lnSpc>
                <a:spcPct val="100000"/>
              </a:lnSpc>
              <a:spcBef>
                <a:spcPts val="0"/>
              </a:spcBef>
              <a:spcAft>
                <a:spcPts val="0"/>
              </a:spcAft>
              <a:buClr>
                <a:schemeClr val="accent2"/>
              </a:buClr>
              <a:buSzPts val="2400"/>
              <a:buNone/>
              <a:defRPr sz="2400">
                <a:solidFill>
                  <a:schemeClr val="accent2"/>
                </a:solidFill>
              </a:defRPr>
            </a:lvl5pPr>
            <a:lvl6pPr lvl="5">
              <a:lnSpc>
                <a:spcPct val="100000"/>
              </a:lnSpc>
              <a:spcBef>
                <a:spcPts val="0"/>
              </a:spcBef>
              <a:spcAft>
                <a:spcPts val="0"/>
              </a:spcAft>
              <a:buClr>
                <a:schemeClr val="accent2"/>
              </a:buClr>
              <a:buSzPts val="2400"/>
              <a:buNone/>
              <a:defRPr sz="2400">
                <a:solidFill>
                  <a:schemeClr val="accent2"/>
                </a:solidFill>
              </a:defRPr>
            </a:lvl6pPr>
            <a:lvl7pPr lvl="6">
              <a:lnSpc>
                <a:spcPct val="100000"/>
              </a:lnSpc>
              <a:spcBef>
                <a:spcPts val="0"/>
              </a:spcBef>
              <a:spcAft>
                <a:spcPts val="0"/>
              </a:spcAft>
              <a:buClr>
                <a:schemeClr val="accent2"/>
              </a:buClr>
              <a:buSzPts val="2400"/>
              <a:buNone/>
              <a:defRPr sz="2400">
                <a:solidFill>
                  <a:schemeClr val="accent2"/>
                </a:solidFill>
              </a:defRPr>
            </a:lvl7pPr>
            <a:lvl8pPr lvl="7">
              <a:lnSpc>
                <a:spcPct val="100000"/>
              </a:lnSpc>
              <a:spcBef>
                <a:spcPts val="0"/>
              </a:spcBef>
              <a:spcAft>
                <a:spcPts val="0"/>
              </a:spcAft>
              <a:buClr>
                <a:schemeClr val="accent2"/>
              </a:buClr>
              <a:buSzPts val="2400"/>
              <a:buNone/>
              <a:defRPr sz="2400">
                <a:solidFill>
                  <a:schemeClr val="accent2"/>
                </a:solidFill>
              </a:defRPr>
            </a:lvl8pPr>
            <a:lvl9pPr lvl="8">
              <a:lnSpc>
                <a:spcPct val="100000"/>
              </a:lnSpc>
              <a:spcBef>
                <a:spcPts val="0"/>
              </a:spcBef>
              <a:spcAft>
                <a:spcPts val="0"/>
              </a:spcAft>
              <a:buClr>
                <a:schemeClr val="accent2"/>
              </a:buClr>
              <a:buSzPts val="2400"/>
              <a:buNone/>
              <a:defRPr sz="2400">
                <a:solidFill>
                  <a:schemeClr val="accent2"/>
                </a:solidFill>
              </a:defRPr>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9" name="Shape 49"/>
        <p:cNvGrpSpPr/>
        <p:nvPr/>
      </p:nvGrpSpPr>
      <p:grpSpPr>
        <a:xfrm>
          <a:off x="0" y="0"/>
          <a:ext cx="0" cy="0"/>
          <a:chOff x="0" y="0"/>
          <a:chExt cx="0" cy="0"/>
        </a:xfrm>
      </p:grpSpPr>
      <p:sp>
        <p:nvSpPr>
          <p:cNvPr id="50" name="Google Shape;50;p11"/>
          <p:cNvSpPr txBox="1"/>
          <p:nvPr>
            <p:ph hasCustomPrompt="1" type="title"/>
          </p:nvPr>
        </p:nvSpPr>
        <p:spPr>
          <a:xfrm>
            <a:off x="311700" y="1039650"/>
            <a:ext cx="8520600" cy="2106300"/>
          </a:xfrm>
          <a:prstGeom prst="rect">
            <a:avLst/>
          </a:prstGeom>
        </p:spPr>
        <p:txBody>
          <a:bodyPr anchorCtr="0" anchor="b" bIns="91425" lIns="91425" spcFirstLastPara="1" rIns="91425" wrap="square" tIns="91425">
            <a:normAutofit/>
          </a:bodyPr>
          <a:lstStyle>
            <a:lvl1pPr lvl="0" algn="ctr">
              <a:spcBef>
                <a:spcPts val="0"/>
              </a:spcBef>
              <a:spcAft>
                <a:spcPts val="0"/>
              </a:spcAft>
              <a:buSzPts val="14000"/>
              <a:buNone/>
              <a:defRPr b="1" sz="14000"/>
            </a:lvl1pPr>
            <a:lvl2pPr lvl="1" algn="ctr">
              <a:spcBef>
                <a:spcPts val="0"/>
              </a:spcBef>
              <a:spcAft>
                <a:spcPts val="0"/>
              </a:spcAft>
              <a:buSzPts val="14000"/>
              <a:buNone/>
              <a:defRPr b="1" sz="14000"/>
            </a:lvl2pPr>
            <a:lvl3pPr lvl="2" algn="ctr">
              <a:spcBef>
                <a:spcPts val="0"/>
              </a:spcBef>
              <a:spcAft>
                <a:spcPts val="0"/>
              </a:spcAft>
              <a:buSzPts val="14000"/>
              <a:buNone/>
              <a:defRPr b="1" sz="14000"/>
            </a:lvl3pPr>
            <a:lvl4pPr lvl="3" algn="ctr">
              <a:spcBef>
                <a:spcPts val="0"/>
              </a:spcBef>
              <a:spcAft>
                <a:spcPts val="0"/>
              </a:spcAft>
              <a:buSzPts val="14000"/>
              <a:buNone/>
              <a:defRPr b="1" sz="14000"/>
            </a:lvl4pPr>
            <a:lvl5pPr lvl="4" algn="ctr">
              <a:spcBef>
                <a:spcPts val="0"/>
              </a:spcBef>
              <a:spcAft>
                <a:spcPts val="0"/>
              </a:spcAft>
              <a:buSzPts val="14000"/>
              <a:buNone/>
              <a:defRPr b="1" sz="14000"/>
            </a:lvl5pPr>
            <a:lvl6pPr lvl="5" algn="ctr">
              <a:spcBef>
                <a:spcPts val="0"/>
              </a:spcBef>
              <a:spcAft>
                <a:spcPts val="0"/>
              </a:spcAft>
              <a:buSzPts val="14000"/>
              <a:buNone/>
              <a:defRPr b="1" sz="14000"/>
            </a:lvl6pPr>
            <a:lvl7pPr lvl="6" algn="ctr">
              <a:spcBef>
                <a:spcPts val="0"/>
              </a:spcBef>
              <a:spcAft>
                <a:spcPts val="0"/>
              </a:spcAft>
              <a:buSzPts val="14000"/>
              <a:buNone/>
              <a:defRPr b="1" sz="14000"/>
            </a:lvl7pPr>
            <a:lvl8pPr lvl="7" algn="ctr">
              <a:spcBef>
                <a:spcPts val="0"/>
              </a:spcBef>
              <a:spcAft>
                <a:spcPts val="0"/>
              </a:spcAft>
              <a:buSzPts val="14000"/>
              <a:buNone/>
              <a:defRPr b="1" sz="14000"/>
            </a:lvl8pPr>
            <a:lvl9pPr lvl="8" algn="ctr">
              <a:spcBef>
                <a:spcPts val="0"/>
              </a:spcBef>
              <a:spcAft>
                <a:spcPts val="0"/>
              </a:spcAft>
              <a:buSzPts val="14000"/>
              <a:buNone/>
              <a:defRPr b="1" sz="14000"/>
            </a:lvl9pPr>
          </a:lstStyle>
          <a:p>
            <a:r>
              <a:t>xx%</a:t>
            </a:r>
          </a:p>
        </p:txBody>
      </p:sp>
      <p:sp>
        <p:nvSpPr>
          <p:cNvPr id="51" name="Google Shape;51;p11"/>
          <p:cNvSpPr txBox="1"/>
          <p:nvPr>
            <p:ph idx="1" type="body"/>
          </p:nvPr>
        </p:nvSpPr>
        <p:spPr>
          <a:xfrm>
            <a:off x="311700" y="32284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2" name="Google Shape;52;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5" name="Shape 15"/>
        <p:cNvGrpSpPr/>
        <p:nvPr/>
      </p:nvGrpSpPr>
      <p:grpSpPr>
        <a:xfrm>
          <a:off x="0" y="0"/>
          <a:ext cx="0" cy="0"/>
          <a:chOff x="0" y="0"/>
          <a:chExt cx="0" cy="0"/>
        </a:xfrm>
      </p:grpSpPr>
      <p:cxnSp>
        <p:nvCxnSpPr>
          <p:cNvPr id="16" name="Google Shape;16;p3"/>
          <p:cNvCxnSpPr/>
          <p:nvPr/>
        </p:nvCxnSpPr>
        <p:spPr>
          <a:xfrm>
            <a:off x="641934" y="3597500"/>
            <a:ext cx="390300" cy="0"/>
          </a:xfrm>
          <a:prstGeom prst="straightConnector1">
            <a:avLst/>
          </a:prstGeom>
          <a:noFill/>
          <a:ln cap="flat" cmpd="sng" w="28575">
            <a:solidFill>
              <a:schemeClr val="lt2"/>
            </a:solidFill>
            <a:prstDash val="solid"/>
            <a:round/>
            <a:headEnd len="sm" w="sm" type="none"/>
            <a:tailEnd len="sm" w="sm" type="none"/>
          </a:ln>
        </p:spPr>
      </p:cxnSp>
      <p:sp>
        <p:nvSpPr>
          <p:cNvPr id="17" name="Google Shape;17;p3"/>
          <p:cNvSpPr txBox="1"/>
          <p:nvPr>
            <p:ph type="title"/>
          </p:nvPr>
        </p:nvSpPr>
        <p:spPr>
          <a:xfrm>
            <a:off x="512700" y="1893300"/>
            <a:ext cx="8118600" cy="1522800"/>
          </a:xfrm>
          <a:prstGeom prst="rect">
            <a:avLst/>
          </a:prstGeom>
        </p:spPr>
        <p:txBody>
          <a:bodyPr anchorCtr="0" anchor="b" bIns="91425" lIns="91425" spcFirstLastPara="1" rIns="91425" wrap="square" tIns="91425">
            <a:normAutofit/>
          </a:bodyPr>
          <a:lstStyle>
            <a:lvl1pPr lvl="0">
              <a:spcBef>
                <a:spcPts val="0"/>
              </a:spcBef>
              <a:spcAft>
                <a:spcPts val="0"/>
              </a:spcAft>
              <a:buClr>
                <a:schemeClr val="accent1"/>
              </a:buClr>
              <a:buSzPts val="6000"/>
              <a:buNone/>
              <a:defRPr sz="6000">
                <a:solidFill>
                  <a:schemeClr val="accent1"/>
                </a:solidFill>
              </a:defRPr>
            </a:lvl1pPr>
            <a:lvl2pPr lvl="1">
              <a:spcBef>
                <a:spcPts val="0"/>
              </a:spcBef>
              <a:spcAft>
                <a:spcPts val="0"/>
              </a:spcAft>
              <a:buClr>
                <a:schemeClr val="accent1"/>
              </a:buClr>
              <a:buSzPts val="6000"/>
              <a:buNone/>
              <a:defRPr sz="6000">
                <a:solidFill>
                  <a:schemeClr val="accent1"/>
                </a:solidFill>
              </a:defRPr>
            </a:lvl2pPr>
            <a:lvl3pPr lvl="2">
              <a:spcBef>
                <a:spcPts val="0"/>
              </a:spcBef>
              <a:spcAft>
                <a:spcPts val="0"/>
              </a:spcAft>
              <a:buClr>
                <a:schemeClr val="accent1"/>
              </a:buClr>
              <a:buSzPts val="6000"/>
              <a:buNone/>
              <a:defRPr sz="6000">
                <a:solidFill>
                  <a:schemeClr val="accent1"/>
                </a:solidFill>
              </a:defRPr>
            </a:lvl3pPr>
            <a:lvl4pPr lvl="3">
              <a:spcBef>
                <a:spcPts val="0"/>
              </a:spcBef>
              <a:spcAft>
                <a:spcPts val="0"/>
              </a:spcAft>
              <a:buClr>
                <a:schemeClr val="accent1"/>
              </a:buClr>
              <a:buSzPts val="6000"/>
              <a:buNone/>
              <a:defRPr sz="6000">
                <a:solidFill>
                  <a:schemeClr val="accent1"/>
                </a:solidFill>
              </a:defRPr>
            </a:lvl4pPr>
            <a:lvl5pPr lvl="4">
              <a:spcBef>
                <a:spcPts val="0"/>
              </a:spcBef>
              <a:spcAft>
                <a:spcPts val="0"/>
              </a:spcAft>
              <a:buClr>
                <a:schemeClr val="accent1"/>
              </a:buClr>
              <a:buSzPts val="6000"/>
              <a:buNone/>
              <a:defRPr sz="6000">
                <a:solidFill>
                  <a:schemeClr val="accent1"/>
                </a:solidFill>
              </a:defRPr>
            </a:lvl5pPr>
            <a:lvl6pPr lvl="5">
              <a:spcBef>
                <a:spcPts val="0"/>
              </a:spcBef>
              <a:spcAft>
                <a:spcPts val="0"/>
              </a:spcAft>
              <a:buClr>
                <a:schemeClr val="accent1"/>
              </a:buClr>
              <a:buSzPts val="6000"/>
              <a:buNone/>
              <a:defRPr sz="6000">
                <a:solidFill>
                  <a:schemeClr val="accent1"/>
                </a:solidFill>
              </a:defRPr>
            </a:lvl6pPr>
            <a:lvl7pPr lvl="6">
              <a:spcBef>
                <a:spcPts val="0"/>
              </a:spcBef>
              <a:spcAft>
                <a:spcPts val="0"/>
              </a:spcAft>
              <a:buClr>
                <a:schemeClr val="accent1"/>
              </a:buClr>
              <a:buSzPts val="6000"/>
              <a:buNone/>
              <a:defRPr sz="6000">
                <a:solidFill>
                  <a:schemeClr val="accent1"/>
                </a:solidFill>
              </a:defRPr>
            </a:lvl7pPr>
            <a:lvl8pPr lvl="7">
              <a:spcBef>
                <a:spcPts val="0"/>
              </a:spcBef>
              <a:spcAft>
                <a:spcPts val="0"/>
              </a:spcAft>
              <a:buClr>
                <a:schemeClr val="accent1"/>
              </a:buClr>
              <a:buSzPts val="6000"/>
              <a:buNone/>
              <a:defRPr sz="6000">
                <a:solidFill>
                  <a:schemeClr val="accent1"/>
                </a:solidFill>
              </a:defRPr>
            </a:lvl8pPr>
            <a:lvl9pPr lvl="8">
              <a:spcBef>
                <a:spcPts val="0"/>
              </a:spcBef>
              <a:spcAft>
                <a:spcPts val="0"/>
              </a:spcAft>
              <a:buClr>
                <a:schemeClr val="accent1"/>
              </a:buClr>
              <a:buSzPts val="6000"/>
              <a:buNone/>
              <a:defRPr sz="6000">
                <a:solidFill>
                  <a:schemeClr val="accent1"/>
                </a:solidFill>
              </a:defRPr>
            </a:lvl9pPr>
          </a:lstStyle>
          <a:p/>
        </p:txBody>
      </p:sp>
      <p:sp>
        <p:nvSpPr>
          <p:cNvPr id="18" name="Google Shape;18;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sp>
        <p:nvSpPr>
          <p:cNvPr id="20" name="Google Shape;20;p4"/>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type="title"/>
          </p:nvPr>
        </p:nvSpPr>
        <p:spPr>
          <a:xfrm>
            <a:off x="311700" y="445025"/>
            <a:ext cx="8520600" cy="6132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171600"/>
            <a:ext cx="8520600" cy="33972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6132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5"/>
          <p:cNvSpPr txBox="1"/>
          <p:nvPr>
            <p:ph idx="1" type="body"/>
          </p:nvPr>
        </p:nvSpPr>
        <p:spPr>
          <a:xfrm>
            <a:off x="311700" y="1171675"/>
            <a:ext cx="3999900" cy="3397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 name="Google Shape;27;p5"/>
          <p:cNvSpPr txBox="1"/>
          <p:nvPr>
            <p:ph idx="2" type="body"/>
          </p:nvPr>
        </p:nvSpPr>
        <p:spPr>
          <a:xfrm>
            <a:off x="4832400" y="1171675"/>
            <a:ext cx="3999900" cy="3397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8" name="Google Shape;28;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6132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1" name="Google Shape;31;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5" name="Google Shape;35;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490250" y="526350"/>
            <a:ext cx="56040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accent1"/>
              </a:buClr>
              <a:buSzPts val="5400"/>
              <a:buNone/>
              <a:defRPr sz="5400">
                <a:solidFill>
                  <a:schemeClr val="accent1"/>
                </a:solidFill>
              </a:defRPr>
            </a:lvl1pPr>
            <a:lvl2pPr lvl="1">
              <a:spcBef>
                <a:spcPts val="0"/>
              </a:spcBef>
              <a:spcAft>
                <a:spcPts val="0"/>
              </a:spcAft>
              <a:buClr>
                <a:schemeClr val="accent1"/>
              </a:buClr>
              <a:buSzPts val="5400"/>
              <a:buNone/>
              <a:defRPr sz="5400">
                <a:solidFill>
                  <a:schemeClr val="accent1"/>
                </a:solidFill>
              </a:defRPr>
            </a:lvl2pPr>
            <a:lvl3pPr lvl="2">
              <a:spcBef>
                <a:spcPts val="0"/>
              </a:spcBef>
              <a:spcAft>
                <a:spcPts val="0"/>
              </a:spcAft>
              <a:buClr>
                <a:schemeClr val="accent1"/>
              </a:buClr>
              <a:buSzPts val="5400"/>
              <a:buNone/>
              <a:defRPr sz="5400">
                <a:solidFill>
                  <a:schemeClr val="accent1"/>
                </a:solidFill>
              </a:defRPr>
            </a:lvl3pPr>
            <a:lvl4pPr lvl="3">
              <a:spcBef>
                <a:spcPts val="0"/>
              </a:spcBef>
              <a:spcAft>
                <a:spcPts val="0"/>
              </a:spcAft>
              <a:buClr>
                <a:schemeClr val="accent1"/>
              </a:buClr>
              <a:buSzPts val="5400"/>
              <a:buNone/>
              <a:defRPr sz="5400">
                <a:solidFill>
                  <a:schemeClr val="accent1"/>
                </a:solidFill>
              </a:defRPr>
            </a:lvl4pPr>
            <a:lvl5pPr lvl="4">
              <a:spcBef>
                <a:spcPts val="0"/>
              </a:spcBef>
              <a:spcAft>
                <a:spcPts val="0"/>
              </a:spcAft>
              <a:buClr>
                <a:schemeClr val="accent1"/>
              </a:buClr>
              <a:buSzPts val="5400"/>
              <a:buNone/>
              <a:defRPr sz="5400">
                <a:solidFill>
                  <a:schemeClr val="accent1"/>
                </a:solidFill>
              </a:defRPr>
            </a:lvl5pPr>
            <a:lvl6pPr lvl="5">
              <a:spcBef>
                <a:spcPts val="0"/>
              </a:spcBef>
              <a:spcAft>
                <a:spcPts val="0"/>
              </a:spcAft>
              <a:buClr>
                <a:schemeClr val="accent1"/>
              </a:buClr>
              <a:buSzPts val="5400"/>
              <a:buNone/>
              <a:defRPr sz="5400">
                <a:solidFill>
                  <a:schemeClr val="accent1"/>
                </a:solidFill>
              </a:defRPr>
            </a:lvl6pPr>
            <a:lvl7pPr lvl="6">
              <a:spcBef>
                <a:spcPts val="0"/>
              </a:spcBef>
              <a:spcAft>
                <a:spcPts val="0"/>
              </a:spcAft>
              <a:buClr>
                <a:schemeClr val="accent1"/>
              </a:buClr>
              <a:buSzPts val="5400"/>
              <a:buNone/>
              <a:defRPr sz="5400">
                <a:solidFill>
                  <a:schemeClr val="accent1"/>
                </a:solidFill>
              </a:defRPr>
            </a:lvl7pPr>
            <a:lvl8pPr lvl="7">
              <a:spcBef>
                <a:spcPts val="0"/>
              </a:spcBef>
              <a:spcAft>
                <a:spcPts val="0"/>
              </a:spcAft>
              <a:buClr>
                <a:schemeClr val="accent1"/>
              </a:buClr>
              <a:buSzPts val="5400"/>
              <a:buNone/>
              <a:defRPr sz="5400">
                <a:solidFill>
                  <a:schemeClr val="accent1"/>
                </a:solidFill>
              </a:defRPr>
            </a:lvl8pPr>
            <a:lvl9pPr lvl="8">
              <a:spcBef>
                <a:spcPts val="0"/>
              </a:spcBef>
              <a:spcAft>
                <a:spcPts val="0"/>
              </a:spcAft>
              <a:buClr>
                <a:schemeClr val="accent1"/>
              </a:buClr>
              <a:buSzPts val="5400"/>
              <a:buNone/>
              <a:defRPr sz="5400">
                <a:solidFill>
                  <a:schemeClr val="accent1"/>
                </a:solidFill>
              </a:defRPr>
            </a:lvl9pPr>
          </a:lstStyle>
          <a:p/>
        </p:txBody>
      </p:sp>
      <p:sp>
        <p:nvSpPr>
          <p:cNvPr id="38" name="Google Shape;38;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 name="Google Shape;41;p9"/>
          <p:cNvCxnSpPr/>
          <p:nvPr/>
        </p:nvCxnSpPr>
        <p:spPr>
          <a:xfrm>
            <a:off x="5029675" y="4495500"/>
            <a:ext cx="686400" cy="0"/>
          </a:xfrm>
          <a:prstGeom prst="straightConnector1">
            <a:avLst/>
          </a:prstGeom>
          <a:noFill/>
          <a:ln cap="flat" cmpd="sng" w="19050">
            <a:solidFill>
              <a:schemeClr val="lt2"/>
            </a:solidFill>
            <a:prstDash val="solid"/>
            <a:round/>
            <a:headEnd len="sm" w="sm" type="none"/>
            <a:tailEnd len="sm" w="sm" type="none"/>
          </a:ln>
        </p:spPr>
      </p:cxnSp>
      <p:sp>
        <p:nvSpPr>
          <p:cNvPr id="42" name="Google Shape;42;p9"/>
          <p:cNvSpPr txBox="1"/>
          <p:nvPr>
            <p:ph type="title"/>
          </p:nvPr>
        </p:nvSpPr>
        <p:spPr>
          <a:xfrm>
            <a:off x="265500" y="1382350"/>
            <a:ext cx="4045200" cy="13332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2"/>
              </a:buClr>
              <a:buSzPts val="4200"/>
              <a:buNone/>
              <a:defRPr sz="4200">
                <a:solidFill>
                  <a:schemeClr val="lt2"/>
                </a:solidFill>
              </a:defRPr>
            </a:lvl1pPr>
            <a:lvl2pPr lvl="1" algn="ctr">
              <a:spcBef>
                <a:spcPts val="0"/>
              </a:spcBef>
              <a:spcAft>
                <a:spcPts val="0"/>
              </a:spcAft>
              <a:buClr>
                <a:schemeClr val="lt2"/>
              </a:buClr>
              <a:buSzPts val="4200"/>
              <a:buNone/>
              <a:defRPr sz="4200">
                <a:solidFill>
                  <a:schemeClr val="lt2"/>
                </a:solidFill>
              </a:defRPr>
            </a:lvl2pPr>
            <a:lvl3pPr lvl="2" algn="ctr">
              <a:spcBef>
                <a:spcPts val="0"/>
              </a:spcBef>
              <a:spcAft>
                <a:spcPts val="0"/>
              </a:spcAft>
              <a:buClr>
                <a:schemeClr val="lt2"/>
              </a:buClr>
              <a:buSzPts val="4200"/>
              <a:buNone/>
              <a:defRPr sz="4200">
                <a:solidFill>
                  <a:schemeClr val="lt2"/>
                </a:solidFill>
              </a:defRPr>
            </a:lvl3pPr>
            <a:lvl4pPr lvl="3" algn="ctr">
              <a:spcBef>
                <a:spcPts val="0"/>
              </a:spcBef>
              <a:spcAft>
                <a:spcPts val="0"/>
              </a:spcAft>
              <a:buClr>
                <a:schemeClr val="lt2"/>
              </a:buClr>
              <a:buSzPts val="4200"/>
              <a:buNone/>
              <a:defRPr sz="4200">
                <a:solidFill>
                  <a:schemeClr val="lt2"/>
                </a:solidFill>
              </a:defRPr>
            </a:lvl4pPr>
            <a:lvl5pPr lvl="4" algn="ctr">
              <a:spcBef>
                <a:spcPts val="0"/>
              </a:spcBef>
              <a:spcAft>
                <a:spcPts val="0"/>
              </a:spcAft>
              <a:buClr>
                <a:schemeClr val="lt2"/>
              </a:buClr>
              <a:buSzPts val="4200"/>
              <a:buNone/>
              <a:defRPr sz="4200">
                <a:solidFill>
                  <a:schemeClr val="lt2"/>
                </a:solidFill>
              </a:defRPr>
            </a:lvl5pPr>
            <a:lvl6pPr lvl="5" algn="ctr">
              <a:spcBef>
                <a:spcPts val="0"/>
              </a:spcBef>
              <a:spcAft>
                <a:spcPts val="0"/>
              </a:spcAft>
              <a:buClr>
                <a:schemeClr val="lt2"/>
              </a:buClr>
              <a:buSzPts val="4200"/>
              <a:buNone/>
              <a:defRPr sz="4200">
                <a:solidFill>
                  <a:schemeClr val="lt2"/>
                </a:solidFill>
              </a:defRPr>
            </a:lvl6pPr>
            <a:lvl7pPr lvl="6" algn="ctr">
              <a:spcBef>
                <a:spcPts val="0"/>
              </a:spcBef>
              <a:spcAft>
                <a:spcPts val="0"/>
              </a:spcAft>
              <a:buClr>
                <a:schemeClr val="lt2"/>
              </a:buClr>
              <a:buSzPts val="4200"/>
              <a:buNone/>
              <a:defRPr sz="4200">
                <a:solidFill>
                  <a:schemeClr val="lt2"/>
                </a:solidFill>
              </a:defRPr>
            </a:lvl7pPr>
            <a:lvl8pPr lvl="7" algn="ctr">
              <a:spcBef>
                <a:spcPts val="0"/>
              </a:spcBef>
              <a:spcAft>
                <a:spcPts val="0"/>
              </a:spcAft>
              <a:buClr>
                <a:schemeClr val="lt2"/>
              </a:buClr>
              <a:buSzPts val="4200"/>
              <a:buNone/>
              <a:defRPr sz="4200">
                <a:solidFill>
                  <a:schemeClr val="lt2"/>
                </a:solidFill>
              </a:defRPr>
            </a:lvl8pPr>
            <a:lvl9pPr lvl="8" algn="ctr">
              <a:spcBef>
                <a:spcPts val="0"/>
              </a:spcBef>
              <a:spcAft>
                <a:spcPts val="0"/>
              </a:spcAft>
              <a:buClr>
                <a:schemeClr val="lt2"/>
              </a:buClr>
              <a:buSzPts val="4200"/>
              <a:buNone/>
              <a:defRPr sz="4200">
                <a:solidFill>
                  <a:schemeClr val="lt2"/>
                </a:solidFill>
              </a:defRPr>
            </a:lvl9pPr>
          </a:lstStyle>
          <a:p/>
        </p:txBody>
      </p:sp>
      <p:sp>
        <p:nvSpPr>
          <p:cNvPr id="43" name="Google Shape;43;p9"/>
          <p:cNvSpPr txBox="1"/>
          <p:nvPr>
            <p:ph idx="1" type="subTitle"/>
          </p:nvPr>
        </p:nvSpPr>
        <p:spPr>
          <a:xfrm>
            <a:off x="265500" y="27690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4" name="Google Shape;44;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accent1"/>
              </a:buClr>
              <a:buSzPts val="1800"/>
              <a:buChar char="●"/>
              <a:defRPr>
                <a:solidFill>
                  <a:schemeClr val="accent1"/>
                </a:solidFill>
              </a:defRPr>
            </a:lvl1pPr>
            <a:lvl2pPr indent="-317500" lvl="1" marL="914400">
              <a:spcBef>
                <a:spcPts val="0"/>
              </a:spcBef>
              <a:spcAft>
                <a:spcPts val="0"/>
              </a:spcAft>
              <a:buClr>
                <a:schemeClr val="accent1"/>
              </a:buClr>
              <a:buSzPts val="1400"/>
              <a:buChar char="○"/>
              <a:defRPr>
                <a:solidFill>
                  <a:schemeClr val="accent1"/>
                </a:solidFill>
              </a:defRPr>
            </a:lvl2pPr>
            <a:lvl3pPr indent="-317500" lvl="2" marL="1371600">
              <a:spcBef>
                <a:spcPts val="0"/>
              </a:spcBef>
              <a:spcAft>
                <a:spcPts val="0"/>
              </a:spcAft>
              <a:buClr>
                <a:schemeClr val="accent1"/>
              </a:buClr>
              <a:buSzPts val="1400"/>
              <a:buChar char="■"/>
              <a:defRPr>
                <a:solidFill>
                  <a:schemeClr val="accent1"/>
                </a:solidFill>
              </a:defRPr>
            </a:lvl3pPr>
            <a:lvl4pPr indent="-317500" lvl="3" marL="1828800">
              <a:spcBef>
                <a:spcPts val="0"/>
              </a:spcBef>
              <a:spcAft>
                <a:spcPts val="0"/>
              </a:spcAft>
              <a:buClr>
                <a:schemeClr val="accent1"/>
              </a:buClr>
              <a:buSzPts val="1400"/>
              <a:buChar char="●"/>
              <a:defRPr>
                <a:solidFill>
                  <a:schemeClr val="accent1"/>
                </a:solidFill>
              </a:defRPr>
            </a:lvl4pPr>
            <a:lvl5pPr indent="-317500" lvl="4" marL="2286000">
              <a:spcBef>
                <a:spcPts val="0"/>
              </a:spcBef>
              <a:spcAft>
                <a:spcPts val="0"/>
              </a:spcAft>
              <a:buClr>
                <a:schemeClr val="accent1"/>
              </a:buClr>
              <a:buSzPts val="1400"/>
              <a:buChar char="○"/>
              <a:defRPr>
                <a:solidFill>
                  <a:schemeClr val="accent1"/>
                </a:solidFill>
              </a:defRPr>
            </a:lvl5pPr>
            <a:lvl6pPr indent="-317500" lvl="5" marL="2743200">
              <a:spcBef>
                <a:spcPts val="0"/>
              </a:spcBef>
              <a:spcAft>
                <a:spcPts val="0"/>
              </a:spcAft>
              <a:buClr>
                <a:schemeClr val="accent1"/>
              </a:buClr>
              <a:buSzPts val="1400"/>
              <a:buChar char="■"/>
              <a:defRPr>
                <a:solidFill>
                  <a:schemeClr val="accent1"/>
                </a:solidFill>
              </a:defRPr>
            </a:lvl6pPr>
            <a:lvl7pPr indent="-317500" lvl="6" marL="3200400">
              <a:spcBef>
                <a:spcPts val="0"/>
              </a:spcBef>
              <a:spcAft>
                <a:spcPts val="0"/>
              </a:spcAft>
              <a:buClr>
                <a:schemeClr val="accent1"/>
              </a:buClr>
              <a:buSzPts val="1400"/>
              <a:buChar char="●"/>
              <a:defRPr>
                <a:solidFill>
                  <a:schemeClr val="accent1"/>
                </a:solidFill>
              </a:defRPr>
            </a:lvl7pPr>
            <a:lvl8pPr indent="-317500" lvl="7" marL="3657600">
              <a:spcBef>
                <a:spcPts val="0"/>
              </a:spcBef>
              <a:spcAft>
                <a:spcPts val="0"/>
              </a:spcAft>
              <a:buClr>
                <a:schemeClr val="accent1"/>
              </a:buClr>
              <a:buSzPts val="1400"/>
              <a:buChar char="○"/>
              <a:defRPr>
                <a:solidFill>
                  <a:schemeClr val="accent1"/>
                </a:solidFill>
              </a:defRPr>
            </a:lvl8pPr>
            <a:lvl9pPr indent="-317500" lvl="8" marL="4114800">
              <a:spcBef>
                <a:spcPts val="0"/>
              </a:spcBef>
              <a:spcAft>
                <a:spcPts val="0"/>
              </a:spcAft>
              <a:buClr>
                <a:schemeClr val="accent1"/>
              </a:buClr>
              <a:buSzPts val="1400"/>
              <a:buChar char="■"/>
              <a:defRPr>
                <a:solidFill>
                  <a:schemeClr val="accent1"/>
                </a:solidFill>
              </a:defRPr>
            </a:lvl9pPr>
          </a:lstStyle>
          <a:p/>
        </p:txBody>
      </p:sp>
      <p:sp>
        <p:nvSpPr>
          <p:cNvPr id="45" name="Google Shape;45;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6" name="Shape 46"/>
        <p:cNvGrpSpPr/>
        <p:nvPr/>
      </p:nvGrpSpPr>
      <p:grpSpPr>
        <a:xfrm>
          <a:off x="0" y="0"/>
          <a:ext cx="0" cy="0"/>
          <a:chOff x="0" y="0"/>
          <a:chExt cx="0" cy="0"/>
        </a:xfrm>
      </p:grpSpPr>
      <p:sp>
        <p:nvSpPr>
          <p:cNvPr id="47" name="Google Shape;47;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8" name="Google Shape;48;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perback">
    <p:bg>
      <p:bgPr>
        <a:solidFill>
          <a:schemeClr val="accen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613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1pPr>
            <a:lvl2pPr lvl="1">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2pPr>
            <a:lvl3pPr lvl="2">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3pPr>
            <a:lvl4pPr lvl="3">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4pPr>
            <a:lvl5pPr lvl="4">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5pPr>
            <a:lvl6pPr lvl="5">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6pPr>
            <a:lvl7pPr lvl="6">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7pPr>
            <a:lvl8pPr lvl="7">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8pPr>
            <a:lvl9pPr lvl="8">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9pPr>
          </a:lstStyle>
          <a:p/>
        </p:txBody>
      </p:sp>
      <p:sp>
        <p:nvSpPr>
          <p:cNvPr id="7" name="Google Shape;7;p1"/>
          <p:cNvSpPr txBox="1"/>
          <p:nvPr>
            <p:ph idx="1" type="body"/>
          </p:nvPr>
        </p:nvSpPr>
        <p:spPr>
          <a:xfrm>
            <a:off x="311700" y="1171600"/>
            <a:ext cx="8520600" cy="33972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1"/>
              </a:buClr>
              <a:buSzPts val="1800"/>
              <a:buFont typeface="Old Standard TT"/>
              <a:buChar char="●"/>
              <a:defRPr sz="1800">
                <a:solidFill>
                  <a:schemeClr val="dk1"/>
                </a:solidFill>
                <a:latin typeface="Old Standard TT"/>
                <a:ea typeface="Old Standard TT"/>
                <a:cs typeface="Old Standard TT"/>
                <a:sym typeface="Old Standard TT"/>
              </a:defRPr>
            </a:lvl1pPr>
            <a:lvl2pPr indent="-317500" lvl="1" marL="914400">
              <a:lnSpc>
                <a:spcPct val="115000"/>
              </a:lnSpc>
              <a:spcBef>
                <a:spcPts val="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2pPr>
            <a:lvl3pPr indent="-317500" lvl="2" marL="1371600">
              <a:lnSpc>
                <a:spcPct val="115000"/>
              </a:lnSpc>
              <a:spcBef>
                <a:spcPts val="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3pPr>
            <a:lvl4pPr indent="-317500" lvl="3" marL="1828800">
              <a:lnSpc>
                <a:spcPct val="115000"/>
              </a:lnSpc>
              <a:spcBef>
                <a:spcPts val="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4pPr>
            <a:lvl5pPr indent="-317500" lvl="4" marL="2286000">
              <a:lnSpc>
                <a:spcPct val="115000"/>
              </a:lnSpc>
              <a:spcBef>
                <a:spcPts val="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5pPr>
            <a:lvl6pPr indent="-317500" lvl="5" marL="2743200">
              <a:lnSpc>
                <a:spcPct val="115000"/>
              </a:lnSpc>
              <a:spcBef>
                <a:spcPts val="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6pPr>
            <a:lvl7pPr indent="-317500" lvl="6" marL="3200400">
              <a:lnSpc>
                <a:spcPct val="115000"/>
              </a:lnSpc>
              <a:spcBef>
                <a:spcPts val="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7pPr>
            <a:lvl8pPr indent="-317500" lvl="7" marL="3657600">
              <a:lnSpc>
                <a:spcPct val="115000"/>
              </a:lnSpc>
              <a:spcBef>
                <a:spcPts val="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8pPr>
            <a:lvl9pPr indent="-317500" lvl="8" marL="4114800">
              <a:lnSpc>
                <a:spcPct val="115000"/>
              </a:lnSpc>
              <a:spcBef>
                <a:spcPts val="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1"/>
                </a:solidFill>
                <a:latin typeface="Old Standard TT"/>
                <a:ea typeface="Old Standard TT"/>
                <a:cs typeface="Old Standard TT"/>
                <a:sym typeface="Old Standard TT"/>
              </a:defRPr>
            </a:lvl1pPr>
            <a:lvl2pPr lvl="1" algn="r">
              <a:buNone/>
              <a:defRPr sz="1000">
                <a:solidFill>
                  <a:schemeClr val="dk1"/>
                </a:solidFill>
                <a:latin typeface="Old Standard TT"/>
                <a:ea typeface="Old Standard TT"/>
                <a:cs typeface="Old Standard TT"/>
                <a:sym typeface="Old Standard TT"/>
              </a:defRPr>
            </a:lvl2pPr>
            <a:lvl3pPr lvl="2" algn="r">
              <a:buNone/>
              <a:defRPr sz="1000">
                <a:solidFill>
                  <a:schemeClr val="dk1"/>
                </a:solidFill>
                <a:latin typeface="Old Standard TT"/>
                <a:ea typeface="Old Standard TT"/>
                <a:cs typeface="Old Standard TT"/>
                <a:sym typeface="Old Standard TT"/>
              </a:defRPr>
            </a:lvl3pPr>
            <a:lvl4pPr lvl="3" algn="r">
              <a:buNone/>
              <a:defRPr sz="1000">
                <a:solidFill>
                  <a:schemeClr val="dk1"/>
                </a:solidFill>
                <a:latin typeface="Old Standard TT"/>
                <a:ea typeface="Old Standard TT"/>
                <a:cs typeface="Old Standard TT"/>
                <a:sym typeface="Old Standard TT"/>
              </a:defRPr>
            </a:lvl4pPr>
            <a:lvl5pPr lvl="4" algn="r">
              <a:buNone/>
              <a:defRPr sz="1000">
                <a:solidFill>
                  <a:schemeClr val="dk1"/>
                </a:solidFill>
                <a:latin typeface="Old Standard TT"/>
                <a:ea typeface="Old Standard TT"/>
                <a:cs typeface="Old Standard TT"/>
                <a:sym typeface="Old Standard TT"/>
              </a:defRPr>
            </a:lvl5pPr>
            <a:lvl6pPr lvl="5" algn="r">
              <a:buNone/>
              <a:defRPr sz="1000">
                <a:solidFill>
                  <a:schemeClr val="dk1"/>
                </a:solidFill>
                <a:latin typeface="Old Standard TT"/>
                <a:ea typeface="Old Standard TT"/>
                <a:cs typeface="Old Standard TT"/>
                <a:sym typeface="Old Standard TT"/>
              </a:defRPr>
            </a:lvl6pPr>
            <a:lvl7pPr lvl="6" algn="r">
              <a:buNone/>
              <a:defRPr sz="1000">
                <a:solidFill>
                  <a:schemeClr val="dk1"/>
                </a:solidFill>
                <a:latin typeface="Old Standard TT"/>
                <a:ea typeface="Old Standard TT"/>
                <a:cs typeface="Old Standard TT"/>
                <a:sym typeface="Old Standard TT"/>
              </a:defRPr>
            </a:lvl7pPr>
            <a:lvl8pPr lvl="7" algn="r">
              <a:buNone/>
              <a:defRPr sz="1000">
                <a:solidFill>
                  <a:schemeClr val="dk1"/>
                </a:solidFill>
                <a:latin typeface="Old Standard TT"/>
                <a:ea typeface="Old Standard TT"/>
                <a:cs typeface="Old Standard TT"/>
                <a:sym typeface="Old Standard TT"/>
              </a:defRPr>
            </a:lvl8pPr>
            <a:lvl9pPr lvl="8" algn="r">
              <a:buNone/>
              <a:defRPr sz="1000">
                <a:solidFill>
                  <a:schemeClr val="dk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hyperlink" Target="https://video.ucdavis.edu/media/WRRC+Gender+Equity+Awareness+Month+Keynote+-+Tre'vell+Anderson/1_i57td59c" TargetMode="External"/><Relationship Id="rId4" Type="http://schemas.openxmlformats.org/officeDocument/2006/relationships/hyperlink" Target="https://video.ucdavis.edu/media/WRRC+Gender+Equity+Awareness+Month+Keynote+-+Tre'vell+Anderson/1_i57td59c"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s://www.stonewallscotland.org.uk/about-us/news/15-things-lgbtq-people-colour-want-you-know"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s://genderspectrum.org/articles/framework-for-gender-inclusive-schools" TargetMode="External"/><Relationship Id="rId4" Type="http://schemas.openxmlformats.org/officeDocument/2006/relationships/image" Target="../media/image1.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https://drive.google.com/file/d/1Nx4ILpjerpMvtAQdXRKk9vtXRY4akSFO/view?ts=60186eba"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 Id="rId3" Type="http://schemas.openxmlformats.org/officeDocument/2006/relationships/image" Target="../media/image2.jpg"/><Relationship Id="rId4" Type="http://schemas.openxmlformats.org/officeDocument/2006/relationships/hyperlink" Target="https://www.merriam-webster.com/words-at-play/mx-gender-neutral-title" TargetMode="External"/><Relationship Id="rId5" Type="http://schemas.openxmlformats.org/officeDocument/2006/relationships/hyperlink" Target="https://www.mypronouns.org/they-them#" TargetMode="External"/><Relationship Id="rId6"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 Id="rId3" Type="http://schemas.openxmlformats.org/officeDocument/2006/relationships/image" Target="../media/image1.png"/><Relationship Id="rId4" Type="http://schemas.openxmlformats.org/officeDocument/2006/relationships/image" Target="../media/image5.png"/><Relationship Id="rId5" Type="http://schemas.openxmlformats.org/officeDocument/2006/relationships/image" Target="../media/image4.png"/></Relationships>
</file>

<file path=ppt/slides/_rels/slide22.xml.rels><?xml version="1.0" encoding="UTF-8" standalone="yes"?><Relationships xmlns="http://schemas.openxmlformats.org/package/2006/relationships"><Relationship Id="rId20" Type="http://schemas.openxmlformats.org/officeDocument/2006/relationships/hyperlink" Target="https://lgbtqia.ucdavis.edu/educated/words" TargetMode="External"/><Relationship Id="rId11" Type="http://schemas.openxmlformats.org/officeDocument/2006/relationships/hyperlink" Target="https://lgbtqia.ucdavis.edu/" TargetMode="External"/><Relationship Id="rId22" Type="http://schemas.openxmlformats.org/officeDocument/2006/relationships/hyperlink" Target="https://www.hrc.org/resources/qtbipoc-mental-health-and-well-being" TargetMode="External"/><Relationship Id="rId10" Type="http://schemas.openxmlformats.org/officeDocument/2006/relationships/hyperlink" Target="https://davisphoenixco.org/" TargetMode="External"/><Relationship Id="rId21" Type="http://schemas.openxmlformats.org/officeDocument/2006/relationships/hyperlink" Target="https://lgbtqia.ucdavis.edu/educated/glossary" TargetMode="External"/><Relationship Id="rId13" Type="http://schemas.openxmlformats.org/officeDocument/2006/relationships/hyperlink" Target="https://video.ucdavis.edu/media/WRRC+Gender+Equity+Awareness+Month+Keynote+-+Tre'vell+Anderson/1_i57td59c" TargetMode="External"/><Relationship Id="rId12" Type="http://schemas.openxmlformats.org/officeDocument/2006/relationships/hyperlink" Target="https://www.trevellanderson.com/" TargetMode="External"/><Relationship Id="rId23" Type="http://schemas.openxmlformats.org/officeDocument/2006/relationships/hyperlink" Target="https://www.louisvillepride.com/black-queer-lives-matter-101-an-introduction" TargetMode="External"/><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hyperlink" Target="https://djusd.net/cms/One.aspx?portalId=117173&amp;pageId=806020" TargetMode="External"/><Relationship Id="rId4" Type="http://schemas.openxmlformats.org/officeDocument/2006/relationships/hyperlink" Target="https://djusd.net/departments/student_support_services/lgbtqia_supports" TargetMode="External"/><Relationship Id="rId9" Type="http://schemas.openxmlformats.org/officeDocument/2006/relationships/hyperlink" Target="https://www.edutopia.org/article/how-educators-can-better-support-lgbtq-teachers-color?utm_content=linkpos4&amp;utm_source=edu-newsletter&amp;utm_medium=email&amp;utm_campaign=weekly-2021-05-12-A" TargetMode="External"/><Relationship Id="rId15" Type="http://schemas.openxmlformats.org/officeDocument/2006/relationships/hyperlink" Target="https://www.youtube.com/watch?v=xGJW5AJj0Og" TargetMode="External"/><Relationship Id="rId14" Type="http://schemas.openxmlformats.org/officeDocument/2006/relationships/hyperlink" Target="https://vcresearch.berkeley.edu/faculty/judith-butler" TargetMode="External"/><Relationship Id="rId17" Type="http://schemas.openxmlformats.org/officeDocument/2006/relationships/hyperlink" Target="https://www.alokvmenon.com/" TargetMode="External"/><Relationship Id="rId16" Type="http://schemas.openxmlformats.org/officeDocument/2006/relationships/hyperlink" Target="https://jacobtobia.com/" TargetMode="External"/><Relationship Id="rId5" Type="http://schemas.openxmlformats.org/officeDocument/2006/relationships/hyperlink" Target="https://djusd.net/departments/student_support_services/bullying_prevention" TargetMode="External"/><Relationship Id="rId19" Type="http://schemas.openxmlformats.org/officeDocument/2006/relationships/hyperlink" Target="https://www.mypronouns.org/" TargetMode="External"/><Relationship Id="rId6" Type="http://schemas.openxmlformats.org/officeDocument/2006/relationships/hyperlink" Target="https://genderspectrum.org/" TargetMode="External"/><Relationship Id="rId18" Type="http://schemas.openxmlformats.org/officeDocument/2006/relationships/hyperlink" Target="https://www.vogue.com/article/transgender-and-gender-nonconforming-writers-performers-you-should-know" TargetMode="External"/><Relationship Id="rId7" Type="http://schemas.openxmlformats.org/officeDocument/2006/relationships/hyperlink" Target="https://decolonizeallthethings.com/" TargetMode="External"/><Relationship Id="rId8" Type="http://schemas.openxmlformats.org/officeDocument/2006/relationships/hyperlink" Target="https://projectbiodiversify.wpcomstaging.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hyperlink" Target="https://www.them.us/story/pride-flag-redesig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https://www.genderspectrum.org/articles/language-of-gender"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s://www.genderspectrum.org/articles/language-of-gender"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www.glaad.org/how-sexual-orientation-different-gender-identity"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www.nccj.org/cissexism"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s://lgbtqia.ucdavis.edu/educated/glossary"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s://www.genderspectrum.org/articles/language-of-gender"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3"/>
          <p:cNvSpPr txBox="1"/>
          <p:nvPr>
            <p:ph type="title"/>
          </p:nvPr>
        </p:nvSpPr>
        <p:spPr>
          <a:xfrm>
            <a:off x="195500" y="1338138"/>
            <a:ext cx="4125600" cy="24672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Supporting LGBTQ+ Students and Staff at Harper.</a:t>
            </a:r>
            <a:endParaRPr/>
          </a:p>
        </p:txBody>
      </p:sp>
      <p:pic>
        <p:nvPicPr>
          <p:cNvPr id="60" name="Google Shape;60;p13"/>
          <p:cNvPicPr preferRelativeResize="0"/>
          <p:nvPr/>
        </p:nvPicPr>
        <p:blipFill>
          <a:blip r:embed="rId3">
            <a:alphaModFix/>
          </a:blip>
          <a:stretch>
            <a:fillRect/>
          </a:stretch>
        </p:blipFill>
        <p:spPr>
          <a:xfrm>
            <a:off x="4705913" y="427175"/>
            <a:ext cx="4289172" cy="428917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10" name="Shape 110"/>
        <p:cNvGrpSpPr/>
        <p:nvPr/>
      </p:nvGrpSpPr>
      <p:grpSpPr>
        <a:xfrm>
          <a:off x="0" y="0"/>
          <a:ext cx="0" cy="0"/>
          <a:chOff x="0" y="0"/>
          <a:chExt cx="0" cy="0"/>
        </a:xfrm>
      </p:grpSpPr>
      <p:sp>
        <p:nvSpPr>
          <p:cNvPr id="111" name="Google Shape;111;p22"/>
          <p:cNvSpPr txBox="1"/>
          <p:nvPr/>
        </p:nvSpPr>
        <p:spPr>
          <a:xfrm>
            <a:off x="15950" y="31900"/>
            <a:ext cx="9128100" cy="1169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100"/>
              <a:buFont typeface="Arial"/>
              <a:buNone/>
            </a:pPr>
            <a:r>
              <a:rPr b="1" lang="en" sz="3600">
                <a:solidFill>
                  <a:srgbClr val="FFFFFF"/>
                </a:solidFill>
                <a:latin typeface="Old Standard TT"/>
                <a:ea typeface="Old Standard TT"/>
                <a:cs typeface="Old Standard TT"/>
                <a:sym typeface="Old Standard TT"/>
              </a:rPr>
              <a:t>Gender and Culture</a:t>
            </a:r>
            <a:endParaRPr b="1" sz="3600">
              <a:solidFill>
                <a:srgbClr val="FFFFFF"/>
              </a:solidFill>
              <a:latin typeface="Old Standard TT"/>
              <a:ea typeface="Old Standard TT"/>
              <a:cs typeface="Old Standard TT"/>
              <a:sym typeface="Old Standard TT"/>
            </a:endParaRPr>
          </a:p>
          <a:p>
            <a:pPr indent="0" lvl="0" marL="0" rtl="0" algn="ctr">
              <a:spcBef>
                <a:spcPts val="0"/>
              </a:spcBef>
              <a:spcAft>
                <a:spcPts val="0"/>
              </a:spcAft>
              <a:buClr>
                <a:schemeClr val="dk1"/>
              </a:buClr>
              <a:buSzPts val="1100"/>
              <a:buFont typeface="Arial"/>
              <a:buNone/>
            </a:pPr>
            <a:r>
              <a:rPr lang="en">
                <a:solidFill>
                  <a:srgbClr val="FFFFFF"/>
                </a:solidFill>
                <a:latin typeface="Old Standard TT"/>
                <a:ea typeface="Old Standard TT"/>
                <a:cs typeface="Old Standard TT"/>
                <a:sym typeface="Old Standard TT"/>
              </a:rPr>
              <a:t>In American culture, it’s easy to assume the gender binary is natural (a sort of “default setting”), and anything else is new or out of the ordinary. In fact, many cultures throughout history have recognized more than two genders!</a:t>
            </a:r>
            <a:endParaRPr>
              <a:solidFill>
                <a:srgbClr val="FFFFFF"/>
              </a:solidFill>
              <a:latin typeface="Old Standard TT"/>
              <a:ea typeface="Old Standard TT"/>
              <a:cs typeface="Old Standard TT"/>
              <a:sym typeface="Old Standard TT"/>
            </a:endParaRPr>
          </a:p>
        </p:txBody>
      </p:sp>
      <p:sp>
        <p:nvSpPr>
          <p:cNvPr id="112" name="Google Shape;112;p22"/>
          <p:cNvSpPr txBox="1"/>
          <p:nvPr/>
        </p:nvSpPr>
        <p:spPr>
          <a:xfrm>
            <a:off x="15950" y="1387550"/>
            <a:ext cx="2049300" cy="1993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Old Standard TT"/>
              <a:ea typeface="Old Standard TT"/>
              <a:cs typeface="Old Standard TT"/>
              <a:sym typeface="Old Standard TT"/>
            </a:endParaRPr>
          </a:p>
        </p:txBody>
      </p:sp>
      <p:sp>
        <p:nvSpPr>
          <p:cNvPr id="113" name="Google Shape;113;p22"/>
          <p:cNvSpPr txBox="1"/>
          <p:nvPr/>
        </p:nvSpPr>
        <p:spPr>
          <a:xfrm>
            <a:off x="0" y="1417300"/>
            <a:ext cx="2647500" cy="3386400"/>
          </a:xfrm>
          <a:prstGeom prst="rect">
            <a:avLst/>
          </a:prstGeom>
          <a:noFill/>
          <a:ln>
            <a:noFill/>
          </a:ln>
        </p:spPr>
        <p:txBody>
          <a:bodyPr anchorCtr="0" anchor="t" bIns="91425" lIns="91425" spcFirstLastPara="1" rIns="91425" wrap="square" tIns="91425">
            <a:spAutoFit/>
          </a:bodyPr>
          <a:lstStyle/>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Mashoga (Kenya)</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Mangaiko (Congo)</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Travestis (Brazil)</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Muxe (Mexico)</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Waria (Indonesia) </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Xanith (Oman)</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Femminielli (Naples)</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Sworn virgins (Balkans)</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Mollies (England)</a:t>
            </a:r>
            <a:endParaRPr sz="1900">
              <a:solidFill>
                <a:srgbClr val="FFFFFF"/>
              </a:solidFill>
              <a:latin typeface="Old Standard TT"/>
              <a:ea typeface="Old Standard TT"/>
              <a:cs typeface="Old Standard TT"/>
              <a:sym typeface="Old Standard TT"/>
            </a:endParaRPr>
          </a:p>
        </p:txBody>
      </p:sp>
      <p:sp>
        <p:nvSpPr>
          <p:cNvPr id="114" name="Google Shape;114;p22"/>
          <p:cNvSpPr txBox="1"/>
          <p:nvPr/>
        </p:nvSpPr>
        <p:spPr>
          <a:xfrm>
            <a:off x="2647500" y="1467300"/>
            <a:ext cx="2966400" cy="3016800"/>
          </a:xfrm>
          <a:prstGeom prst="rect">
            <a:avLst/>
          </a:prstGeom>
          <a:noFill/>
          <a:ln>
            <a:noFill/>
          </a:ln>
        </p:spPr>
        <p:txBody>
          <a:bodyPr anchorCtr="0" anchor="t" bIns="91425" lIns="91425" spcFirstLastPara="1" rIns="91425" wrap="square" tIns="91425">
            <a:spAutoFit/>
          </a:bodyPr>
          <a:lstStyle/>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Ashtime (Ethiopia)</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Khanit (Oman)</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Fa'afafine (Samoa)</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Fakaleiti (Tonga)</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Calalai/ Calabai (Sulawesi)</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Lakin on (Philippines)</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None/>
            </a:pPr>
            <a:r>
              <a:rPr lang="en" sz="1600">
                <a:solidFill>
                  <a:srgbClr val="FFFFFF"/>
                </a:solidFill>
                <a:latin typeface="Old Standard TT"/>
                <a:ea typeface="Old Standard TT"/>
                <a:cs typeface="Old Standard TT"/>
                <a:sym typeface="Old Standard TT"/>
              </a:rPr>
              <a:t>Tomboy (Philippines)</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Hijra (India and Pakistan)</a:t>
            </a:r>
            <a:endParaRPr sz="1600">
              <a:solidFill>
                <a:srgbClr val="FFFFFF"/>
              </a:solidFill>
              <a:latin typeface="Old Standard TT"/>
              <a:ea typeface="Old Standard TT"/>
              <a:cs typeface="Old Standard TT"/>
              <a:sym typeface="Old Standard TT"/>
            </a:endParaRPr>
          </a:p>
        </p:txBody>
      </p:sp>
      <p:sp>
        <p:nvSpPr>
          <p:cNvPr id="115" name="Google Shape;115;p22"/>
          <p:cNvSpPr txBox="1"/>
          <p:nvPr/>
        </p:nvSpPr>
        <p:spPr>
          <a:xfrm>
            <a:off x="5613900" y="1467300"/>
            <a:ext cx="3492900" cy="3386400"/>
          </a:xfrm>
          <a:prstGeom prst="rect">
            <a:avLst/>
          </a:prstGeom>
          <a:noFill/>
          <a:ln>
            <a:noFill/>
          </a:ln>
        </p:spPr>
        <p:txBody>
          <a:bodyPr anchorCtr="0" anchor="t" bIns="91425" lIns="91425" spcFirstLastPara="1" rIns="91425" wrap="square" tIns="91425">
            <a:spAutoFit/>
          </a:bodyPr>
          <a:lstStyle/>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Mahu wahine (Hawaii)</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Mahu vahine (Tahiti)</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Whakawahine (New Zealand Māori)</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Ia (Te Reo Maori) </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Akava'ine (Cook Islands Māori)</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Bakla (Tagalog)</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Two Spirit (Native American)</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Guevedoche (Dominican Republic)</a:t>
            </a:r>
            <a:endParaRPr sz="1600">
              <a:solidFill>
                <a:srgbClr val="FFFFFF"/>
              </a:solidFill>
              <a:latin typeface="Old Standard TT"/>
              <a:ea typeface="Old Standard TT"/>
              <a:cs typeface="Old Standard TT"/>
              <a:sym typeface="Old Standard TT"/>
            </a:endParaRPr>
          </a:p>
          <a:p>
            <a:pPr indent="0" lvl="0" marL="0" rtl="0" algn="ctr">
              <a:lnSpc>
                <a:spcPct val="150000"/>
              </a:lnSpc>
              <a:spcBef>
                <a:spcPts val="0"/>
              </a:spcBef>
              <a:spcAft>
                <a:spcPts val="0"/>
              </a:spcAft>
              <a:buClr>
                <a:schemeClr val="dk1"/>
              </a:buClr>
              <a:buSzPts val="1100"/>
              <a:buFont typeface="Arial"/>
              <a:buNone/>
            </a:pPr>
            <a:r>
              <a:rPr lang="en" sz="1600">
                <a:solidFill>
                  <a:srgbClr val="FFFFFF"/>
                </a:solidFill>
                <a:latin typeface="Old Standard TT"/>
                <a:ea typeface="Old Standard TT"/>
                <a:cs typeface="Old Standard TT"/>
                <a:sym typeface="Old Standard TT"/>
              </a:rPr>
              <a:t>Kwolu-aatmwol (Papua New Guinea)</a:t>
            </a:r>
            <a:endParaRPr sz="1600">
              <a:solidFill>
                <a:srgbClr val="FFFFFF"/>
              </a:solidFill>
              <a:latin typeface="Old Standard TT"/>
              <a:ea typeface="Old Standard TT"/>
              <a:cs typeface="Old Standard TT"/>
              <a:sym typeface="Old Standard T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3"/>
          <p:cNvSpPr txBox="1"/>
          <p:nvPr>
            <p:ph idx="4294967295" type="body"/>
          </p:nvPr>
        </p:nvSpPr>
        <p:spPr>
          <a:xfrm>
            <a:off x="819150" y="1058225"/>
            <a:ext cx="7505700" cy="24480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rPr b="1" lang="en" u="sng">
                <a:solidFill>
                  <a:schemeClr val="hlink"/>
                </a:solidFill>
                <a:hlinkClick r:id="rId3"/>
              </a:rPr>
              <a:t>Tre’vell Anderson - Gender is a Scam: Defining Yourself for Yourself</a:t>
            </a:r>
            <a:endParaRPr b="1"/>
          </a:p>
          <a:p>
            <a:pPr indent="0" lvl="0" marL="0" rtl="0" algn="l">
              <a:lnSpc>
                <a:spcPct val="100000"/>
              </a:lnSpc>
              <a:spcBef>
                <a:spcPts val="0"/>
              </a:spcBef>
              <a:spcAft>
                <a:spcPts val="0"/>
              </a:spcAft>
              <a:buClr>
                <a:schemeClr val="dk1"/>
              </a:buClr>
              <a:buSzPts val="1200"/>
              <a:buFont typeface="Calibri"/>
              <a:buNone/>
            </a:pPr>
            <a:r>
              <a:t/>
            </a:r>
            <a:endParaRPr b="1"/>
          </a:p>
          <a:p>
            <a:pPr indent="0" lvl="0" marL="0" rtl="0" algn="l">
              <a:lnSpc>
                <a:spcPct val="100000"/>
              </a:lnSpc>
              <a:spcBef>
                <a:spcPts val="0"/>
              </a:spcBef>
              <a:spcAft>
                <a:spcPts val="0"/>
              </a:spcAft>
              <a:buClr>
                <a:schemeClr val="dk1"/>
              </a:buClr>
              <a:buSzPts val="1200"/>
              <a:buFont typeface="Calibri"/>
              <a:buNone/>
            </a:pPr>
            <a:r>
              <a:t/>
            </a:r>
            <a:endParaRPr b="1"/>
          </a:p>
          <a:p>
            <a:pPr indent="0" lvl="0" marL="0" rtl="0" algn="l">
              <a:spcBef>
                <a:spcPts val="0"/>
              </a:spcBef>
              <a:spcAft>
                <a:spcPts val="0"/>
              </a:spcAft>
              <a:buClr>
                <a:schemeClr val="dk1"/>
              </a:buClr>
              <a:buSzPts val="1100"/>
              <a:buFont typeface="Arial"/>
              <a:buNone/>
            </a:pPr>
            <a:r>
              <a:rPr lang="en"/>
              <a:t>"Through the use of historical instances of trans, nonbinary and gender expansive identities, this keynote contextualizes contemporary trans and queer visibility. Audiences are compelled to decolonize their language and deconstruct that which they’ve been taught about gender."</a:t>
            </a:r>
            <a:endParaRPr/>
          </a:p>
          <a:p>
            <a:pPr indent="0" lvl="0" marL="0" rtl="0" algn="l">
              <a:lnSpc>
                <a:spcPct val="100000"/>
              </a:lnSpc>
              <a:spcBef>
                <a:spcPts val="0"/>
              </a:spcBef>
              <a:spcAft>
                <a:spcPts val="0"/>
              </a:spcAft>
              <a:buClr>
                <a:schemeClr val="dk1"/>
              </a:buClr>
              <a:buSzPts val="1200"/>
              <a:buFont typeface="Calibri"/>
              <a:buNone/>
            </a:pPr>
            <a:r>
              <a:t/>
            </a:r>
            <a:endParaRPr sz="1550">
              <a:solidFill>
                <a:srgbClr val="000000"/>
              </a:solidFill>
              <a:highlight>
                <a:srgbClr val="FFFFFF"/>
              </a:highlight>
            </a:endParaRPr>
          </a:p>
          <a:p>
            <a:pPr indent="0" lvl="0" marL="0" rtl="0" algn="l">
              <a:lnSpc>
                <a:spcPct val="100000"/>
              </a:lnSpc>
              <a:spcBef>
                <a:spcPts val="0"/>
              </a:spcBef>
              <a:spcAft>
                <a:spcPts val="0"/>
              </a:spcAft>
              <a:buClr>
                <a:schemeClr val="dk1"/>
              </a:buClr>
              <a:buSzPts val="1200"/>
              <a:buFont typeface="Calibri"/>
              <a:buNone/>
            </a:pPr>
            <a:r>
              <a:t/>
            </a:r>
            <a:endParaRPr b="1"/>
          </a:p>
          <a:p>
            <a:pPr indent="0" lvl="0" marL="0" rtl="0" algn="l">
              <a:lnSpc>
                <a:spcPct val="100000"/>
              </a:lnSpc>
              <a:spcBef>
                <a:spcPts val="0"/>
              </a:spcBef>
              <a:spcAft>
                <a:spcPts val="0"/>
              </a:spcAft>
              <a:buClr>
                <a:schemeClr val="dk1"/>
              </a:buClr>
              <a:buSzPts val="1200"/>
              <a:buFont typeface="Calibri"/>
              <a:buNone/>
            </a:pPr>
            <a:r>
              <a:t/>
            </a:r>
            <a:endParaRPr b="1"/>
          </a:p>
          <a:p>
            <a:pPr indent="0" lvl="0" marL="0" rtl="0" algn="l">
              <a:lnSpc>
                <a:spcPct val="100000"/>
              </a:lnSpc>
              <a:spcBef>
                <a:spcPts val="0"/>
              </a:spcBef>
              <a:spcAft>
                <a:spcPts val="0"/>
              </a:spcAft>
              <a:buClr>
                <a:schemeClr val="dk1"/>
              </a:buClr>
              <a:buSzPts val="1200"/>
              <a:buFont typeface="Calibri"/>
              <a:buNone/>
            </a:pPr>
            <a:r>
              <a:t/>
            </a:r>
            <a:endParaRPr b="1"/>
          </a:p>
          <a:p>
            <a:pPr indent="0" lvl="0" marL="0" rtl="0" algn="l">
              <a:lnSpc>
                <a:spcPct val="100000"/>
              </a:lnSpc>
              <a:spcBef>
                <a:spcPts val="0"/>
              </a:spcBef>
              <a:spcAft>
                <a:spcPts val="0"/>
              </a:spcAft>
              <a:buClr>
                <a:schemeClr val="dk1"/>
              </a:buClr>
              <a:buSzPts val="1200"/>
              <a:buFont typeface="Calibri"/>
              <a:buNone/>
            </a:pPr>
            <a:r>
              <a:t/>
            </a:r>
            <a:endParaRPr b="1"/>
          </a:p>
          <a:p>
            <a:pPr indent="0" lvl="0" marL="0" rtl="0" algn="l">
              <a:lnSpc>
                <a:spcPct val="100000"/>
              </a:lnSpc>
              <a:spcBef>
                <a:spcPts val="0"/>
              </a:spcBef>
              <a:spcAft>
                <a:spcPts val="0"/>
              </a:spcAft>
              <a:buClr>
                <a:schemeClr val="dk1"/>
              </a:buClr>
              <a:buSzPts val="1200"/>
              <a:buFont typeface="Calibri"/>
              <a:buNone/>
            </a:pPr>
            <a:r>
              <a:rPr lang="en" sz="1400"/>
              <a:t>Source:</a:t>
            </a:r>
            <a:r>
              <a:rPr lang="en" sz="1400" u="sng">
                <a:solidFill>
                  <a:schemeClr val="accent5"/>
                </a:solidFill>
                <a:hlinkClick r:id="rId4">
                  <a:extLst>
                    <a:ext uri="{A12FA001-AC4F-418D-AE19-62706E023703}">
                      <ahyp:hlinkClr val="tx"/>
                    </a:ext>
                  </a:extLst>
                </a:hlinkClick>
              </a:rPr>
              <a:t>https://video.ucdavis.edu/media/WRRC+Gender+Equity+Awareness+Month+Keynote+-+Tre'vell+Anderson/1_i57td59c</a:t>
            </a:r>
            <a:r>
              <a:rPr lang="en" sz="1400"/>
              <a:t> </a:t>
            </a:r>
            <a:endParaRPr sz="1400"/>
          </a:p>
          <a:p>
            <a:pPr indent="0" lvl="0" marL="0" rtl="0" algn="l">
              <a:spcBef>
                <a:spcPts val="0"/>
              </a:spcBef>
              <a:spcAft>
                <a:spcPts val="0"/>
              </a:spcAft>
              <a:buNone/>
            </a:pPr>
            <a:r>
              <a:t/>
            </a:r>
            <a:endParaRPr sz="1400"/>
          </a:p>
          <a:p>
            <a:pPr indent="0" lvl="0" marL="0" rtl="0" algn="l">
              <a:spcBef>
                <a:spcPts val="1200"/>
              </a:spcBef>
              <a:spcAft>
                <a:spcPts val="0"/>
              </a:spcAft>
              <a:buNone/>
            </a:pPr>
            <a:r>
              <a:t/>
            </a:r>
            <a:endParaRPr sz="1500"/>
          </a:p>
          <a:p>
            <a:pPr indent="0" lvl="0" marL="0" rtl="0" algn="l">
              <a:spcBef>
                <a:spcPts val="1200"/>
              </a:spcBef>
              <a:spcAft>
                <a:spcPts val="0"/>
              </a:spcAft>
              <a:buClr>
                <a:schemeClr val="dk1"/>
              </a:buClr>
              <a:buSzPts val="1100"/>
              <a:buFont typeface="Arial"/>
              <a:buNone/>
            </a:pPr>
            <a:r>
              <a:t/>
            </a:r>
            <a:endParaRPr sz="1500"/>
          </a:p>
          <a:p>
            <a:pPr indent="0" lvl="0" marL="0" rtl="0" algn="l">
              <a:spcBef>
                <a:spcPts val="1200"/>
              </a:spcBef>
              <a:spcAft>
                <a:spcPts val="0"/>
              </a:spcAft>
              <a:buNone/>
            </a:pPr>
            <a:r>
              <a:t/>
            </a:r>
            <a:endParaRPr>
              <a:latin typeface="Calibri"/>
              <a:ea typeface="Calibri"/>
              <a:cs typeface="Calibri"/>
              <a:sym typeface="Calibri"/>
            </a:endParaRPr>
          </a:p>
          <a:p>
            <a:pPr indent="0" lvl="0" marL="0" rtl="0" algn="l">
              <a:spcBef>
                <a:spcPts val="1200"/>
              </a:spcBef>
              <a:spcAft>
                <a:spcPts val="0"/>
              </a:spcAft>
              <a:buNone/>
            </a:pPr>
            <a:r>
              <a:t/>
            </a:r>
            <a:endParaRPr b="1">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highlight>
                <a:srgbClr val="FFFFFF"/>
              </a:highlight>
            </a:endParaRPr>
          </a:p>
          <a:p>
            <a:pPr indent="0" lvl="0" marL="0" rtl="0" algn="l">
              <a:spcBef>
                <a:spcPts val="1200"/>
              </a:spcBef>
              <a:spcAft>
                <a:spcPts val="0"/>
              </a:spcAft>
              <a:buNone/>
            </a:pPr>
            <a:r>
              <a:t/>
            </a:r>
            <a:endParaRPr>
              <a:solidFill>
                <a:srgbClr val="000000"/>
              </a:solidFill>
              <a:highlight>
                <a:srgbClr val="FFFFFF"/>
              </a:highlight>
            </a:endParaRPr>
          </a:p>
          <a:p>
            <a:pPr indent="0" lvl="0" marL="0" rtl="0" algn="l">
              <a:spcBef>
                <a:spcPts val="1200"/>
              </a:spcBef>
              <a:spcAft>
                <a:spcPts val="0"/>
              </a:spcAft>
              <a:buNone/>
            </a:pPr>
            <a:r>
              <a:t/>
            </a:r>
            <a:endParaRPr sz="1800">
              <a:solidFill>
                <a:srgbClr val="000000"/>
              </a:solidFill>
              <a:highlight>
                <a:srgbClr val="FFFFFF"/>
              </a:highlight>
            </a:endParaRPr>
          </a:p>
          <a:p>
            <a:pPr indent="0" lvl="0" marL="0" rtl="0" algn="l">
              <a:spcBef>
                <a:spcPts val="1200"/>
              </a:spcBef>
              <a:spcAft>
                <a:spcPts val="1200"/>
              </a:spcAft>
              <a:buNone/>
            </a:pPr>
            <a:r>
              <a:t/>
            </a:r>
            <a:endParaRPr sz="1800">
              <a:solidFill>
                <a:srgbClr val="000000"/>
              </a:solidFill>
              <a:highlight>
                <a:srgbClr val="FFFFFF"/>
              </a:highlight>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4"/>
          <p:cNvSpPr txBox="1"/>
          <p:nvPr>
            <p:ph type="title"/>
          </p:nvPr>
        </p:nvSpPr>
        <p:spPr>
          <a:xfrm>
            <a:off x="819150" y="437750"/>
            <a:ext cx="7505700" cy="954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solidFill>
                  <a:srgbClr val="000000"/>
                </a:solidFill>
              </a:rPr>
              <a:t>Discussion</a:t>
            </a:r>
            <a:endParaRPr>
              <a:solidFill>
                <a:srgbClr val="000000"/>
              </a:solidFill>
            </a:endParaRPr>
          </a:p>
        </p:txBody>
      </p:sp>
      <p:sp>
        <p:nvSpPr>
          <p:cNvPr id="126" name="Google Shape;126;p24"/>
          <p:cNvSpPr txBox="1"/>
          <p:nvPr>
            <p:ph idx="1" type="body"/>
          </p:nvPr>
        </p:nvSpPr>
        <p:spPr>
          <a:xfrm>
            <a:off x="754650" y="1310375"/>
            <a:ext cx="7634700" cy="2920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900">
                <a:solidFill>
                  <a:srgbClr val="000000"/>
                </a:solidFill>
              </a:rPr>
              <a:t>Please click link here: </a:t>
            </a:r>
            <a:endParaRPr b="1" sz="1900">
              <a:solidFill>
                <a:srgbClr val="000000"/>
              </a:solidFill>
            </a:endParaRPr>
          </a:p>
          <a:p>
            <a:pPr indent="0" lvl="0" marL="0" rtl="0" algn="l">
              <a:spcBef>
                <a:spcPts val="1200"/>
              </a:spcBef>
              <a:spcAft>
                <a:spcPts val="0"/>
              </a:spcAft>
              <a:buNone/>
            </a:pPr>
            <a:r>
              <a:rPr lang="en" sz="1900" u="sng">
                <a:solidFill>
                  <a:srgbClr val="000000"/>
                </a:solidFill>
                <a:hlinkClick r:id="rId3">
                  <a:extLst>
                    <a:ext uri="{A12FA001-AC4F-418D-AE19-62706E023703}">
                      <ahyp:hlinkClr val="tx"/>
                    </a:ext>
                  </a:extLst>
                </a:hlinkClick>
              </a:rPr>
              <a:t>https://www.stonewallscotland.org.uk/about-us/news/15-things-lgbtq-people-colour-want-you-know</a:t>
            </a:r>
            <a:endParaRPr sz="1900">
              <a:solidFill>
                <a:srgbClr val="000000"/>
              </a:solidFill>
            </a:endParaRPr>
          </a:p>
          <a:p>
            <a:pPr indent="0" lvl="0" marL="0" rtl="0" algn="ctr">
              <a:spcBef>
                <a:spcPts val="1200"/>
              </a:spcBef>
              <a:spcAft>
                <a:spcPts val="0"/>
              </a:spcAft>
              <a:buNone/>
            </a:pPr>
            <a:r>
              <a:t/>
            </a:r>
            <a:endParaRPr b="1" sz="1700"/>
          </a:p>
          <a:p>
            <a:pPr indent="0" lvl="0" marL="0" rtl="0" algn="ctr">
              <a:spcBef>
                <a:spcPts val="1200"/>
              </a:spcBef>
              <a:spcAft>
                <a:spcPts val="0"/>
              </a:spcAft>
              <a:buClr>
                <a:schemeClr val="dk1"/>
              </a:buClr>
              <a:buSzPts val="1100"/>
              <a:buFont typeface="Arial"/>
              <a:buNone/>
            </a:pPr>
            <a:r>
              <a:rPr b="1" lang="en" sz="1700"/>
              <a:t>In this part of the presentation, we will be reading about 15 things LGBTQ people of color want you to know. We will be concentrating on </a:t>
            </a:r>
            <a:r>
              <a:rPr b="1" lang="en" sz="1700">
                <a:highlight>
                  <a:schemeClr val="accent6"/>
                </a:highlight>
              </a:rPr>
              <a:t>listening,</a:t>
            </a:r>
            <a:r>
              <a:rPr b="1" lang="en" sz="1700"/>
              <a:t> </a:t>
            </a:r>
            <a:r>
              <a:rPr b="1" lang="en" sz="1700">
                <a:highlight>
                  <a:schemeClr val="accent6"/>
                </a:highlight>
              </a:rPr>
              <a:t>reflecting</a:t>
            </a:r>
            <a:r>
              <a:rPr b="1" lang="en" sz="1700"/>
              <a:t>, and </a:t>
            </a:r>
            <a:r>
              <a:rPr b="1" lang="en" sz="1700">
                <a:highlight>
                  <a:schemeClr val="accent6"/>
                </a:highlight>
              </a:rPr>
              <a:t>applying</a:t>
            </a:r>
            <a:r>
              <a:rPr b="1" lang="en" sz="1700"/>
              <a:t> the knowledge gained from this article. </a:t>
            </a:r>
            <a:endParaRPr b="1" sz="1700"/>
          </a:p>
          <a:p>
            <a:pPr indent="0" lvl="0" marL="0" rtl="0" algn="ctr">
              <a:spcBef>
                <a:spcPts val="1200"/>
              </a:spcBef>
              <a:spcAft>
                <a:spcPts val="0"/>
              </a:spcAft>
              <a:buClr>
                <a:schemeClr val="dk1"/>
              </a:buClr>
              <a:buSzPts val="1100"/>
              <a:buFont typeface="Arial"/>
              <a:buNone/>
            </a:pPr>
            <a:r>
              <a:rPr b="1" lang="en" sz="1700">
                <a:solidFill>
                  <a:srgbClr val="000000"/>
                </a:solidFill>
              </a:rPr>
              <a:t>Guiding question:</a:t>
            </a:r>
            <a:r>
              <a:rPr b="1" lang="en" sz="1700"/>
              <a:t> What changed, challenged, or confirmed what you already knew?</a:t>
            </a:r>
            <a:endParaRPr b="1" sz="1700"/>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1200"/>
              </a:spcAft>
              <a:buNone/>
            </a:pPr>
            <a:r>
              <a:t/>
            </a:r>
            <a:endParaRPr sz="1800"/>
          </a:p>
        </p:txBody>
      </p:sp>
    </p:spTree>
  </p:cSld>
  <p:clrMapOvr>
    <a:masterClrMapping/>
  </p:clrMapOvr>
  <mc:AlternateContent>
    <mc:Choice Requires="p14">
      <p:transition spd="slow" p14:dur="1000">
        <p:push/>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16666"/>
        </a:solidFill>
      </p:bgPr>
    </p:bg>
    <p:spTree>
      <p:nvGrpSpPr>
        <p:cNvPr id="130" name="Shape 130"/>
        <p:cNvGrpSpPr/>
        <p:nvPr/>
      </p:nvGrpSpPr>
      <p:grpSpPr>
        <a:xfrm>
          <a:off x="0" y="0"/>
          <a:ext cx="0" cy="0"/>
          <a:chOff x="0" y="0"/>
          <a:chExt cx="0" cy="0"/>
        </a:xfrm>
      </p:grpSpPr>
      <p:sp>
        <p:nvSpPr>
          <p:cNvPr id="131" name="Google Shape;131;p25"/>
          <p:cNvSpPr txBox="1"/>
          <p:nvPr>
            <p:ph type="ctrTitle"/>
          </p:nvPr>
        </p:nvSpPr>
        <p:spPr>
          <a:xfrm>
            <a:off x="512700" y="1893300"/>
            <a:ext cx="8118600" cy="15228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Praxis</a:t>
            </a:r>
            <a:endParaRPr/>
          </a:p>
          <a:p>
            <a:pPr indent="0" lvl="0" marL="0" rtl="0" algn="l">
              <a:spcBef>
                <a:spcPts val="0"/>
              </a:spcBef>
              <a:spcAft>
                <a:spcPts val="0"/>
              </a:spcAft>
              <a:buNone/>
            </a:pPr>
            <a:r>
              <a:rPr lang="en" sz="2000"/>
              <a:t>Putting theory into action</a:t>
            </a:r>
            <a:endParaRPr sz="20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6"/>
          <p:cNvSpPr txBox="1"/>
          <p:nvPr>
            <p:ph idx="1" type="body"/>
          </p:nvPr>
        </p:nvSpPr>
        <p:spPr>
          <a:xfrm>
            <a:off x="311700" y="966350"/>
            <a:ext cx="8520600" cy="3602400"/>
          </a:xfrm>
          <a:prstGeom prst="rect">
            <a:avLst/>
          </a:prstGeom>
        </p:spPr>
        <p:txBody>
          <a:bodyPr anchorCtr="0" anchor="t" bIns="91425" lIns="91425" spcFirstLastPara="1" rIns="91425" wrap="square" tIns="91425">
            <a:normAutofit fontScale="92500"/>
          </a:bodyPr>
          <a:lstStyle/>
          <a:p>
            <a:pPr indent="0" lvl="0" marL="0" rtl="0" algn="l">
              <a:spcBef>
                <a:spcPts val="0"/>
              </a:spcBef>
              <a:spcAft>
                <a:spcPts val="0"/>
              </a:spcAft>
              <a:buNone/>
            </a:pPr>
            <a:r>
              <a:rPr lang="en" sz="1400"/>
              <a:t>“We should get to share pronouns and what we want to be called on the first day, at roll call.”</a:t>
            </a:r>
            <a:endParaRPr sz="1400"/>
          </a:p>
          <a:p>
            <a:pPr indent="0" lvl="0" marL="0" rtl="0" algn="l">
              <a:spcBef>
                <a:spcPts val="1200"/>
              </a:spcBef>
              <a:spcAft>
                <a:spcPts val="0"/>
              </a:spcAft>
              <a:buNone/>
            </a:pPr>
            <a:r>
              <a:rPr lang="en" sz="1400"/>
              <a:t>“Some kids are out at school but not with family, so teachers should ask kids who it’s okay to tell when a student comes out to them.”</a:t>
            </a:r>
            <a:endParaRPr sz="1400"/>
          </a:p>
          <a:p>
            <a:pPr indent="0" lvl="0" marL="0" rtl="0" algn="l">
              <a:spcBef>
                <a:spcPts val="1200"/>
              </a:spcBef>
              <a:spcAft>
                <a:spcPts val="0"/>
              </a:spcAft>
              <a:buNone/>
            </a:pPr>
            <a:r>
              <a:rPr lang="en" sz="1400"/>
              <a:t>“We should have more inclusive lessons </a:t>
            </a:r>
            <a:r>
              <a:rPr lang="en" sz="1400"/>
              <a:t>about</a:t>
            </a:r>
            <a:r>
              <a:rPr lang="en" sz="1400"/>
              <a:t> how to respect different types of </a:t>
            </a:r>
            <a:r>
              <a:rPr lang="en" sz="1400"/>
              <a:t>people, especially non-binary people.”</a:t>
            </a:r>
            <a:endParaRPr sz="1400"/>
          </a:p>
          <a:p>
            <a:pPr indent="0" lvl="0" marL="0" rtl="0" algn="l">
              <a:spcBef>
                <a:spcPts val="1200"/>
              </a:spcBef>
              <a:spcAft>
                <a:spcPts val="0"/>
              </a:spcAft>
              <a:buNone/>
            </a:pPr>
            <a:r>
              <a:rPr lang="en" sz="1400"/>
              <a:t>“I want to see incorporation of all genders into specific topics in </a:t>
            </a:r>
            <a:r>
              <a:rPr lang="en" sz="1400" u="sng"/>
              <a:t>all</a:t>
            </a:r>
            <a:r>
              <a:rPr lang="en" sz="1400"/>
              <a:t> classes.”</a:t>
            </a:r>
            <a:endParaRPr sz="1400"/>
          </a:p>
          <a:p>
            <a:pPr indent="0" lvl="0" marL="0" rtl="0" algn="l">
              <a:spcBef>
                <a:spcPts val="1200"/>
              </a:spcBef>
              <a:spcAft>
                <a:spcPts val="0"/>
              </a:spcAft>
              <a:buNone/>
            </a:pPr>
            <a:r>
              <a:rPr lang="en" sz="1400"/>
              <a:t>“If you deadname or misgender someone, don’t say ‘sorry’-that makes them feel like they need to say ‘it’s okay’ back, when it’s not okay. Instead, say ‘thank you for reminding me.’ ”</a:t>
            </a:r>
            <a:endParaRPr sz="1400"/>
          </a:p>
          <a:p>
            <a:pPr indent="0" lvl="0" marL="0" rtl="0" algn="l">
              <a:spcBef>
                <a:spcPts val="1200"/>
              </a:spcBef>
              <a:spcAft>
                <a:spcPts val="0"/>
              </a:spcAft>
              <a:buNone/>
            </a:pPr>
            <a:r>
              <a:rPr lang="en" sz="1400"/>
              <a:t>“In P.E., they split us up by boys and girls sometimes for exercises. They should change their gendered lessons.”</a:t>
            </a:r>
            <a:endParaRPr sz="1400"/>
          </a:p>
          <a:p>
            <a:pPr indent="0" lvl="0" marL="0" rtl="0" algn="l">
              <a:spcBef>
                <a:spcPts val="1200"/>
              </a:spcBef>
              <a:spcAft>
                <a:spcPts val="0"/>
              </a:spcAft>
              <a:buNone/>
            </a:pPr>
            <a:r>
              <a:rPr lang="en" sz="1400"/>
              <a:t>“Teachers should offer resources for trans and queer kids specifically. Especially in Health class.”</a:t>
            </a:r>
            <a:endParaRPr sz="1400"/>
          </a:p>
          <a:p>
            <a:pPr indent="0" lvl="0" marL="0" rtl="0" algn="l">
              <a:spcBef>
                <a:spcPts val="1200"/>
              </a:spcBef>
              <a:spcAft>
                <a:spcPts val="1200"/>
              </a:spcAft>
              <a:buNone/>
            </a:pPr>
            <a:r>
              <a:rPr lang="en" sz="1400"/>
              <a:t>“Kids need resources for binding* safely!”</a:t>
            </a:r>
            <a:endParaRPr sz="1047"/>
          </a:p>
        </p:txBody>
      </p:sp>
      <p:sp>
        <p:nvSpPr>
          <p:cNvPr id="137" name="Google Shape;137;p26"/>
          <p:cNvSpPr txBox="1"/>
          <p:nvPr/>
        </p:nvSpPr>
        <p:spPr>
          <a:xfrm>
            <a:off x="423950" y="4682175"/>
            <a:ext cx="84084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latin typeface="Old Standard TT"/>
                <a:ea typeface="Old Standard TT"/>
                <a:cs typeface="Old Standard TT"/>
                <a:sym typeface="Old Standard TT"/>
              </a:rPr>
              <a:t>*binding here means chest binding</a:t>
            </a:r>
            <a:endParaRPr sz="1000">
              <a:latin typeface="Old Standard TT"/>
              <a:ea typeface="Old Standard TT"/>
              <a:cs typeface="Old Standard TT"/>
              <a:sym typeface="Old Standard TT"/>
            </a:endParaRPr>
          </a:p>
        </p:txBody>
      </p:sp>
      <p:sp>
        <p:nvSpPr>
          <p:cNvPr id="138" name="Google Shape;138;p26"/>
          <p:cNvSpPr/>
          <p:nvPr/>
        </p:nvSpPr>
        <p:spPr>
          <a:xfrm>
            <a:off x="815700" y="255625"/>
            <a:ext cx="7512600" cy="5361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700">
                <a:solidFill>
                  <a:srgbClr val="FFFFFF"/>
                </a:solidFill>
                <a:latin typeface="Old Standard TT"/>
                <a:ea typeface="Old Standard TT"/>
                <a:cs typeface="Old Standard TT"/>
                <a:sym typeface="Old Standard TT"/>
              </a:rPr>
              <a:t>What Harper Students Want You to Know</a:t>
            </a:r>
            <a:endParaRPr b="1" sz="2700">
              <a:solidFill>
                <a:srgbClr val="FFFFFF"/>
              </a:solidFill>
              <a:latin typeface="Old Standard TT"/>
              <a:ea typeface="Old Standard TT"/>
              <a:cs typeface="Old Standard TT"/>
              <a:sym typeface="Old Standard T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7"/>
          <p:cNvSpPr txBox="1"/>
          <p:nvPr>
            <p:ph type="title"/>
          </p:nvPr>
        </p:nvSpPr>
        <p:spPr>
          <a:xfrm>
            <a:off x="311700" y="103225"/>
            <a:ext cx="8520600" cy="11454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sz="3444"/>
              <a:t>Entry Points</a:t>
            </a:r>
            <a:endParaRPr b="1" sz="3444"/>
          </a:p>
          <a:p>
            <a:pPr indent="0" lvl="0" marL="0" rtl="0" algn="ctr">
              <a:spcBef>
                <a:spcPts val="0"/>
              </a:spcBef>
              <a:spcAft>
                <a:spcPts val="0"/>
              </a:spcAft>
              <a:buNone/>
            </a:pPr>
            <a:r>
              <a:rPr b="1" lang="en" sz="1900"/>
              <a:t>At what levels can we create change?</a:t>
            </a:r>
            <a:endParaRPr b="1" sz="1900"/>
          </a:p>
          <a:p>
            <a:pPr indent="0" lvl="0" marL="0" rtl="0" algn="ctr">
              <a:spcBef>
                <a:spcPts val="0"/>
              </a:spcBef>
              <a:spcAft>
                <a:spcPts val="0"/>
              </a:spcAft>
              <a:buNone/>
            </a:pPr>
            <a:r>
              <a:rPr lang="en" sz="1344"/>
              <a:t>(Source: </a:t>
            </a:r>
            <a:r>
              <a:rPr lang="en" sz="1344" u="sng">
                <a:solidFill>
                  <a:schemeClr val="hlink"/>
                </a:solidFill>
                <a:hlinkClick r:id="rId3"/>
              </a:rPr>
              <a:t>Gender Inclusive Schools</a:t>
            </a:r>
            <a:r>
              <a:rPr lang="en" sz="1344"/>
              <a:t>, GenderSpectrum.org)</a:t>
            </a:r>
            <a:endParaRPr sz="1344"/>
          </a:p>
        </p:txBody>
      </p:sp>
      <p:sp>
        <p:nvSpPr>
          <p:cNvPr id="144" name="Google Shape;144;p27"/>
          <p:cNvSpPr/>
          <p:nvPr/>
        </p:nvSpPr>
        <p:spPr>
          <a:xfrm>
            <a:off x="3410700" y="1444025"/>
            <a:ext cx="2322600" cy="688200"/>
          </a:xfrm>
          <a:prstGeom prst="roundRect">
            <a:avLst>
              <a:gd fmla="val 16667" name="adj"/>
            </a:avLst>
          </a:prstGeom>
          <a:solidFill>
            <a:srgbClr val="4EA69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400">
                <a:solidFill>
                  <a:srgbClr val="FFFFFF"/>
                </a:solidFill>
                <a:latin typeface="Old Standard TT"/>
                <a:ea typeface="Old Standard TT"/>
                <a:cs typeface="Old Standard TT"/>
                <a:sym typeface="Old Standard TT"/>
              </a:rPr>
              <a:t>   Inter</a:t>
            </a:r>
            <a:r>
              <a:rPr b="1" lang="en" sz="2400">
                <a:solidFill>
                  <a:srgbClr val="FFFFFF"/>
                </a:solidFill>
                <a:latin typeface="Old Standard TT"/>
                <a:ea typeface="Old Standard TT"/>
                <a:cs typeface="Old Standard TT"/>
                <a:sym typeface="Old Standard TT"/>
              </a:rPr>
              <a:t>nal </a:t>
            </a:r>
            <a:endParaRPr b="1" sz="2400">
              <a:solidFill>
                <a:srgbClr val="FFFFFF"/>
              </a:solidFill>
              <a:latin typeface="Old Standard TT"/>
              <a:ea typeface="Old Standard TT"/>
              <a:cs typeface="Old Standard TT"/>
              <a:sym typeface="Old Standard TT"/>
            </a:endParaRPr>
          </a:p>
          <a:p>
            <a:pPr indent="0" lvl="0" marL="0" rtl="0" algn="ctr">
              <a:spcBef>
                <a:spcPts val="0"/>
              </a:spcBef>
              <a:spcAft>
                <a:spcPts val="0"/>
              </a:spcAft>
              <a:buNone/>
            </a:pPr>
            <a:r>
              <a:rPr lang="en">
                <a:solidFill>
                  <a:srgbClr val="FFFFFF"/>
                </a:solidFill>
                <a:latin typeface="Old Standard TT"/>
                <a:ea typeface="Old Standard TT"/>
                <a:cs typeface="Old Standard TT"/>
                <a:sym typeface="Old Standard TT"/>
              </a:rPr>
              <a:t>What we know/believe</a:t>
            </a:r>
            <a:endParaRPr>
              <a:solidFill>
                <a:srgbClr val="FFFFFF"/>
              </a:solidFill>
              <a:latin typeface="Old Standard TT"/>
              <a:ea typeface="Old Standard TT"/>
              <a:cs typeface="Old Standard TT"/>
              <a:sym typeface="Old Standard TT"/>
            </a:endParaRPr>
          </a:p>
        </p:txBody>
      </p:sp>
      <p:sp>
        <p:nvSpPr>
          <p:cNvPr id="145" name="Google Shape;145;p27"/>
          <p:cNvSpPr/>
          <p:nvPr/>
        </p:nvSpPr>
        <p:spPr>
          <a:xfrm>
            <a:off x="698275" y="2490825"/>
            <a:ext cx="2854200" cy="688200"/>
          </a:xfrm>
          <a:prstGeom prst="roundRect">
            <a:avLst>
              <a:gd fmla="val 16667" name="adj"/>
            </a:avLst>
          </a:prstGeom>
          <a:solidFill>
            <a:srgbClr val="4EA69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200">
                <a:solidFill>
                  <a:srgbClr val="FFFFFF"/>
                </a:solidFill>
                <a:latin typeface="Old Standard TT"/>
                <a:ea typeface="Old Standard TT"/>
                <a:cs typeface="Old Standard TT"/>
                <a:sym typeface="Old Standard TT"/>
              </a:rPr>
              <a:t>   Instructional</a:t>
            </a:r>
            <a:endParaRPr b="1" sz="2200">
              <a:solidFill>
                <a:srgbClr val="FFFFFF"/>
              </a:solidFill>
              <a:latin typeface="Old Standard TT"/>
              <a:ea typeface="Old Standard TT"/>
              <a:cs typeface="Old Standard TT"/>
              <a:sym typeface="Old Standard TT"/>
            </a:endParaRPr>
          </a:p>
          <a:p>
            <a:pPr indent="0" lvl="0" marL="0" rtl="0" algn="ctr">
              <a:spcBef>
                <a:spcPts val="0"/>
              </a:spcBef>
              <a:spcAft>
                <a:spcPts val="0"/>
              </a:spcAft>
              <a:buNone/>
            </a:pPr>
            <a:r>
              <a:rPr lang="en" sz="1500">
                <a:solidFill>
                  <a:srgbClr val="FFFFFF"/>
                </a:solidFill>
                <a:latin typeface="Old Standard TT"/>
                <a:ea typeface="Old Standard TT"/>
                <a:cs typeface="Old Standard TT"/>
                <a:sym typeface="Old Standard TT"/>
              </a:rPr>
              <a:t>What and how we teach</a:t>
            </a:r>
            <a:endParaRPr sz="2500">
              <a:solidFill>
                <a:srgbClr val="FFFFFF"/>
              </a:solidFill>
              <a:latin typeface="Old Standard TT"/>
              <a:ea typeface="Old Standard TT"/>
              <a:cs typeface="Old Standard TT"/>
              <a:sym typeface="Old Standard TT"/>
            </a:endParaRPr>
          </a:p>
        </p:txBody>
      </p:sp>
      <p:sp>
        <p:nvSpPr>
          <p:cNvPr id="146" name="Google Shape;146;p27"/>
          <p:cNvSpPr/>
          <p:nvPr/>
        </p:nvSpPr>
        <p:spPr>
          <a:xfrm>
            <a:off x="5402600" y="2490825"/>
            <a:ext cx="2914800" cy="688200"/>
          </a:xfrm>
          <a:prstGeom prst="roundRect">
            <a:avLst>
              <a:gd fmla="val 16667" name="adj"/>
            </a:avLst>
          </a:prstGeom>
          <a:solidFill>
            <a:srgbClr val="4EA69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400">
                <a:solidFill>
                  <a:srgbClr val="FFFFFF"/>
                </a:solidFill>
                <a:latin typeface="Old Standard TT"/>
                <a:ea typeface="Old Standard TT"/>
                <a:cs typeface="Old Standard TT"/>
                <a:sym typeface="Old Standard TT"/>
              </a:rPr>
              <a:t>   Interp</a:t>
            </a:r>
            <a:r>
              <a:rPr b="1" lang="en" sz="2400">
                <a:solidFill>
                  <a:srgbClr val="FFFFFF"/>
                </a:solidFill>
                <a:latin typeface="Old Standard TT"/>
                <a:ea typeface="Old Standard TT"/>
                <a:cs typeface="Old Standard TT"/>
                <a:sym typeface="Old Standard TT"/>
              </a:rPr>
              <a:t>ersonal</a:t>
            </a:r>
            <a:endParaRPr b="1" sz="2400">
              <a:solidFill>
                <a:srgbClr val="FFFFFF"/>
              </a:solidFill>
              <a:latin typeface="Old Standard TT"/>
              <a:ea typeface="Old Standard TT"/>
              <a:cs typeface="Old Standard TT"/>
              <a:sym typeface="Old Standard TT"/>
            </a:endParaRPr>
          </a:p>
          <a:p>
            <a:pPr indent="0" lvl="0" marL="0" rtl="0" algn="ctr">
              <a:spcBef>
                <a:spcPts val="0"/>
              </a:spcBef>
              <a:spcAft>
                <a:spcPts val="0"/>
              </a:spcAft>
              <a:buNone/>
            </a:pPr>
            <a:r>
              <a:rPr lang="en">
                <a:solidFill>
                  <a:srgbClr val="FFFFFF"/>
                </a:solidFill>
                <a:latin typeface="Old Standard TT"/>
                <a:ea typeface="Old Standard TT"/>
                <a:cs typeface="Old Standard TT"/>
                <a:sym typeface="Old Standard TT"/>
              </a:rPr>
              <a:t>How we engage with others</a:t>
            </a:r>
            <a:endParaRPr>
              <a:solidFill>
                <a:srgbClr val="FFFFFF"/>
              </a:solidFill>
              <a:latin typeface="Old Standard TT"/>
              <a:ea typeface="Old Standard TT"/>
              <a:cs typeface="Old Standard TT"/>
              <a:sym typeface="Old Standard TT"/>
            </a:endParaRPr>
          </a:p>
        </p:txBody>
      </p:sp>
      <p:sp>
        <p:nvSpPr>
          <p:cNvPr id="147" name="Google Shape;147;p27"/>
          <p:cNvSpPr/>
          <p:nvPr/>
        </p:nvSpPr>
        <p:spPr>
          <a:xfrm>
            <a:off x="2155650" y="3537625"/>
            <a:ext cx="4832700" cy="688200"/>
          </a:xfrm>
          <a:prstGeom prst="roundRect">
            <a:avLst>
              <a:gd fmla="val 16667" name="adj"/>
            </a:avLst>
          </a:prstGeom>
          <a:solidFill>
            <a:srgbClr val="4EA69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400">
                <a:solidFill>
                  <a:srgbClr val="FFFFFF"/>
                </a:solidFill>
                <a:latin typeface="Old Standard TT"/>
                <a:ea typeface="Old Standard TT"/>
                <a:cs typeface="Old Standard TT"/>
                <a:sym typeface="Old Standard TT"/>
              </a:rPr>
              <a:t>    Institution</a:t>
            </a:r>
            <a:r>
              <a:rPr b="1" lang="en" sz="2400">
                <a:solidFill>
                  <a:srgbClr val="FFFFFF"/>
                </a:solidFill>
                <a:latin typeface="Old Standard TT"/>
                <a:ea typeface="Old Standard TT"/>
                <a:cs typeface="Old Standard TT"/>
                <a:sym typeface="Old Standard TT"/>
              </a:rPr>
              <a:t>al</a:t>
            </a:r>
            <a:endParaRPr b="1" sz="2400">
              <a:solidFill>
                <a:srgbClr val="FFFFFF"/>
              </a:solidFill>
              <a:latin typeface="Old Standard TT"/>
              <a:ea typeface="Old Standard TT"/>
              <a:cs typeface="Old Standard TT"/>
              <a:sym typeface="Old Standard TT"/>
            </a:endParaRPr>
          </a:p>
          <a:p>
            <a:pPr indent="0" lvl="0" marL="0" rtl="0" algn="ctr">
              <a:spcBef>
                <a:spcPts val="0"/>
              </a:spcBef>
              <a:spcAft>
                <a:spcPts val="0"/>
              </a:spcAft>
              <a:buNone/>
            </a:pPr>
            <a:r>
              <a:rPr lang="en" sz="1300">
                <a:solidFill>
                  <a:srgbClr val="FFFFFF"/>
                </a:solidFill>
                <a:latin typeface="Old Standard TT"/>
                <a:ea typeface="Old Standard TT"/>
                <a:cs typeface="Old Standard TT"/>
                <a:sym typeface="Old Standard TT"/>
              </a:rPr>
              <a:t>Systemic level: administrative regulations, district policies, laws</a:t>
            </a:r>
            <a:endParaRPr sz="1300">
              <a:solidFill>
                <a:srgbClr val="FFFFFF"/>
              </a:solidFill>
              <a:latin typeface="Old Standard TT"/>
              <a:ea typeface="Old Standard TT"/>
              <a:cs typeface="Old Standard TT"/>
              <a:sym typeface="Old Standard TT"/>
            </a:endParaRPr>
          </a:p>
        </p:txBody>
      </p:sp>
      <p:pic>
        <p:nvPicPr>
          <p:cNvPr id="148" name="Google Shape;148;p27"/>
          <p:cNvPicPr preferRelativeResize="0"/>
          <p:nvPr/>
        </p:nvPicPr>
        <p:blipFill>
          <a:blip r:embed="rId4">
            <a:alphaModFix/>
          </a:blip>
          <a:stretch>
            <a:fillRect/>
          </a:stretch>
        </p:blipFill>
        <p:spPr>
          <a:xfrm>
            <a:off x="3639725" y="1444025"/>
            <a:ext cx="486175" cy="486175"/>
          </a:xfrm>
          <a:prstGeom prst="rect">
            <a:avLst/>
          </a:prstGeom>
          <a:noFill/>
          <a:ln>
            <a:noFill/>
          </a:ln>
        </p:spPr>
      </p:pic>
      <p:pic>
        <p:nvPicPr>
          <p:cNvPr id="149" name="Google Shape;149;p27"/>
          <p:cNvPicPr preferRelativeResize="0"/>
          <p:nvPr/>
        </p:nvPicPr>
        <p:blipFill rotWithShape="1">
          <a:blip r:embed="rId5">
            <a:alphaModFix/>
          </a:blip>
          <a:srcRect b="0" l="0" r="0" t="0"/>
          <a:stretch/>
        </p:blipFill>
        <p:spPr>
          <a:xfrm>
            <a:off x="5638775" y="2490825"/>
            <a:ext cx="424350" cy="424350"/>
          </a:xfrm>
          <a:prstGeom prst="rect">
            <a:avLst/>
          </a:prstGeom>
          <a:noFill/>
          <a:ln>
            <a:noFill/>
          </a:ln>
        </p:spPr>
      </p:pic>
      <p:pic>
        <p:nvPicPr>
          <p:cNvPr id="150" name="Google Shape;150;p27"/>
          <p:cNvPicPr preferRelativeResize="0"/>
          <p:nvPr/>
        </p:nvPicPr>
        <p:blipFill>
          <a:blip r:embed="rId6">
            <a:alphaModFix/>
          </a:blip>
          <a:stretch>
            <a:fillRect/>
          </a:stretch>
        </p:blipFill>
        <p:spPr>
          <a:xfrm>
            <a:off x="895575" y="2459900"/>
            <a:ext cx="486175" cy="486175"/>
          </a:xfrm>
          <a:prstGeom prst="rect">
            <a:avLst/>
          </a:prstGeom>
          <a:noFill/>
          <a:ln>
            <a:noFill/>
          </a:ln>
        </p:spPr>
      </p:pic>
      <p:pic>
        <p:nvPicPr>
          <p:cNvPr id="151" name="Google Shape;151;p27"/>
          <p:cNvPicPr preferRelativeResize="0"/>
          <p:nvPr/>
        </p:nvPicPr>
        <p:blipFill>
          <a:blip r:embed="rId7">
            <a:alphaModFix/>
          </a:blip>
          <a:stretch>
            <a:fillRect/>
          </a:stretch>
        </p:blipFill>
        <p:spPr>
          <a:xfrm>
            <a:off x="3438100" y="3580700"/>
            <a:ext cx="396951" cy="396951"/>
          </a:xfrm>
          <a:prstGeom prst="rect">
            <a:avLst/>
          </a:prstGeom>
          <a:noFill/>
          <a:ln>
            <a:noFill/>
          </a:ln>
        </p:spPr>
      </p:pic>
      <p:sp>
        <p:nvSpPr>
          <p:cNvPr id="152" name="Google Shape;152;p27"/>
          <p:cNvSpPr txBox="1"/>
          <p:nvPr/>
        </p:nvSpPr>
        <p:spPr>
          <a:xfrm>
            <a:off x="240825" y="4584425"/>
            <a:ext cx="86871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latin typeface="Old Standard TT"/>
                <a:ea typeface="Old Standard TT"/>
                <a:cs typeface="Old Standard TT"/>
                <a:sym typeface="Old Standard TT"/>
              </a:rPr>
              <a:t>Today, we’ll be focusing on the </a:t>
            </a:r>
            <a:r>
              <a:rPr lang="en" sz="1600">
                <a:highlight>
                  <a:srgbClr val="FFF277"/>
                </a:highlight>
                <a:latin typeface="Old Standard TT"/>
                <a:ea typeface="Old Standard TT"/>
                <a:cs typeface="Old Standard TT"/>
                <a:sym typeface="Old Standard TT"/>
              </a:rPr>
              <a:t>Internal</a:t>
            </a:r>
            <a:r>
              <a:rPr lang="en" sz="1600">
                <a:latin typeface="Old Standard TT"/>
                <a:ea typeface="Old Standard TT"/>
                <a:cs typeface="Old Standard TT"/>
                <a:sym typeface="Old Standard TT"/>
              </a:rPr>
              <a:t>, </a:t>
            </a:r>
            <a:r>
              <a:rPr lang="en" sz="1600">
                <a:highlight>
                  <a:srgbClr val="FFF277"/>
                </a:highlight>
                <a:latin typeface="Old Standard TT"/>
                <a:ea typeface="Old Standard TT"/>
                <a:cs typeface="Old Standard TT"/>
                <a:sym typeface="Old Standard TT"/>
              </a:rPr>
              <a:t>Instructional</a:t>
            </a:r>
            <a:r>
              <a:rPr lang="en" sz="1600">
                <a:latin typeface="Old Standard TT"/>
                <a:ea typeface="Old Standard TT"/>
                <a:cs typeface="Old Standard TT"/>
                <a:sym typeface="Old Standard TT"/>
              </a:rPr>
              <a:t>, and </a:t>
            </a:r>
            <a:r>
              <a:rPr lang="en" sz="1600">
                <a:highlight>
                  <a:srgbClr val="FFF277"/>
                </a:highlight>
                <a:latin typeface="Old Standard TT"/>
                <a:ea typeface="Old Standard TT"/>
                <a:cs typeface="Old Standard TT"/>
                <a:sym typeface="Old Standard TT"/>
              </a:rPr>
              <a:t>Interpersonal</a:t>
            </a:r>
            <a:r>
              <a:rPr lang="en" sz="1600">
                <a:latin typeface="Old Standard TT"/>
                <a:ea typeface="Old Standard TT"/>
                <a:cs typeface="Old Standard TT"/>
                <a:sym typeface="Old Standard TT"/>
              </a:rPr>
              <a:t> entry points.</a:t>
            </a:r>
            <a:endParaRPr sz="1600">
              <a:latin typeface="Old Standard TT"/>
              <a:ea typeface="Old Standard TT"/>
              <a:cs typeface="Old Standard TT"/>
              <a:sym typeface="Old Standard T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8"/>
          <p:cNvSpPr txBox="1"/>
          <p:nvPr>
            <p:ph idx="1" type="body"/>
          </p:nvPr>
        </p:nvSpPr>
        <p:spPr>
          <a:xfrm>
            <a:off x="311700" y="1214725"/>
            <a:ext cx="8459400" cy="3730200"/>
          </a:xfrm>
          <a:prstGeom prst="rect">
            <a:avLst/>
          </a:prstGeom>
        </p:spPr>
        <p:txBody>
          <a:bodyPr anchorCtr="0" anchor="t" bIns="91425" lIns="91425" spcFirstLastPara="1" rIns="91425" wrap="square" tIns="91425">
            <a:normAutofit/>
          </a:bodyPr>
          <a:lstStyle/>
          <a:p>
            <a:pPr indent="-336550" lvl="0" marL="457200" rtl="0" algn="l">
              <a:lnSpc>
                <a:spcPct val="150000"/>
              </a:lnSpc>
              <a:spcBef>
                <a:spcPts val="0"/>
              </a:spcBef>
              <a:spcAft>
                <a:spcPts val="0"/>
              </a:spcAft>
              <a:buSzPts val="1700"/>
              <a:buChar char="★"/>
            </a:pPr>
            <a:r>
              <a:rPr b="1" lang="en" sz="1700"/>
              <a:t>Education and Awareness.</a:t>
            </a:r>
            <a:r>
              <a:rPr lang="en" sz="1700"/>
              <a:t> </a:t>
            </a:r>
            <a:endParaRPr sz="1700"/>
          </a:p>
          <a:p>
            <a:pPr indent="-336550" lvl="1" marL="914400" rtl="0" algn="l">
              <a:lnSpc>
                <a:spcPct val="150000"/>
              </a:lnSpc>
              <a:spcBef>
                <a:spcPts val="0"/>
              </a:spcBef>
              <a:spcAft>
                <a:spcPts val="0"/>
              </a:spcAft>
              <a:buSzPts val="1700"/>
              <a:buChar char="○"/>
            </a:pPr>
            <a:r>
              <a:rPr lang="en" sz="1700"/>
              <a:t>We have a responsibility to educate ourselves.</a:t>
            </a:r>
            <a:endParaRPr sz="1700"/>
          </a:p>
          <a:p>
            <a:pPr indent="-336550" lvl="1" marL="914400" rtl="0" algn="l">
              <a:lnSpc>
                <a:spcPct val="150000"/>
              </a:lnSpc>
              <a:spcBef>
                <a:spcPts val="0"/>
              </a:spcBef>
              <a:spcAft>
                <a:spcPts val="0"/>
              </a:spcAft>
              <a:buSzPts val="1700"/>
              <a:buChar char="○"/>
            </a:pPr>
            <a:r>
              <a:rPr lang="en" sz="1700"/>
              <a:t>Marginalized people are not responsibl</a:t>
            </a:r>
            <a:r>
              <a:rPr lang="en" sz="1700"/>
              <a:t>e for educating others</a:t>
            </a:r>
            <a:endParaRPr sz="1700"/>
          </a:p>
          <a:p>
            <a:pPr indent="-336550" lvl="1" marL="914400" rtl="0" algn="l">
              <a:lnSpc>
                <a:spcPct val="150000"/>
              </a:lnSpc>
              <a:spcBef>
                <a:spcPts val="0"/>
              </a:spcBef>
              <a:spcAft>
                <a:spcPts val="0"/>
              </a:spcAft>
              <a:buSzPts val="1700"/>
              <a:buChar char="○"/>
            </a:pPr>
            <a:r>
              <a:rPr lang="en" sz="1700"/>
              <a:t>Allyship</a:t>
            </a:r>
            <a:r>
              <a:rPr lang="en" sz="1700"/>
              <a:t> is a lifelong learning process</a:t>
            </a:r>
            <a:endParaRPr sz="1700"/>
          </a:p>
          <a:p>
            <a:pPr indent="-336550" lvl="0" marL="457200" rtl="0" algn="l">
              <a:lnSpc>
                <a:spcPct val="150000"/>
              </a:lnSpc>
              <a:spcBef>
                <a:spcPts val="0"/>
              </a:spcBef>
              <a:spcAft>
                <a:spcPts val="0"/>
              </a:spcAft>
              <a:buSzPts val="1700"/>
              <a:buChar char="★"/>
            </a:pPr>
            <a:r>
              <a:rPr b="1" lang="en" sz="1700"/>
              <a:t>What You Can Do/Ways to Learn: </a:t>
            </a:r>
            <a:endParaRPr sz="1700"/>
          </a:p>
          <a:p>
            <a:pPr indent="-336550" lvl="1" marL="914400" rtl="0" algn="l">
              <a:lnSpc>
                <a:spcPct val="150000"/>
              </a:lnSpc>
              <a:spcBef>
                <a:spcPts val="0"/>
              </a:spcBef>
              <a:spcAft>
                <a:spcPts val="0"/>
              </a:spcAft>
              <a:buSzPts val="1700"/>
              <a:buChar char="○"/>
            </a:pPr>
            <a:r>
              <a:rPr lang="en" sz="1700"/>
              <a:t>Read the work and lived accounts of BIPOC and QTPOC.</a:t>
            </a:r>
            <a:endParaRPr sz="1700"/>
          </a:p>
          <a:p>
            <a:pPr indent="-336550" lvl="1" marL="914400" rtl="0" algn="l">
              <a:lnSpc>
                <a:spcPct val="150000"/>
              </a:lnSpc>
              <a:spcBef>
                <a:spcPts val="0"/>
              </a:spcBef>
              <a:spcAft>
                <a:spcPts val="0"/>
              </a:spcAft>
              <a:buSzPts val="1700"/>
              <a:buChar char="○"/>
            </a:pPr>
            <a:r>
              <a:rPr lang="en" sz="1700"/>
              <a:t>Listen to the experiences and needs of people in your community.</a:t>
            </a:r>
            <a:endParaRPr sz="1700"/>
          </a:p>
          <a:p>
            <a:pPr indent="-336550" lvl="1" marL="914400" rtl="0" algn="l">
              <a:lnSpc>
                <a:spcPct val="150000"/>
              </a:lnSpc>
              <a:spcBef>
                <a:spcPts val="0"/>
              </a:spcBef>
              <a:spcAft>
                <a:spcPts val="0"/>
              </a:spcAft>
              <a:buSzPts val="1700"/>
              <a:buChar char="○"/>
            </a:pPr>
            <a:r>
              <a:rPr lang="en" sz="1700"/>
              <a:t>Budget time to examine your curriculum/your classroom.</a:t>
            </a:r>
            <a:endParaRPr sz="1700"/>
          </a:p>
          <a:p>
            <a:pPr indent="-336550" lvl="1" marL="914400" rtl="0" algn="l">
              <a:lnSpc>
                <a:spcPct val="150000"/>
              </a:lnSpc>
              <a:spcBef>
                <a:spcPts val="0"/>
              </a:spcBef>
              <a:spcAft>
                <a:spcPts val="0"/>
              </a:spcAft>
              <a:buSzPts val="1700"/>
              <a:buChar char="○"/>
            </a:pPr>
            <a:r>
              <a:rPr lang="en" sz="1700"/>
              <a:t>Donate time or money to organizations that lift up marginalized people.</a:t>
            </a:r>
            <a:endParaRPr sz="1700"/>
          </a:p>
        </p:txBody>
      </p:sp>
      <p:sp>
        <p:nvSpPr>
          <p:cNvPr id="158" name="Google Shape;158;p28"/>
          <p:cNvSpPr/>
          <p:nvPr/>
        </p:nvSpPr>
        <p:spPr>
          <a:xfrm>
            <a:off x="3100188" y="190500"/>
            <a:ext cx="2882400" cy="7413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3000">
                <a:solidFill>
                  <a:srgbClr val="FFFFFF"/>
                </a:solidFill>
                <a:latin typeface="Old Standard TT"/>
                <a:ea typeface="Old Standard TT"/>
                <a:cs typeface="Old Standard TT"/>
                <a:sym typeface="Old Standard TT"/>
              </a:rPr>
              <a:t>  Internal</a:t>
            </a:r>
            <a:endParaRPr b="1" sz="3000">
              <a:solidFill>
                <a:srgbClr val="FFFFFF"/>
              </a:solidFill>
              <a:latin typeface="Old Standard TT"/>
              <a:ea typeface="Old Standard TT"/>
              <a:cs typeface="Old Standard TT"/>
              <a:sym typeface="Old Standard TT"/>
            </a:endParaRPr>
          </a:p>
        </p:txBody>
      </p:sp>
      <p:pic>
        <p:nvPicPr>
          <p:cNvPr id="159" name="Google Shape;159;p28"/>
          <p:cNvPicPr preferRelativeResize="0"/>
          <p:nvPr/>
        </p:nvPicPr>
        <p:blipFill>
          <a:blip r:embed="rId3">
            <a:alphaModFix/>
          </a:blip>
          <a:stretch>
            <a:fillRect/>
          </a:stretch>
        </p:blipFill>
        <p:spPr>
          <a:xfrm>
            <a:off x="3479000" y="318062"/>
            <a:ext cx="486175" cy="48617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9"/>
          <p:cNvSpPr txBox="1"/>
          <p:nvPr>
            <p:ph idx="1" type="body"/>
          </p:nvPr>
        </p:nvSpPr>
        <p:spPr>
          <a:xfrm>
            <a:off x="127250" y="954725"/>
            <a:ext cx="8871300" cy="4026300"/>
          </a:xfrm>
          <a:prstGeom prst="rect">
            <a:avLst/>
          </a:prstGeom>
        </p:spPr>
        <p:txBody>
          <a:bodyPr anchorCtr="0" anchor="t" bIns="91425" lIns="91425" spcFirstLastPara="1" rIns="91425" wrap="square" tIns="91425">
            <a:noAutofit/>
          </a:bodyPr>
          <a:lstStyle/>
          <a:p>
            <a:pPr indent="-330200" lvl="0" marL="457200" rtl="0" algn="l">
              <a:lnSpc>
                <a:spcPct val="150000"/>
              </a:lnSpc>
              <a:spcBef>
                <a:spcPts val="0"/>
              </a:spcBef>
              <a:spcAft>
                <a:spcPts val="0"/>
              </a:spcAft>
              <a:buSzPts val="1600"/>
              <a:buChar char="★"/>
            </a:pPr>
            <a:r>
              <a:rPr b="1" lang="en" sz="1600"/>
              <a:t>The Physical Classroom</a:t>
            </a:r>
            <a:endParaRPr sz="1600"/>
          </a:p>
          <a:p>
            <a:pPr indent="-330200" lvl="1" marL="914400" rtl="0" algn="l">
              <a:lnSpc>
                <a:spcPct val="150000"/>
              </a:lnSpc>
              <a:spcBef>
                <a:spcPts val="0"/>
              </a:spcBef>
              <a:spcAft>
                <a:spcPts val="0"/>
              </a:spcAft>
              <a:buSzPts val="1600"/>
              <a:buChar char="○"/>
            </a:pPr>
            <a:r>
              <a:rPr lang="en" sz="1600"/>
              <a:t>Posters/flags that support LGBTQ+ people are just the beginning!</a:t>
            </a:r>
            <a:endParaRPr sz="1600"/>
          </a:p>
          <a:p>
            <a:pPr indent="-330200" lvl="0" marL="457200" rtl="0" algn="l">
              <a:lnSpc>
                <a:spcPct val="150000"/>
              </a:lnSpc>
              <a:spcBef>
                <a:spcPts val="0"/>
              </a:spcBef>
              <a:spcAft>
                <a:spcPts val="0"/>
              </a:spcAft>
              <a:buSzPts val="1600"/>
              <a:buChar char="★"/>
            </a:pPr>
            <a:r>
              <a:rPr b="1" lang="en" sz="1600"/>
              <a:t>Curriculum</a:t>
            </a:r>
            <a:endParaRPr b="1" sz="1600"/>
          </a:p>
          <a:p>
            <a:pPr indent="-330200" lvl="1" marL="914400" rtl="0" algn="l">
              <a:lnSpc>
                <a:spcPct val="150000"/>
              </a:lnSpc>
              <a:spcBef>
                <a:spcPts val="0"/>
              </a:spcBef>
              <a:spcAft>
                <a:spcPts val="0"/>
              </a:spcAft>
              <a:buSzPts val="1600"/>
              <a:buChar char="○"/>
            </a:pPr>
            <a:r>
              <a:rPr lang="en" sz="1600"/>
              <a:t>Does your curriculum center primarily white/cis/straight voices?</a:t>
            </a:r>
            <a:endParaRPr sz="1600"/>
          </a:p>
          <a:p>
            <a:pPr indent="-330200" lvl="1" marL="914400" rtl="0" algn="l">
              <a:lnSpc>
                <a:spcPct val="150000"/>
              </a:lnSpc>
              <a:spcBef>
                <a:spcPts val="0"/>
              </a:spcBef>
              <a:spcAft>
                <a:spcPts val="0"/>
              </a:spcAft>
              <a:buSzPts val="1600"/>
              <a:buChar char="○"/>
            </a:pPr>
            <a:r>
              <a:rPr lang="en" sz="1600"/>
              <a:t>Are your students seeing themselves in your curriculum? Are they seeing trauma or joy? </a:t>
            </a:r>
            <a:endParaRPr b="1" sz="1600"/>
          </a:p>
          <a:p>
            <a:pPr indent="-330200" lvl="0" marL="457200" rtl="0" algn="l">
              <a:lnSpc>
                <a:spcPct val="150000"/>
              </a:lnSpc>
              <a:spcBef>
                <a:spcPts val="0"/>
              </a:spcBef>
              <a:spcAft>
                <a:spcPts val="0"/>
              </a:spcAft>
              <a:buSzPts val="1600"/>
              <a:buChar char="★"/>
            </a:pPr>
            <a:r>
              <a:rPr b="1" lang="en" sz="1600"/>
              <a:t>Vetting Resources </a:t>
            </a:r>
            <a:endParaRPr b="1" sz="1600"/>
          </a:p>
          <a:p>
            <a:pPr indent="-330200" lvl="1" marL="914400" rtl="0" algn="l">
              <a:lnSpc>
                <a:spcPct val="150000"/>
              </a:lnSpc>
              <a:spcBef>
                <a:spcPts val="0"/>
              </a:spcBef>
              <a:spcAft>
                <a:spcPts val="0"/>
              </a:spcAft>
              <a:buSzPts val="1600"/>
              <a:buChar char="○"/>
            </a:pPr>
            <a:r>
              <a:rPr lang="en" sz="1600"/>
              <a:t>If you find a promising resource, check: is it by/does it cite LGBTQ+ people?</a:t>
            </a:r>
            <a:endParaRPr sz="1600"/>
          </a:p>
          <a:p>
            <a:pPr indent="-330200" lvl="1" marL="914400" rtl="0" algn="l">
              <a:lnSpc>
                <a:spcPct val="150000"/>
              </a:lnSpc>
              <a:spcBef>
                <a:spcPts val="0"/>
              </a:spcBef>
              <a:spcAft>
                <a:spcPts val="0"/>
              </a:spcAft>
              <a:buSzPts val="1600"/>
              <a:buChar char="○"/>
            </a:pPr>
            <a:r>
              <a:rPr lang="en" sz="1600"/>
              <a:t>“Credible” sources </a:t>
            </a:r>
            <a:r>
              <a:rPr b="1" lang="en" sz="1600"/>
              <a:t>do not always represent the experiences and ideas of LGBTQ+ people. </a:t>
            </a:r>
            <a:endParaRPr b="1" sz="1600"/>
          </a:p>
          <a:p>
            <a:pPr indent="-330200" lvl="1" marL="914400" rtl="0" algn="l">
              <a:lnSpc>
                <a:spcPct val="150000"/>
              </a:lnSpc>
              <a:spcBef>
                <a:spcPts val="0"/>
              </a:spcBef>
              <a:spcAft>
                <a:spcPts val="0"/>
              </a:spcAft>
              <a:buSzPts val="1600"/>
              <a:buChar char="○"/>
            </a:pPr>
            <a:r>
              <a:rPr lang="en" sz="1600"/>
              <a:t>The medical/scientific term is not always the “best” or “most correct” one</a:t>
            </a:r>
            <a:endParaRPr b="1" sz="1600"/>
          </a:p>
        </p:txBody>
      </p:sp>
      <p:sp>
        <p:nvSpPr>
          <p:cNvPr id="165" name="Google Shape;165;p29"/>
          <p:cNvSpPr/>
          <p:nvPr/>
        </p:nvSpPr>
        <p:spPr>
          <a:xfrm>
            <a:off x="2989100" y="154838"/>
            <a:ext cx="3147600" cy="7581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3000">
                <a:solidFill>
                  <a:srgbClr val="FFFFFF"/>
                </a:solidFill>
                <a:latin typeface="Old Standard TT"/>
                <a:ea typeface="Old Standard TT"/>
                <a:cs typeface="Old Standard TT"/>
                <a:sym typeface="Old Standard TT"/>
              </a:rPr>
              <a:t>    Instructional</a:t>
            </a:r>
            <a:endParaRPr b="1" sz="3000">
              <a:solidFill>
                <a:srgbClr val="FFFFFF"/>
              </a:solidFill>
              <a:latin typeface="Old Standard TT"/>
              <a:ea typeface="Old Standard TT"/>
              <a:cs typeface="Old Standard TT"/>
              <a:sym typeface="Old Standard TT"/>
            </a:endParaRPr>
          </a:p>
        </p:txBody>
      </p:sp>
      <p:pic>
        <p:nvPicPr>
          <p:cNvPr id="166" name="Google Shape;166;p29"/>
          <p:cNvPicPr preferRelativeResize="0"/>
          <p:nvPr/>
        </p:nvPicPr>
        <p:blipFill>
          <a:blip r:embed="rId3">
            <a:alphaModFix/>
          </a:blip>
          <a:stretch>
            <a:fillRect/>
          </a:stretch>
        </p:blipFill>
        <p:spPr>
          <a:xfrm>
            <a:off x="3149050" y="290788"/>
            <a:ext cx="486175" cy="4861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30"/>
          <p:cNvSpPr txBox="1"/>
          <p:nvPr>
            <p:ph idx="1" type="body"/>
          </p:nvPr>
        </p:nvSpPr>
        <p:spPr>
          <a:xfrm>
            <a:off x="72925" y="1131750"/>
            <a:ext cx="8742900" cy="3728400"/>
          </a:xfrm>
          <a:prstGeom prst="rect">
            <a:avLst/>
          </a:prstGeom>
        </p:spPr>
        <p:txBody>
          <a:bodyPr anchorCtr="0" anchor="t" bIns="91425" lIns="91425" spcFirstLastPara="1" rIns="91425" wrap="square" tIns="91425">
            <a:noAutofit/>
          </a:bodyPr>
          <a:lstStyle/>
          <a:p>
            <a:pPr indent="-330200" lvl="0" marL="457200" rtl="0" algn="l">
              <a:lnSpc>
                <a:spcPct val="150000"/>
              </a:lnSpc>
              <a:spcBef>
                <a:spcPts val="0"/>
              </a:spcBef>
              <a:spcAft>
                <a:spcPts val="0"/>
              </a:spcAft>
              <a:buSzPts val="1600"/>
              <a:buChar char="★"/>
            </a:pPr>
            <a:r>
              <a:rPr b="1" lang="en" sz="1600"/>
              <a:t>Put on your listening ears!</a:t>
            </a:r>
            <a:r>
              <a:rPr lang="en" sz="1600"/>
              <a:t> </a:t>
            </a:r>
            <a:endParaRPr sz="1600"/>
          </a:p>
          <a:p>
            <a:pPr indent="-330200" lvl="1" marL="914400" rtl="0" algn="l">
              <a:lnSpc>
                <a:spcPct val="150000"/>
              </a:lnSpc>
              <a:spcBef>
                <a:spcPts val="0"/>
              </a:spcBef>
              <a:spcAft>
                <a:spcPts val="0"/>
              </a:spcAft>
              <a:buSzPts val="1600"/>
              <a:buChar char="○"/>
            </a:pPr>
            <a:r>
              <a:rPr lang="en" sz="1600"/>
              <a:t>Pay attention to the different needs of marginalized people around you.</a:t>
            </a:r>
            <a:endParaRPr sz="1600"/>
          </a:p>
          <a:p>
            <a:pPr indent="-330200" lvl="1" marL="914400" rtl="0" algn="l">
              <a:lnSpc>
                <a:spcPct val="150000"/>
              </a:lnSpc>
              <a:spcBef>
                <a:spcPts val="0"/>
              </a:spcBef>
              <a:spcAft>
                <a:spcPts val="0"/>
              </a:spcAft>
              <a:buSzPts val="1600"/>
              <a:buChar char="○"/>
            </a:pPr>
            <a:r>
              <a:rPr lang="en" sz="1600"/>
              <a:t>Be prepared to be flexible.</a:t>
            </a:r>
            <a:endParaRPr sz="1600"/>
          </a:p>
          <a:p>
            <a:pPr indent="-330200" lvl="0" marL="457200" rtl="0" algn="l">
              <a:lnSpc>
                <a:spcPct val="150000"/>
              </a:lnSpc>
              <a:spcBef>
                <a:spcPts val="0"/>
              </a:spcBef>
              <a:spcAft>
                <a:spcPts val="0"/>
              </a:spcAft>
              <a:buSzPts val="1600"/>
              <a:buChar char="★"/>
            </a:pPr>
            <a:r>
              <a:rPr b="1" lang="en" sz="1600"/>
              <a:t>Safety and </a:t>
            </a:r>
            <a:r>
              <a:rPr b="1" lang="en" sz="1600"/>
              <a:t>Confidentiality.</a:t>
            </a:r>
            <a:endParaRPr sz="1600"/>
          </a:p>
          <a:p>
            <a:pPr indent="-330200" lvl="1" marL="914400" rtl="0" algn="l">
              <a:lnSpc>
                <a:spcPct val="150000"/>
              </a:lnSpc>
              <a:spcBef>
                <a:spcPts val="0"/>
              </a:spcBef>
              <a:spcAft>
                <a:spcPts val="0"/>
              </a:spcAft>
              <a:buSzPts val="1600"/>
              <a:buChar char="○"/>
            </a:pPr>
            <a:r>
              <a:rPr lang="en" sz="1600"/>
              <a:t>If somebody comes out to you, only share that information (including any new pronouns or a new name) with their explicit permission</a:t>
            </a:r>
            <a:endParaRPr sz="1600"/>
          </a:p>
          <a:p>
            <a:pPr indent="-330200" lvl="1" marL="914400" rtl="0" algn="l">
              <a:lnSpc>
                <a:spcPct val="150000"/>
              </a:lnSpc>
              <a:spcBef>
                <a:spcPts val="0"/>
              </a:spcBef>
              <a:spcAft>
                <a:spcPts val="0"/>
              </a:spcAft>
              <a:buSzPts val="1600"/>
              <a:buChar char="○"/>
            </a:pPr>
            <a:r>
              <a:rPr b="1" lang="en" sz="1600"/>
              <a:t>This includes sharing information about students with other colleagues, even through confidential channels</a:t>
            </a:r>
            <a:endParaRPr sz="1600"/>
          </a:p>
          <a:p>
            <a:pPr indent="-330200" lvl="1" marL="914400" rtl="0" algn="l">
              <a:lnSpc>
                <a:spcPct val="150000"/>
              </a:lnSpc>
              <a:spcBef>
                <a:spcPts val="0"/>
              </a:spcBef>
              <a:spcAft>
                <a:spcPts val="0"/>
              </a:spcAft>
              <a:buSzPts val="1600"/>
              <a:buChar char="○"/>
            </a:pPr>
            <a:r>
              <a:rPr lang="en" sz="1600"/>
              <a:t>Never out queer or trans people - this can put them in danger or trigger dysphoria</a:t>
            </a:r>
            <a:endParaRPr sz="1600"/>
          </a:p>
        </p:txBody>
      </p:sp>
      <p:sp>
        <p:nvSpPr>
          <p:cNvPr id="172" name="Google Shape;172;p30"/>
          <p:cNvSpPr/>
          <p:nvPr/>
        </p:nvSpPr>
        <p:spPr>
          <a:xfrm>
            <a:off x="2930575" y="180600"/>
            <a:ext cx="3027600" cy="7311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3000">
                <a:solidFill>
                  <a:srgbClr val="FFFFFF"/>
                </a:solidFill>
                <a:latin typeface="Old Standard TT"/>
                <a:ea typeface="Old Standard TT"/>
                <a:cs typeface="Old Standard TT"/>
                <a:sym typeface="Old Standard TT"/>
              </a:rPr>
              <a:t>   Interpersonal</a:t>
            </a:r>
            <a:endParaRPr b="1" sz="3000">
              <a:solidFill>
                <a:srgbClr val="FFFFFF"/>
              </a:solidFill>
              <a:latin typeface="Old Standard TT"/>
              <a:ea typeface="Old Standard TT"/>
              <a:cs typeface="Old Standard TT"/>
              <a:sym typeface="Old Standard TT"/>
            </a:endParaRPr>
          </a:p>
        </p:txBody>
      </p:sp>
      <p:pic>
        <p:nvPicPr>
          <p:cNvPr id="173" name="Google Shape;173;p30"/>
          <p:cNvPicPr preferRelativeResize="0"/>
          <p:nvPr/>
        </p:nvPicPr>
        <p:blipFill>
          <a:blip r:embed="rId3">
            <a:alphaModFix/>
          </a:blip>
          <a:stretch>
            <a:fillRect/>
          </a:stretch>
        </p:blipFill>
        <p:spPr>
          <a:xfrm>
            <a:off x="2981025" y="333987"/>
            <a:ext cx="424350" cy="4243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31"/>
          <p:cNvSpPr/>
          <p:nvPr/>
        </p:nvSpPr>
        <p:spPr>
          <a:xfrm>
            <a:off x="2559300" y="223625"/>
            <a:ext cx="4025400" cy="7656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3000">
                <a:solidFill>
                  <a:srgbClr val="FFFFFF"/>
                </a:solidFill>
                <a:latin typeface="Old Standard TT"/>
                <a:ea typeface="Old Standard TT"/>
                <a:cs typeface="Old Standard TT"/>
                <a:sym typeface="Old Standard TT"/>
              </a:rPr>
              <a:t>Getting Started</a:t>
            </a:r>
            <a:endParaRPr sz="1100">
              <a:solidFill>
                <a:srgbClr val="FFFFFF"/>
              </a:solidFill>
              <a:latin typeface="Old Standard TT"/>
              <a:ea typeface="Old Standard TT"/>
              <a:cs typeface="Old Standard TT"/>
              <a:sym typeface="Old Standard TT"/>
            </a:endParaRPr>
          </a:p>
        </p:txBody>
      </p:sp>
      <p:sp>
        <p:nvSpPr>
          <p:cNvPr id="179" name="Google Shape;179;p31"/>
          <p:cNvSpPr/>
          <p:nvPr/>
        </p:nvSpPr>
        <p:spPr>
          <a:xfrm>
            <a:off x="283700" y="1169725"/>
            <a:ext cx="4025400" cy="1548300"/>
          </a:xfrm>
          <a:prstGeom prst="wedgeRoundRectCallout">
            <a:avLst>
              <a:gd fmla="val -32532" name="adj1"/>
              <a:gd fmla="val 67904"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u="sng">
                <a:solidFill>
                  <a:srgbClr val="FFFFFF"/>
                </a:solidFill>
                <a:latin typeface="Old Standard TT"/>
                <a:ea typeface="Old Standard TT"/>
                <a:cs typeface="Old Standard TT"/>
                <a:sym typeface="Old Standard TT"/>
              </a:rPr>
              <a:t>Roll-Call &amp; Response</a:t>
            </a:r>
            <a:endParaRPr b="1" sz="2000" u="sng">
              <a:solidFill>
                <a:srgbClr val="FFFFFF"/>
              </a:solidFill>
              <a:latin typeface="Old Standard TT"/>
              <a:ea typeface="Old Standard TT"/>
              <a:cs typeface="Old Standard TT"/>
              <a:sym typeface="Old Standard TT"/>
            </a:endParaRPr>
          </a:p>
          <a:p>
            <a:pPr indent="0" lvl="0" marL="0" rtl="0" algn="ctr">
              <a:spcBef>
                <a:spcPts val="0"/>
              </a:spcBef>
              <a:spcAft>
                <a:spcPts val="0"/>
              </a:spcAft>
              <a:buNone/>
            </a:pPr>
            <a:r>
              <a:rPr lang="en" sz="1500">
                <a:solidFill>
                  <a:srgbClr val="FFFFFF"/>
                </a:solidFill>
                <a:latin typeface="Old Standard TT"/>
                <a:ea typeface="Old Standard TT"/>
                <a:cs typeface="Old Standard TT"/>
                <a:sym typeface="Old Standard TT"/>
              </a:rPr>
              <a:t>On the first day of class, call out last names and have students respond with the first name they want to be called.</a:t>
            </a:r>
            <a:endParaRPr sz="1500">
              <a:solidFill>
                <a:srgbClr val="FFFFFF"/>
              </a:solidFill>
              <a:latin typeface="Old Standard TT"/>
              <a:ea typeface="Old Standard TT"/>
              <a:cs typeface="Old Standard TT"/>
              <a:sym typeface="Old Standard TT"/>
            </a:endParaRPr>
          </a:p>
          <a:p>
            <a:pPr indent="0" lvl="0" marL="0" rtl="0" algn="ctr">
              <a:spcBef>
                <a:spcPts val="0"/>
              </a:spcBef>
              <a:spcAft>
                <a:spcPts val="0"/>
              </a:spcAft>
              <a:buClr>
                <a:schemeClr val="dk1"/>
              </a:buClr>
              <a:buSzPts val="1100"/>
              <a:buFont typeface="Arial"/>
              <a:buNone/>
            </a:pPr>
            <a:r>
              <a:rPr lang="en" sz="1100">
                <a:solidFill>
                  <a:srgbClr val="FFFFFF"/>
                </a:solidFill>
                <a:latin typeface="Old Standard TT"/>
                <a:ea typeface="Old Standard TT"/>
                <a:cs typeface="Old Standard TT"/>
                <a:sym typeface="Old Standard TT"/>
              </a:rPr>
              <a:t>(Source: </a:t>
            </a:r>
            <a:r>
              <a:rPr lang="en" sz="1100" u="sng">
                <a:solidFill>
                  <a:schemeClr val="accent5"/>
                </a:solidFill>
                <a:latin typeface="Old Standard TT"/>
                <a:ea typeface="Old Standard TT"/>
                <a:cs typeface="Old Standard TT"/>
                <a:sym typeface="Old Standard TT"/>
                <a:hlinkClick r:id="rId3">
                  <a:extLst>
                    <a:ext uri="{A12FA001-AC4F-418D-AE19-62706E023703}">
                      <ahyp:hlinkClr val="tx"/>
                    </a:ext>
                  </a:extLst>
                </a:hlinkClick>
              </a:rPr>
              <a:t>Gender Inclusive Schools Toolkit</a:t>
            </a:r>
            <a:r>
              <a:rPr lang="en" sz="1100">
                <a:solidFill>
                  <a:srgbClr val="FFFFFF"/>
                </a:solidFill>
                <a:latin typeface="Old Standard TT"/>
                <a:ea typeface="Old Standard TT"/>
                <a:cs typeface="Old Standard TT"/>
                <a:sym typeface="Old Standard TT"/>
              </a:rPr>
              <a:t>, Gender Spectrum)</a:t>
            </a:r>
            <a:endParaRPr sz="1600">
              <a:solidFill>
                <a:srgbClr val="FFFFFF"/>
              </a:solidFill>
              <a:latin typeface="Old Standard TT"/>
              <a:ea typeface="Old Standard TT"/>
              <a:cs typeface="Old Standard TT"/>
              <a:sym typeface="Old Standard TT"/>
            </a:endParaRPr>
          </a:p>
        </p:txBody>
      </p:sp>
      <p:sp>
        <p:nvSpPr>
          <p:cNvPr id="180" name="Google Shape;180;p31"/>
          <p:cNvSpPr/>
          <p:nvPr/>
        </p:nvSpPr>
        <p:spPr>
          <a:xfrm>
            <a:off x="4885550" y="1505175"/>
            <a:ext cx="3561000" cy="1445100"/>
          </a:xfrm>
          <a:prstGeom prst="wedgeRoundRectCallout">
            <a:avLst>
              <a:gd fmla="val -5074" name="adj1"/>
              <a:gd fmla="val 72159"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u="sng">
                <a:solidFill>
                  <a:srgbClr val="FFFFFF"/>
                </a:solidFill>
                <a:latin typeface="Old Standard TT"/>
                <a:ea typeface="Old Standard TT"/>
                <a:cs typeface="Old Standard TT"/>
                <a:sym typeface="Old Standard TT"/>
              </a:rPr>
              <a:t>Spell It Out</a:t>
            </a:r>
            <a:endParaRPr sz="2000">
              <a:solidFill>
                <a:srgbClr val="FFFFFF"/>
              </a:solidFill>
              <a:latin typeface="Old Standard TT"/>
              <a:ea typeface="Old Standard TT"/>
              <a:cs typeface="Old Standard TT"/>
              <a:sym typeface="Old Standard TT"/>
            </a:endParaRPr>
          </a:p>
          <a:p>
            <a:pPr indent="0" lvl="0" marL="0" rtl="0" algn="ctr">
              <a:spcBef>
                <a:spcPts val="0"/>
              </a:spcBef>
              <a:spcAft>
                <a:spcPts val="0"/>
              </a:spcAft>
              <a:buNone/>
            </a:pPr>
            <a:r>
              <a:rPr lang="en" sz="1500">
                <a:solidFill>
                  <a:srgbClr val="FFFFFF"/>
                </a:solidFill>
                <a:latin typeface="Old Standard TT"/>
                <a:ea typeface="Old Standard TT"/>
                <a:cs typeface="Old Standard TT"/>
                <a:sym typeface="Old Standard TT"/>
              </a:rPr>
              <a:t>Consider letting students tell you their name and pronouns in writing-they may feel safer sharing that with just you.</a:t>
            </a:r>
            <a:endParaRPr sz="1500">
              <a:solidFill>
                <a:srgbClr val="FFFFFF"/>
              </a:solidFill>
              <a:latin typeface="Old Standard TT"/>
              <a:ea typeface="Old Standard TT"/>
              <a:cs typeface="Old Standard TT"/>
              <a:sym typeface="Old Standard TT"/>
            </a:endParaRPr>
          </a:p>
        </p:txBody>
      </p:sp>
      <p:sp>
        <p:nvSpPr>
          <p:cNvPr id="181" name="Google Shape;181;p31"/>
          <p:cNvSpPr/>
          <p:nvPr/>
        </p:nvSpPr>
        <p:spPr>
          <a:xfrm>
            <a:off x="963350" y="3082975"/>
            <a:ext cx="3922200" cy="1316100"/>
          </a:xfrm>
          <a:prstGeom prst="wedgeRoundRectCallout">
            <a:avLst>
              <a:gd fmla="val -8436" name="adj1"/>
              <a:gd fmla="val 64875"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u="sng">
                <a:solidFill>
                  <a:srgbClr val="FFFFFF"/>
                </a:solidFill>
                <a:latin typeface="Old Standard TT"/>
                <a:ea typeface="Old Standard TT"/>
                <a:cs typeface="Old Standard TT"/>
                <a:sym typeface="Old Standard TT"/>
              </a:rPr>
              <a:t>Never Assume</a:t>
            </a:r>
            <a:endParaRPr b="1" sz="2000" u="sng">
              <a:solidFill>
                <a:srgbClr val="FFFFFF"/>
              </a:solidFill>
              <a:latin typeface="Old Standard TT"/>
              <a:ea typeface="Old Standard TT"/>
              <a:cs typeface="Old Standard TT"/>
              <a:sym typeface="Old Standard TT"/>
            </a:endParaRPr>
          </a:p>
          <a:p>
            <a:pPr indent="0" lvl="0" marL="0" rtl="0" algn="ctr">
              <a:spcBef>
                <a:spcPts val="0"/>
              </a:spcBef>
              <a:spcAft>
                <a:spcPts val="0"/>
              </a:spcAft>
              <a:buNone/>
            </a:pPr>
            <a:r>
              <a:rPr lang="en">
                <a:solidFill>
                  <a:srgbClr val="FFFFFF"/>
                </a:solidFill>
                <a:latin typeface="Old Standard TT"/>
                <a:ea typeface="Old Standard TT"/>
                <a:cs typeface="Old Standard TT"/>
                <a:sym typeface="Old Standard TT"/>
              </a:rPr>
              <a:t>If somebody hasn’t told you their pronouns, even if you feel sure of their gender, use “they/them” pronouns until they let you know what their pronouns are!</a:t>
            </a:r>
            <a:endParaRPr>
              <a:solidFill>
                <a:srgbClr val="FFFFFF"/>
              </a:solidFill>
              <a:latin typeface="Old Standard TT"/>
              <a:ea typeface="Old Standard TT"/>
              <a:cs typeface="Old Standard TT"/>
              <a:sym typeface="Old Standard TT"/>
            </a:endParaRPr>
          </a:p>
        </p:txBody>
      </p:sp>
      <p:sp>
        <p:nvSpPr>
          <p:cNvPr id="182" name="Google Shape;182;p31"/>
          <p:cNvSpPr/>
          <p:nvPr/>
        </p:nvSpPr>
        <p:spPr>
          <a:xfrm>
            <a:off x="5298525" y="3466225"/>
            <a:ext cx="3715800" cy="1153500"/>
          </a:xfrm>
          <a:prstGeom prst="wedgeRoundRectCallout">
            <a:avLst>
              <a:gd fmla="val -38426" name="adj1"/>
              <a:gd fmla="val 71159"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900" u="sng">
                <a:solidFill>
                  <a:srgbClr val="FFFFFF"/>
                </a:solidFill>
                <a:latin typeface="Old Standard TT"/>
                <a:ea typeface="Old Standard TT"/>
                <a:cs typeface="Old Standard TT"/>
                <a:sym typeface="Old Standard TT"/>
              </a:rPr>
              <a:t>Lead the Way</a:t>
            </a:r>
            <a:endParaRPr b="1" sz="1900" u="sng">
              <a:solidFill>
                <a:srgbClr val="FFFFFF"/>
              </a:solidFill>
              <a:latin typeface="Old Standard TT"/>
              <a:ea typeface="Old Standard TT"/>
              <a:cs typeface="Old Standard TT"/>
              <a:sym typeface="Old Standard TT"/>
            </a:endParaRPr>
          </a:p>
          <a:p>
            <a:pPr indent="0" lvl="0" marL="0" rtl="0" algn="ctr">
              <a:spcBef>
                <a:spcPts val="0"/>
              </a:spcBef>
              <a:spcAft>
                <a:spcPts val="0"/>
              </a:spcAft>
              <a:buNone/>
            </a:pPr>
            <a:r>
              <a:rPr lang="en">
                <a:solidFill>
                  <a:srgbClr val="FFFFFF"/>
                </a:solidFill>
                <a:latin typeface="Old Standard TT"/>
                <a:ea typeface="Old Standard TT"/>
                <a:cs typeface="Old Standard TT"/>
                <a:sym typeface="Old Standard TT"/>
              </a:rPr>
              <a:t>You can model and normalize inclusive behavior for your students by giving your own pronouns when you </a:t>
            </a:r>
            <a:r>
              <a:rPr lang="en">
                <a:solidFill>
                  <a:srgbClr val="FFFFFF"/>
                </a:solidFill>
                <a:latin typeface="Old Standard TT"/>
                <a:ea typeface="Old Standard TT"/>
                <a:cs typeface="Old Standard TT"/>
                <a:sym typeface="Old Standard TT"/>
              </a:rPr>
              <a:t>introduce yourself.</a:t>
            </a:r>
            <a:endParaRPr>
              <a:solidFill>
                <a:srgbClr val="FFFFFF"/>
              </a:solidFill>
              <a:latin typeface="Old Standard TT"/>
              <a:ea typeface="Old Standard TT"/>
              <a:cs typeface="Old Standard TT"/>
              <a:sym typeface="Old Standard T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64" name="Shape 64"/>
        <p:cNvGrpSpPr/>
        <p:nvPr/>
      </p:nvGrpSpPr>
      <p:grpSpPr>
        <a:xfrm>
          <a:off x="0" y="0"/>
          <a:ext cx="0" cy="0"/>
          <a:chOff x="0" y="0"/>
          <a:chExt cx="0" cy="0"/>
        </a:xfrm>
      </p:grpSpPr>
      <p:sp>
        <p:nvSpPr>
          <p:cNvPr id="65" name="Google Shape;65;p14"/>
          <p:cNvSpPr txBox="1"/>
          <p:nvPr>
            <p:ph idx="2" type="body"/>
          </p:nvPr>
        </p:nvSpPr>
        <p:spPr>
          <a:xfrm>
            <a:off x="5055775" y="3774300"/>
            <a:ext cx="3755700" cy="762600"/>
          </a:xfrm>
          <a:prstGeom prst="rect">
            <a:avLst/>
          </a:prstGeom>
        </p:spPr>
        <p:txBody>
          <a:bodyPr anchorCtr="0" anchor="ctr" bIns="91425" lIns="91425" spcFirstLastPara="1" rIns="91425" wrap="square" tIns="91425">
            <a:normAutofit lnSpcReduction="10000"/>
          </a:bodyPr>
          <a:lstStyle/>
          <a:p>
            <a:pPr indent="0" lvl="0" marL="0" rtl="0" algn="ctr">
              <a:spcBef>
                <a:spcPts val="0"/>
              </a:spcBef>
              <a:spcAft>
                <a:spcPts val="1200"/>
              </a:spcAft>
              <a:buNone/>
            </a:pPr>
            <a:r>
              <a:rPr lang="en"/>
              <a:t>Teacher Roxanne (They/Them)</a:t>
            </a:r>
            <a:br>
              <a:rPr lang="en"/>
            </a:br>
            <a:r>
              <a:rPr lang="en"/>
              <a:t>Paraeducator III</a:t>
            </a:r>
            <a:endParaRPr/>
          </a:p>
        </p:txBody>
      </p:sp>
      <p:pic>
        <p:nvPicPr>
          <p:cNvPr id="66" name="Google Shape;66;p14"/>
          <p:cNvPicPr preferRelativeResize="0"/>
          <p:nvPr/>
        </p:nvPicPr>
        <p:blipFill>
          <a:blip r:embed="rId3">
            <a:alphaModFix/>
          </a:blip>
          <a:stretch>
            <a:fillRect/>
          </a:stretch>
        </p:blipFill>
        <p:spPr>
          <a:xfrm>
            <a:off x="294313" y="652762"/>
            <a:ext cx="3966423" cy="2637826"/>
          </a:xfrm>
          <a:prstGeom prst="rect">
            <a:avLst/>
          </a:prstGeom>
          <a:noFill/>
          <a:ln>
            <a:noFill/>
          </a:ln>
        </p:spPr>
      </p:pic>
      <p:sp>
        <p:nvSpPr>
          <p:cNvPr id="67" name="Google Shape;67;p14"/>
          <p:cNvSpPr txBox="1"/>
          <p:nvPr/>
        </p:nvSpPr>
        <p:spPr>
          <a:xfrm>
            <a:off x="342175" y="3631350"/>
            <a:ext cx="37086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u="sng">
                <a:solidFill>
                  <a:schemeClr val="lt2"/>
                </a:solidFill>
                <a:latin typeface="Old Standard TT"/>
                <a:ea typeface="Old Standard TT"/>
                <a:cs typeface="Old Standard TT"/>
                <a:sym typeface="Old Standard TT"/>
                <a:hlinkClick r:id="rId4">
                  <a:extLst>
                    <a:ext uri="{A12FA001-AC4F-418D-AE19-62706E023703}">
                      <ahyp:hlinkClr val="tx"/>
                    </a:ext>
                  </a:extLst>
                </a:hlinkClick>
              </a:rPr>
              <a:t>Mx.</a:t>
            </a:r>
            <a:r>
              <a:rPr lang="en" sz="1800">
                <a:solidFill>
                  <a:srgbClr val="FFFFFF"/>
                </a:solidFill>
                <a:latin typeface="Old Standard TT"/>
                <a:ea typeface="Old Standard TT"/>
                <a:cs typeface="Old Standard TT"/>
                <a:sym typeface="Old Standard TT"/>
              </a:rPr>
              <a:t> </a:t>
            </a:r>
            <a:r>
              <a:rPr lang="en" sz="1800">
                <a:solidFill>
                  <a:srgbClr val="FFFFFF"/>
                </a:solidFill>
                <a:latin typeface="Old Standard TT"/>
                <a:ea typeface="Old Standard TT"/>
                <a:cs typeface="Old Standard TT"/>
                <a:sym typeface="Old Standard TT"/>
              </a:rPr>
              <a:t>Makenzie or Rae</a:t>
            </a:r>
            <a:r>
              <a:rPr lang="en" sz="1800">
                <a:solidFill>
                  <a:schemeClr val="lt2"/>
                </a:solidFill>
                <a:latin typeface="Old Standard TT"/>
                <a:ea typeface="Old Standard TT"/>
                <a:cs typeface="Old Standard TT"/>
                <a:sym typeface="Old Standard TT"/>
              </a:rPr>
              <a:t> </a:t>
            </a:r>
            <a:r>
              <a:rPr lang="en" sz="1800" u="sng">
                <a:solidFill>
                  <a:schemeClr val="lt2"/>
                </a:solidFill>
                <a:latin typeface="Old Standard TT"/>
                <a:ea typeface="Old Standard TT"/>
                <a:cs typeface="Old Standard TT"/>
                <a:sym typeface="Old Standard TT"/>
                <a:hlinkClick r:id="rId5">
                  <a:extLst>
                    <a:ext uri="{A12FA001-AC4F-418D-AE19-62706E023703}">
                      <ahyp:hlinkClr val="tx"/>
                    </a:ext>
                  </a:extLst>
                </a:hlinkClick>
              </a:rPr>
              <a:t>(They/Them)</a:t>
            </a:r>
            <a:endParaRPr sz="1800">
              <a:solidFill>
                <a:schemeClr val="lt2"/>
              </a:solidFill>
              <a:latin typeface="Old Standard TT"/>
              <a:ea typeface="Old Standard TT"/>
              <a:cs typeface="Old Standard TT"/>
              <a:sym typeface="Old Standard TT"/>
            </a:endParaRPr>
          </a:p>
          <a:p>
            <a:pPr indent="0" lvl="0" marL="0" rtl="0" algn="ctr">
              <a:spcBef>
                <a:spcPts val="0"/>
              </a:spcBef>
              <a:spcAft>
                <a:spcPts val="0"/>
              </a:spcAft>
              <a:buNone/>
            </a:pPr>
            <a:r>
              <a:rPr lang="en" sz="1800">
                <a:solidFill>
                  <a:srgbClr val="FFFFFF"/>
                </a:solidFill>
                <a:latin typeface="Old Standard TT"/>
                <a:ea typeface="Old Standard TT"/>
                <a:cs typeface="Old Standard TT"/>
                <a:sym typeface="Old Standard TT"/>
              </a:rPr>
              <a:t>Paraeducator III</a:t>
            </a:r>
            <a:endParaRPr sz="1800">
              <a:solidFill>
                <a:srgbClr val="FFFFFF"/>
              </a:solidFill>
              <a:latin typeface="Old Standard TT"/>
              <a:ea typeface="Old Standard TT"/>
              <a:cs typeface="Old Standard TT"/>
              <a:sym typeface="Old Standard TT"/>
            </a:endParaRPr>
          </a:p>
        </p:txBody>
      </p:sp>
      <p:pic>
        <p:nvPicPr>
          <p:cNvPr id="68" name="Google Shape;68;p14"/>
          <p:cNvPicPr preferRelativeResize="0"/>
          <p:nvPr/>
        </p:nvPicPr>
        <p:blipFill>
          <a:blip r:embed="rId6">
            <a:alphaModFix/>
          </a:blip>
          <a:stretch>
            <a:fillRect/>
          </a:stretch>
        </p:blipFill>
        <p:spPr>
          <a:xfrm>
            <a:off x="5763050" y="652738"/>
            <a:ext cx="2341150" cy="3121574"/>
          </a:xfrm>
          <a:prstGeom prst="rect">
            <a:avLst/>
          </a:prstGeom>
          <a:noFill/>
          <a:ln>
            <a:noFill/>
          </a:ln>
        </p:spPr>
      </p:pic>
      <p:sp>
        <p:nvSpPr>
          <p:cNvPr id="69" name="Google Shape;69;p14"/>
          <p:cNvSpPr txBox="1"/>
          <p:nvPr/>
        </p:nvSpPr>
        <p:spPr>
          <a:xfrm>
            <a:off x="50" y="2075"/>
            <a:ext cx="9144000" cy="631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900">
                <a:solidFill>
                  <a:srgbClr val="FFFFFF"/>
                </a:solidFill>
                <a:latin typeface="Old Standard TT"/>
                <a:ea typeface="Old Standard TT"/>
                <a:cs typeface="Old Standard TT"/>
                <a:sym typeface="Old Standard TT"/>
              </a:rPr>
              <a:t>Meet Your Presenters!</a:t>
            </a:r>
            <a:endParaRPr sz="2900">
              <a:solidFill>
                <a:srgbClr val="FFFFFF"/>
              </a:solidFill>
              <a:latin typeface="Old Standard TT"/>
              <a:ea typeface="Old Standard TT"/>
              <a:cs typeface="Old Standard TT"/>
              <a:sym typeface="Old Standard T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2"/>
          <p:cNvSpPr txBox="1"/>
          <p:nvPr>
            <p:ph idx="1" type="body"/>
          </p:nvPr>
        </p:nvSpPr>
        <p:spPr>
          <a:xfrm>
            <a:off x="311700" y="1059875"/>
            <a:ext cx="8520600" cy="3628500"/>
          </a:xfrm>
          <a:prstGeom prst="rect">
            <a:avLst/>
          </a:prstGeom>
        </p:spPr>
        <p:txBody>
          <a:bodyPr anchorCtr="0" anchor="t" bIns="91425" lIns="91425" spcFirstLastPara="1" rIns="91425" wrap="square" tIns="91425">
            <a:normAutofit fontScale="92500" lnSpcReduction="20000"/>
          </a:bodyPr>
          <a:lstStyle/>
          <a:p>
            <a:pPr indent="-334327" lvl="0" marL="457200" rtl="0" algn="l">
              <a:spcBef>
                <a:spcPts val="0"/>
              </a:spcBef>
              <a:spcAft>
                <a:spcPts val="0"/>
              </a:spcAft>
              <a:buSzPct val="100000"/>
              <a:buChar char="★"/>
            </a:pPr>
            <a:r>
              <a:rPr lang="en"/>
              <a:t>Some of today’s concepts may be new to you, or may seem confusing. That is okay! </a:t>
            </a:r>
            <a:endParaRPr/>
          </a:p>
          <a:p>
            <a:pPr indent="0" lvl="0" marL="0" rtl="0" algn="l">
              <a:spcBef>
                <a:spcPts val="1200"/>
              </a:spcBef>
              <a:spcAft>
                <a:spcPts val="0"/>
              </a:spcAft>
              <a:buNone/>
            </a:pPr>
            <a:r>
              <a:t/>
            </a:r>
            <a:endParaRPr/>
          </a:p>
          <a:p>
            <a:pPr indent="-334327" lvl="0" marL="457200" rtl="0" algn="l">
              <a:spcBef>
                <a:spcPts val="0"/>
              </a:spcBef>
              <a:spcAft>
                <a:spcPts val="0"/>
              </a:spcAft>
              <a:buSzPct val="100000"/>
              <a:buChar char="★"/>
            </a:pPr>
            <a:r>
              <a:rPr lang="en"/>
              <a:t>The important thing is to </a:t>
            </a:r>
            <a:r>
              <a:rPr b="1" lang="en"/>
              <a:t>keep learning and improving</a:t>
            </a:r>
            <a:r>
              <a:rPr lang="en"/>
              <a:t>, even if you sometimes slip up.</a:t>
            </a:r>
            <a:endParaRPr/>
          </a:p>
          <a:p>
            <a:pPr indent="0" lvl="0" marL="457200" rtl="0" algn="l">
              <a:spcBef>
                <a:spcPts val="1200"/>
              </a:spcBef>
              <a:spcAft>
                <a:spcPts val="0"/>
              </a:spcAft>
              <a:buNone/>
            </a:pPr>
            <a:r>
              <a:t/>
            </a:r>
            <a:endParaRPr/>
          </a:p>
          <a:p>
            <a:pPr indent="-334327" lvl="0" marL="457200" rtl="0" algn="l">
              <a:spcBef>
                <a:spcPts val="0"/>
              </a:spcBef>
              <a:spcAft>
                <a:spcPts val="0"/>
              </a:spcAft>
              <a:buSzPct val="100000"/>
              <a:buChar char="★"/>
            </a:pPr>
            <a:r>
              <a:rPr lang="en"/>
              <a:t>It can be uncomfortable to </a:t>
            </a:r>
            <a:r>
              <a:rPr lang="en"/>
              <a:t>make a mistake</a:t>
            </a:r>
            <a:r>
              <a:rPr lang="en"/>
              <a:t>, but when you do, simply quickly correct yourself/ackno</a:t>
            </a:r>
            <a:r>
              <a:rPr lang="en"/>
              <a:t>wledge the mistake and move on. </a:t>
            </a:r>
            <a:endParaRPr/>
          </a:p>
          <a:p>
            <a:pPr indent="0" lvl="0" marL="0" rtl="0" algn="l">
              <a:spcBef>
                <a:spcPts val="1200"/>
              </a:spcBef>
              <a:spcAft>
                <a:spcPts val="0"/>
              </a:spcAft>
              <a:buNone/>
            </a:pPr>
            <a:r>
              <a:t/>
            </a:r>
            <a:endParaRPr/>
          </a:p>
          <a:p>
            <a:pPr indent="-334327" lvl="0" marL="457200" rtl="0" algn="l">
              <a:spcBef>
                <a:spcPts val="0"/>
              </a:spcBef>
              <a:spcAft>
                <a:spcPts val="0"/>
              </a:spcAft>
              <a:buSzPct val="100000"/>
              <a:buChar char="★"/>
            </a:pPr>
            <a:r>
              <a:rPr lang="en"/>
              <a:t>When offering redress, ask yourself: who is this for/who am I helping? </a:t>
            </a:r>
            <a:endParaRPr/>
          </a:p>
          <a:p>
            <a:pPr indent="0" lvl="0" marL="457200" rtl="0" algn="l">
              <a:spcBef>
                <a:spcPts val="1200"/>
              </a:spcBef>
              <a:spcAft>
                <a:spcPts val="0"/>
              </a:spcAft>
              <a:buNone/>
            </a:pPr>
            <a:r>
              <a:t/>
            </a:r>
            <a:endParaRPr/>
          </a:p>
          <a:p>
            <a:pPr indent="-334327" lvl="0" marL="457200" rtl="0" algn="l">
              <a:spcBef>
                <a:spcPts val="0"/>
              </a:spcBef>
              <a:spcAft>
                <a:spcPts val="0"/>
              </a:spcAft>
              <a:buSzPct val="100000"/>
              <a:buChar char="★"/>
            </a:pPr>
            <a:r>
              <a:rPr lang="en"/>
              <a:t>If you’re having trouble putting this into practice or you’re worried about a mistake you may have made, our wonderful admin and counseling department are here to help!</a:t>
            </a:r>
            <a:endParaRPr/>
          </a:p>
        </p:txBody>
      </p:sp>
      <p:sp>
        <p:nvSpPr>
          <p:cNvPr id="188" name="Google Shape;188;p32"/>
          <p:cNvSpPr/>
          <p:nvPr/>
        </p:nvSpPr>
        <p:spPr>
          <a:xfrm>
            <a:off x="737700" y="218225"/>
            <a:ext cx="7668600" cy="5550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2700">
                <a:solidFill>
                  <a:srgbClr val="FFFFFF"/>
                </a:solidFill>
                <a:latin typeface="Old Standard TT"/>
                <a:ea typeface="Old Standard TT"/>
                <a:cs typeface="Old Standard TT"/>
                <a:sym typeface="Old Standard TT"/>
              </a:rPr>
              <a:t>Mistakes Are Normal-Just Keep Working!</a:t>
            </a:r>
            <a:endParaRPr sz="1100">
              <a:solidFill>
                <a:srgbClr val="FFFFFF"/>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33"/>
          <p:cNvSpPr txBox="1"/>
          <p:nvPr>
            <p:ph type="title"/>
          </p:nvPr>
        </p:nvSpPr>
        <p:spPr>
          <a:xfrm>
            <a:off x="265500" y="1382350"/>
            <a:ext cx="4045200" cy="13332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Closing Activity</a:t>
            </a:r>
            <a:endParaRPr/>
          </a:p>
        </p:txBody>
      </p:sp>
      <p:sp>
        <p:nvSpPr>
          <p:cNvPr id="194" name="Google Shape;194;p33"/>
          <p:cNvSpPr txBox="1"/>
          <p:nvPr>
            <p:ph idx="2" type="body"/>
          </p:nvPr>
        </p:nvSpPr>
        <p:spPr>
          <a:xfrm>
            <a:off x="4939500" y="323650"/>
            <a:ext cx="3837000" cy="4095600"/>
          </a:xfrm>
          <a:prstGeom prst="rect">
            <a:avLst/>
          </a:prstGeom>
        </p:spPr>
        <p:txBody>
          <a:bodyPr anchorCtr="0" anchor="ctr" bIns="91425" lIns="91425" spcFirstLastPara="1" rIns="91425" wrap="square" tIns="91425">
            <a:normAutofit fontScale="77500" lnSpcReduction="10000"/>
          </a:bodyPr>
          <a:lstStyle/>
          <a:p>
            <a:pPr indent="0" lvl="0" marL="0" rtl="0" algn="l">
              <a:lnSpc>
                <a:spcPct val="100000"/>
              </a:lnSpc>
              <a:spcBef>
                <a:spcPts val="0"/>
              </a:spcBef>
              <a:spcAft>
                <a:spcPts val="0"/>
              </a:spcAft>
              <a:buNone/>
            </a:pPr>
            <a:r>
              <a:rPr lang="en" sz="2400">
                <a:solidFill>
                  <a:schemeClr val="lt1"/>
                </a:solidFill>
              </a:rPr>
              <a:t>W</a:t>
            </a:r>
            <a:r>
              <a:rPr lang="en" sz="2400">
                <a:solidFill>
                  <a:schemeClr val="lt1"/>
                </a:solidFill>
              </a:rPr>
              <a:t>hat is something you will try to make your classroom more inclusive…</a:t>
            </a:r>
            <a:endParaRPr sz="2400">
              <a:solidFill>
                <a:schemeClr val="lt1"/>
              </a:solidFill>
            </a:endParaRPr>
          </a:p>
          <a:p>
            <a:pPr indent="0" lvl="0" marL="0" rtl="0" algn="l">
              <a:lnSpc>
                <a:spcPct val="100000"/>
              </a:lnSpc>
              <a:spcBef>
                <a:spcPts val="0"/>
              </a:spcBef>
              <a:spcAft>
                <a:spcPts val="0"/>
              </a:spcAft>
              <a:buClr>
                <a:schemeClr val="dk1"/>
              </a:buClr>
              <a:buSzPct val="45833"/>
              <a:buFont typeface="Arial"/>
              <a:buNone/>
            </a:pPr>
            <a:r>
              <a:t/>
            </a:r>
            <a:endParaRPr sz="2400">
              <a:solidFill>
                <a:schemeClr val="lt1"/>
              </a:solidFill>
            </a:endParaRPr>
          </a:p>
          <a:p>
            <a:pPr indent="-346710" lvl="0" marL="457200" rtl="0" algn="l">
              <a:lnSpc>
                <a:spcPct val="150000"/>
              </a:lnSpc>
              <a:spcBef>
                <a:spcPts val="0"/>
              </a:spcBef>
              <a:spcAft>
                <a:spcPts val="0"/>
              </a:spcAft>
              <a:buClr>
                <a:schemeClr val="lt1"/>
              </a:buClr>
              <a:buSzPct val="100000"/>
              <a:buChar char="★"/>
            </a:pPr>
            <a:r>
              <a:rPr lang="en" sz="2400">
                <a:solidFill>
                  <a:schemeClr val="lt1"/>
                </a:solidFill>
              </a:rPr>
              <a:t>     Internally?</a:t>
            </a:r>
            <a:endParaRPr sz="2400">
              <a:solidFill>
                <a:schemeClr val="lt1"/>
              </a:solidFill>
            </a:endParaRPr>
          </a:p>
          <a:p>
            <a:pPr indent="-346710" lvl="0" marL="457200" rtl="0" algn="l">
              <a:lnSpc>
                <a:spcPct val="150000"/>
              </a:lnSpc>
              <a:spcBef>
                <a:spcPts val="0"/>
              </a:spcBef>
              <a:spcAft>
                <a:spcPts val="0"/>
              </a:spcAft>
              <a:buClr>
                <a:schemeClr val="lt1"/>
              </a:buClr>
              <a:buSzPct val="100000"/>
              <a:buChar char="★"/>
            </a:pPr>
            <a:r>
              <a:rPr lang="en" sz="2400">
                <a:solidFill>
                  <a:schemeClr val="lt1"/>
                </a:solidFill>
              </a:rPr>
              <a:t>     Interpersonally?</a:t>
            </a:r>
            <a:endParaRPr sz="2400">
              <a:solidFill>
                <a:schemeClr val="lt1"/>
              </a:solidFill>
            </a:endParaRPr>
          </a:p>
          <a:p>
            <a:pPr indent="-346710" lvl="0" marL="457200" rtl="0" algn="l">
              <a:lnSpc>
                <a:spcPct val="150000"/>
              </a:lnSpc>
              <a:spcBef>
                <a:spcPts val="0"/>
              </a:spcBef>
              <a:spcAft>
                <a:spcPts val="0"/>
              </a:spcAft>
              <a:buClr>
                <a:schemeClr val="lt1"/>
              </a:buClr>
              <a:buSzPct val="100000"/>
              <a:buChar char="★"/>
            </a:pPr>
            <a:r>
              <a:rPr lang="en" sz="2400">
                <a:solidFill>
                  <a:schemeClr val="lt1"/>
                </a:solidFill>
              </a:rPr>
              <a:t>     Instructionally?</a:t>
            </a:r>
            <a:endParaRPr sz="2400">
              <a:solidFill>
                <a:schemeClr val="lt1"/>
              </a:solidFill>
            </a:endParaRPr>
          </a:p>
          <a:p>
            <a:pPr indent="0" lvl="0" marL="457200" rtl="0" algn="l">
              <a:lnSpc>
                <a:spcPct val="100000"/>
              </a:lnSpc>
              <a:spcBef>
                <a:spcPts val="0"/>
              </a:spcBef>
              <a:spcAft>
                <a:spcPts val="0"/>
              </a:spcAft>
              <a:buNone/>
            </a:pPr>
            <a:r>
              <a:t/>
            </a:r>
            <a:endParaRPr sz="2400">
              <a:solidFill>
                <a:schemeClr val="lt1"/>
              </a:solidFill>
            </a:endParaRPr>
          </a:p>
          <a:p>
            <a:pPr indent="0" lvl="0" marL="0" rtl="0" algn="l">
              <a:lnSpc>
                <a:spcPct val="100000"/>
              </a:lnSpc>
              <a:spcBef>
                <a:spcPts val="0"/>
              </a:spcBef>
              <a:spcAft>
                <a:spcPts val="0"/>
              </a:spcAft>
              <a:buNone/>
            </a:pPr>
            <a:r>
              <a:rPr lang="en" sz="2400">
                <a:solidFill>
                  <a:schemeClr val="lt1"/>
                </a:solidFill>
              </a:rPr>
              <a:t>Consider what you do daily in the classroom and think of concrete changes you could make. </a:t>
            </a:r>
            <a:endParaRPr sz="2400">
              <a:solidFill>
                <a:schemeClr val="lt1"/>
              </a:solidFill>
            </a:endParaRPr>
          </a:p>
          <a:p>
            <a:pPr indent="0" lvl="0" marL="0" rtl="0" algn="l">
              <a:lnSpc>
                <a:spcPct val="100000"/>
              </a:lnSpc>
              <a:spcBef>
                <a:spcPts val="0"/>
              </a:spcBef>
              <a:spcAft>
                <a:spcPts val="0"/>
              </a:spcAft>
              <a:buNone/>
            </a:pPr>
            <a:r>
              <a:t/>
            </a:r>
            <a:endParaRPr sz="2400">
              <a:solidFill>
                <a:schemeClr val="lt1"/>
              </a:solidFill>
            </a:endParaRPr>
          </a:p>
          <a:p>
            <a:pPr indent="0" lvl="0" marL="0" rtl="0" algn="l">
              <a:lnSpc>
                <a:spcPct val="100000"/>
              </a:lnSpc>
              <a:spcBef>
                <a:spcPts val="0"/>
              </a:spcBef>
              <a:spcAft>
                <a:spcPts val="0"/>
              </a:spcAft>
              <a:buNone/>
            </a:pPr>
            <a:r>
              <a:rPr lang="en" sz="2400">
                <a:solidFill>
                  <a:schemeClr val="lt1"/>
                </a:solidFill>
              </a:rPr>
              <a:t>Share your idea in the chat!</a:t>
            </a:r>
            <a:endParaRPr/>
          </a:p>
        </p:txBody>
      </p:sp>
      <p:pic>
        <p:nvPicPr>
          <p:cNvPr id="195" name="Google Shape;195;p33"/>
          <p:cNvPicPr preferRelativeResize="0"/>
          <p:nvPr/>
        </p:nvPicPr>
        <p:blipFill>
          <a:blip r:embed="rId3">
            <a:alphaModFix/>
          </a:blip>
          <a:stretch>
            <a:fillRect/>
          </a:stretch>
        </p:blipFill>
        <p:spPr>
          <a:xfrm>
            <a:off x="5352375" y="1432300"/>
            <a:ext cx="424350" cy="424350"/>
          </a:xfrm>
          <a:prstGeom prst="rect">
            <a:avLst/>
          </a:prstGeom>
          <a:noFill/>
          <a:ln>
            <a:noFill/>
          </a:ln>
        </p:spPr>
      </p:pic>
      <p:pic>
        <p:nvPicPr>
          <p:cNvPr id="196" name="Google Shape;196;p33"/>
          <p:cNvPicPr preferRelativeResize="0"/>
          <p:nvPr/>
        </p:nvPicPr>
        <p:blipFill>
          <a:blip r:embed="rId4">
            <a:alphaModFix/>
          </a:blip>
          <a:stretch>
            <a:fillRect/>
          </a:stretch>
        </p:blipFill>
        <p:spPr>
          <a:xfrm>
            <a:off x="5352375" y="2229373"/>
            <a:ext cx="393425" cy="393425"/>
          </a:xfrm>
          <a:prstGeom prst="rect">
            <a:avLst/>
          </a:prstGeom>
          <a:noFill/>
          <a:ln>
            <a:noFill/>
          </a:ln>
        </p:spPr>
      </p:pic>
      <p:pic>
        <p:nvPicPr>
          <p:cNvPr id="197" name="Google Shape;197;p33"/>
          <p:cNvPicPr preferRelativeResize="0"/>
          <p:nvPr/>
        </p:nvPicPr>
        <p:blipFill>
          <a:blip r:embed="rId5">
            <a:alphaModFix/>
          </a:blip>
          <a:stretch>
            <a:fillRect/>
          </a:stretch>
        </p:blipFill>
        <p:spPr>
          <a:xfrm>
            <a:off x="5383299" y="1836776"/>
            <a:ext cx="393425" cy="3934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4"/>
          <p:cNvSpPr txBox="1"/>
          <p:nvPr>
            <p:ph type="title"/>
          </p:nvPr>
        </p:nvSpPr>
        <p:spPr>
          <a:xfrm>
            <a:off x="285900" y="212700"/>
            <a:ext cx="8520600" cy="607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a:t>Resources</a:t>
            </a:r>
            <a:endParaRPr/>
          </a:p>
        </p:txBody>
      </p:sp>
      <p:sp>
        <p:nvSpPr>
          <p:cNvPr id="203" name="Google Shape;203;p34"/>
          <p:cNvSpPr txBox="1"/>
          <p:nvPr>
            <p:ph idx="1" type="body"/>
          </p:nvPr>
        </p:nvSpPr>
        <p:spPr>
          <a:xfrm>
            <a:off x="695250" y="819900"/>
            <a:ext cx="3997200" cy="3260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300"/>
              <a:t>DJUSD Resources and Policies</a:t>
            </a:r>
            <a:endParaRPr b="1" sz="1300"/>
          </a:p>
          <a:p>
            <a:pPr indent="-304800" lvl="0" marL="457200" rtl="0" algn="l">
              <a:spcBef>
                <a:spcPts val="0"/>
              </a:spcBef>
              <a:spcAft>
                <a:spcPts val="0"/>
              </a:spcAft>
              <a:buSzPts val="1200"/>
              <a:buChar char="★"/>
            </a:pPr>
            <a:r>
              <a:rPr lang="en" sz="1200" u="sng">
                <a:solidFill>
                  <a:schemeClr val="hlink"/>
                </a:solidFill>
                <a:hlinkClick r:id="rId3"/>
              </a:rPr>
              <a:t>Climate - DJUSD</a:t>
            </a:r>
            <a:endParaRPr/>
          </a:p>
          <a:p>
            <a:pPr indent="-304800" lvl="0" marL="457200" rtl="0" algn="l">
              <a:spcBef>
                <a:spcPts val="0"/>
              </a:spcBef>
              <a:spcAft>
                <a:spcPts val="0"/>
              </a:spcAft>
              <a:buSzPts val="1200"/>
              <a:buChar char="★"/>
            </a:pPr>
            <a:r>
              <a:rPr lang="en" sz="1200" u="sng">
                <a:solidFill>
                  <a:schemeClr val="hlink"/>
                </a:solidFill>
                <a:hlinkClick r:id="rId4"/>
              </a:rPr>
              <a:t>LGBTQIA Supports - DJUSD</a:t>
            </a:r>
            <a:endParaRPr/>
          </a:p>
          <a:p>
            <a:pPr indent="-304800" lvl="0" marL="457200" rtl="0" algn="l">
              <a:spcBef>
                <a:spcPts val="0"/>
              </a:spcBef>
              <a:spcAft>
                <a:spcPts val="0"/>
              </a:spcAft>
              <a:buSzPts val="1200"/>
              <a:buChar char="★"/>
            </a:pPr>
            <a:r>
              <a:rPr lang="en" sz="1200" u="sng">
                <a:solidFill>
                  <a:schemeClr val="hlink"/>
                </a:solidFill>
                <a:hlinkClick r:id="rId5"/>
              </a:rPr>
              <a:t>Bullying Prevention - DJUSD</a:t>
            </a:r>
            <a:endParaRPr sz="1200"/>
          </a:p>
          <a:p>
            <a:pPr indent="-304800" lvl="0" marL="457200" rtl="0" algn="l">
              <a:spcBef>
                <a:spcPts val="0"/>
              </a:spcBef>
              <a:spcAft>
                <a:spcPts val="0"/>
              </a:spcAft>
              <a:buSzPts val="1200"/>
              <a:buChar char="★"/>
            </a:pPr>
            <a:r>
              <a:rPr lang="en" sz="1200"/>
              <a:t>Kate Snow, Climate coordinator</a:t>
            </a:r>
            <a:endParaRPr sz="1200"/>
          </a:p>
          <a:p>
            <a:pPr indent="-304800" lvl="0" marL="457200" rtl="0" algn="l">
              <a:spcBef>
                <a:spcPts val="0"/>
              </a:spcBef>
              <a:spcAft>
                <a:spcPts val="0"/>
              </a:spcAft>
              <a:buSzPts val="1200"/>
              <a:buChar char="★"/>
            </a:pPr>
            <a:r>
              <a:rPr lang="en" sz="1200"/>
              <a:t>Adrianne Simon-Carlson and Jacquelina Orozco, school counselors</a:t>
            </a:r>
            <a:endParaRPr sz="1200"/>
          </a:p>
          <a:p>
            <a:pPr indent="0" lvl="0" marL="0" rtl="0" algn="l">
              <a:lnSpc>
                <a:spcPct val="100000"/>
              </a:lnSpc>
              <a:spcBef>
                <a:spcPts val="0"/>
              </a:spcBef>
              <a:spcAft>
                <a:spcPts val="0"/>
              </a:spcAft>
              <a:buClr>
                <a:schemeClr val="dk1"/>
              </a:buClr>
              <a:buSzPts val="1100"/>
              <a:buFont typeface="Arial"/>
              <a:buNone/>
            </a:pPr>
            <a:r>
              <a:rPr b="1" lang="en" sz="1300"/>
              <a:t>Teaching Resources</a:t>
            </a:r>
            <a:endParaRPr b="1" sz="1300"/>
          </a:p>
          <a:p>
            <a:pPr indent="-304800" lvl="0" marL="457200" rtl="0" algn="l">
              <a:lnSpc>
                <a:spcPct val="100000"/>
              </a:lnSpc>
              <a:spcBef>
                <a:spcPts val="0"/>
              </a:spcBef>
              <a:spcAft>
                <a:spcPts val="0"/>
              </a:spcAft>
              <a:buSzPts val="1200"/>
              <a:buFont typeface="Old Standard TT"/>
              <a:buChar char="★"/>
            </a:pPr>
            <a:r>
              <a:rPr lang="en" sz="1200" u="sng">
                <a:solidFill>
                  <a:schemeClr val="accent5"/>
                </a:solidFill>
                <a:hlinkClick r:id="rId6">
                  <a:extLst>
                    <a:ext uri="{A12FA001-AC4F-418D-AE19-62706E023703}">
                      <ahyp:hlinkClr val="tx"/>
                    </a:ext>
                  </a:extLst>
                </a:hlinkClick>
              </a:rPr>
              <a:t>Gender Spectrum</a:t>
            </a:r>
            <a:endParaRPr sz="1200"/>
          </a:p>
          <a:p>
            <a:pPr indent="-304800" lvl="0" marL="457200" rtl="0" algn="l">
              <a:lnSpc>
                <a:spcPct val="100000"/>
              </a:lnSpc>
              <a:spcBef>
                <a:spcPts val="0"/>
              </a:spcBef>
              <a:spcAft>
                <a:spcPts val="0"/>
              </a:spcAft>
              <a:buSzPts val="1200"/>
              <a:buFont typeface="Old Standard TT"/>
              <a:buChar char="★"/>
            </a:pPr>
            <a:r>
              <a:rPr lang="en" sz="1200" u="sng">
                <a:solidFill>
                  <a:schemeClr val="accent5"/>
                </a:solidFill>
                <a:hlinkClick r:id="rId7">
                  <a:extLst>
                    <a:ext uri="{A12FA001-AC4F-418D-AE19-62706E023703}">
                      <ahyp:hlinkClr val="tx"/>
                    </a:ext>
                  </a:extLst>
                </a:hlinkClick>
              </a:rPr>
              <a:t>Decolonize ALL The Things</a:t>
            </a:r>
            <a:endParaRPr sz="1200"/>
          </a:p>
          <a:p>
            <a:pPr indent="-304800" lvl="0" marL="457200" rtl="0" algn="l">
              <a:lnSpc>
                <a:spcPct val="100000"/>
              </a:lnSpc>
              <a:spcBef>
                <a:spcPts val="0"/>
              </a:spcBef>
              <a:spcAft>
                <a:spcPts val="0"/>
              </a:spcAft>
              <a:buSzPts val="1200"/>
              <a:buFont typeface="Old Standard TT"/>
              <a:buChar char="★"/>
            </a:pPr>
            <a:r>
              <a:rPr lang="en" sz="1200" u="sng">
                <a:solidFill>
                  <a:schemeClr val="accent5"/>
                </a:solidFill>
                <a:hlinkClick r:id="rId8">
                  <a:extLst>
                    <a:ext uri="{A12FA001-AC4F-418D-AE19-62706E023703}">
                      <ahyp:hlinkClr val="tx"/>
                    </a:ext>
                  </a:extLst>
                </a:hlinkClick>
              </a:rPr>
              <a:t>Project Biodiversify</a:t>
            </a:r>
            <a:endParaRPr b="1" sz="1200"/>
          </a:p>
          <a:p>
            <a:pPr indent="-304800" lvl="0" marL="457200" rtl="0" algn="l">
              <a:lnSpc>
                <a:spcPct val="100000"/>
              </a:lnSpc>
              <a:spcBef>
                <a:spcPts val="0"/>
              </a:spcBef>
              <a:spcAft>
                <a:spcPts val="0"/>
              </a:spcAft>
              <a:buSzPts val="1200"/>
              <a:buFont typeface="Arial"/>
              <a:buChar char="★"/>
            </a:pPr>
            <a:r>
              <a:rPr lang="en" sz="1200" u="sng">
                <a:solidFill>
                  <a:schemeClr val="hlink"/>
                </a:solidFill>
                <a:hlinkClick r:id="rId9"/>
              </a:rPr>
              <a:t>Edutopia-How Educators can Better Support LGBTQ+ Teachers of Color</a:t>
            </a:r>
            <a:endParaRPr sz="1200"/>
          </a:p>
          <a:p>
            <a:pPr indent="0" lvl="0" marL="457200" rtl="0" algn="l">
              <a:lnSpc>
                <a:spcPct val="100000"/>
              </a:lnSpc>
              <a:spcBef>
                <a:spcPts val="0"/>
              </a:spcBef>
              <a:spcAft>
                <a:spcPts val="0"/>
              </a:spcAft>
              <a:buNone/>
            </a:pPr>
            <a:r>
              <a:t/>
            </a:r>
            <a:endParaRPr b="1" sz="1200"/>
          </a:p>
          <a:p>
            <a:pPr indent="0" lvl="0" marL="0" rtl="0" algn="l">
              <a:lnSpc>
                <a:spcPct val="100000"/>
              </a:lnSpc>
              <a:spcBef>
                <a:spcPts val="0"/>
              </a:spcBef>
              <a:spcAft>
                <a:spcPts val="0"/>
              </a:spcAft>
              <a:buClr>
                <a:schemeClr val="dk1"/>
              </a:buClr>
              <a:buSzPts val="1100"/>
              <a:buFont typeface="Arial"/>
              <a:buNone/>
            </a:pPr>
            <a:r>
              <a:rPr b="1" lang="en" sz="1300"/>
              <a:t>Local Organizations</a:t>
            </a:r>
            <a:endParaRPr sz="1300"/>
          </a:p>
          <a:p>
            <a:pPr indent="-304800" lvl="0" marL="457200" rtl="0" algn="l">
              <a:lnSpc>
                <a:spcPct val="100000"/>
              </a:lnSpc>
              <a:spcBef>
                <a:spcPts val="0"/>
              </a:spcBef>
              <a:spcAft>
                <a:spcPts val="0"/>
              </a:spcAft>
              <a:buSzPts val="1200"/>
              <a:buFont typeface="Old Standard TT"/>
              <a:buChar char="★"/>
            </a:pPr>
            <a:r>
              <a:rPr lang="en" sz="1200" u="sng">
                <a:solidFill>
                  <a:schemeClr val="accent5"/>
                </a:solidFill>
                <a:hlinkClick r:id="rId10">
                  <a:extLst>
                    <a:ext uri="{A12FA001-AC4F-418D-AE19-62706E023703}">
                      <ahyp:hlinkClr val="tx"/>
                    </a:ext>
                  </a:extLst>
                </a:hlinkClick>
              </a:rPr>
              <a:t>The Davis Phoenix Coalition</a:t>
            </a:r>
            <a:endParaRPr sz="1200"/>
          </a:p>
          <a:p>
            <a:pPr indent="-304800" lvl="0" marL="457200" rtl="0" algn="l">
              <a:lnSpc>
                <a:spcPct val="100000"/>
              </a:lnSpc>
              <a:spcBef>
                <a:spcPts val="0"/>
              </a:spcBef>
              <a:spcAft>
                <a:spcPts val="0"/>
              </a:spcAft>
              <a:buSzPts val="1200"/>
              <a:buFont typeface="Old Standard TT"/>
              <a:buChar char="★"/>
            </a:pPr>
            <a:r>
              <a:rPr lang="en" sz="1200" u="sng">
                <a:solidFill>
                  <a:schemeClr val="accent5"/>
                </a:solidFill>
                <a:hlinkClick r:id="rId11">
                  <a:extLst>
                    <a:ext uri="{A12FA001-AC4F-418D-AE19-62706E023703}">
                      <ahyp:hlinkClr val="tx"/>
                    </a:ext>
                  </a:extLst>
                </a:hlinkClick>
              </a:rPr>
              <a:t>UC Davis LGBTQIA Resource Center</a:t>
            </a:r>
            <a:endParaRPr b="1" sz="1200"/>
          </a:p>
        </p:txBody>
      </p:sp>
      <p:sp>
        <p:nvSpPr>
          <p:cNvPr id="204" name="Google Shape;204;p34"/>
          <p:cNvSpPr txBox="1"/>
          <p:nvPr/>
        </p:nvSpPr>
        <p:spPr>
          <a:xfrm>
            <a:off x="4692450" y="819900"/>
            <a:ext cx="4114200" cy="3310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Old Standard TT"/>
                <a:ea typeface="Old Standard TT"/>
                <a:cs typeface="Old Standard TT"/>
                <a:sym typeface="Old Standard TT"/>
              </a:rPr>
              <a:t>Thinkers/Creators</a:t>
            </a:r>
            <a:endParaRPr b="1" sz="1300">
              <a:solidFill>
                <a:schemeClr val="dk1"/>
              </a:solidFill>
              <a:latin typeface="Old Standard TT"/>
              <a:ea typeface="Old Standard TT"/>
              <a:cs typeface="Old Standard TT"/>
              <a:sym typeface="Old Standard TT"/>
            </a:endParaRPr>
          </a:p>
          <a:p>
            <a:pPr indent="-304800" lvl="0" marL="457200" rtl="0" algn="l">
              <a:lnSpc>
                <a:spcPct val="115000"/>
              </a:lnSpc>
              <a:spcBef>
                <a:spcPts val="0"/>
              </a:spcBef>
              <a:spcAft>
                <a:spcPts val="0"/>
              </a:spcAft>
              <a:buClr>
                <a:schemeClr val="dk1"/>
              </a:buClr>
              <a:buSzPts val="1200"/>
              <a:buFont typeface="Old Standard TT"/>
              <a:buChar char="★"/>
            </a:pPr>
            <a:r>
              <a:rPr lang="en" sz="1200" u="sng">
                <a:solidFill>
                  <a:schemeClr val="accent5"/>
                </a:solidFill>
                <a:latin typeface="Old Standard TT"/>
                <a:ea typeface="Old Standard TT"/>
                <a:cs typeface="Old Standard TT"/>
                <a:sym typeface="Old Standard TT"/>
                <a:hlinkClick r:id="rId12">
                  <a:extLst>
                    <a:ext uri="{A12FA001-AC4F-418D-AE19-62706E023703}">
                      <ahyp:hlinkClr val="tx"/>
                    </a:ext>
                  </a:extLst>
                </a:hlinkClick>
              </a:rPr>
              <a:t>Tre’vell Anderson</a:t>
            </a:r>
            <a:r>
              <a:rPr b="1" lang="en" sz="1200">
                <a:solidFill>
                  <a:schemeClr val="dk1"/>
                </a:solidFill>
                <a:latin typeface="Old Standard TT"/>
                <a:ea typeface="Old Standard TT"/>
                <a:cs typeface="Old Standard TT"/>
                <a:sym typeface="Old Standard TT"/>
              </a:rPr>
              <a:t> / </a:t>
            </a:r>
            <a:r>
              <a:rPr lang="en" sz="1200" u="sng">
                <a:solidFill>
                  <a:schemeClr val="hlink"/>
                </a:solidFill>
                <a:latin typeface="Old Standard TT"/>
                <a:ea typeface="Old Standard TT"/>
                <a:cs typeface="Old Standard TT"/>
                <a:sym typeface="Old Standard TT"/>
                <a:hlinkClick r:id="rId13"/>
              </a:rPr>
              <a:t>UC Davis Keynote speech</a:t>
            </a:r>
            <a:endParaRPr sz="1200">
              <a:solidFill>
                <a:schemeClr val="dk1"/>
              </a:solidFill>
              <a:latin typeface="Old Standard TT"/>
              <a:ea typeface="Old Standard TT"/>
              <a:cs typeface="Old Standard TT"/>
              <a:sym typeface="Old Standard TT"/>
            </a:endParaRPr>
          </a:p>
          <a:p>
            <a:pPr indent="-304800" lvl="0" marL="457200" rtl="0" algn="l">
              <a:lnSpc>
                <a:spcPct val="115000"/>
              </a:lnSpc>
              <a:spcBef>
                <a:spcPts val="0"/>
              </a:spcBef>
              <a:spcAft>
                <a:spcPts val="0"/>
              </a:spcAft>
              <a:buClr>
                <a:schemeClr val="dk1"/>
              </a:buClr>
              <a:buSzPts val="1200"/>
              <a:buFont typeface="Old Standard TT"/>
              <a:buChar char="★"/>
            </a:pPr>
            <a:r>
              <a:rPr lang="en" sz="1200" u="sng">
                <a:solidFill>
                  <a:schemeClr val="accent5"/>
                </a:solidFill>
                <a:latin typeface="Old Standard TT"/>
                <a:ea typeface="Old Standard TT"/>
                <a:cs typeface="Old Standard TT"/>
                <a:sym typeface="Old Standard TT"/>
                <a:hlinkClick r:id="rId14">
                  <a:extLst>
                    <a:ext uri="{A12FA001-AC4F-418D-AE19-62706E023703}">
                      <ahyp:hlinkClr val="tx"/>
                    </a:ext>
                  </a:extLst>
                </a:hlinkClick>
              </a:rPr>
              <a:t>Judith Butler</a:t>
            </a:r>
            <a:endParaRPr sz="1200">
              <a:solidFill>
                <a:schemeClr val="dk1"/>
              </a:solidFill>
              <a:latin typeface="Old Standard TT"/>
              <a:ea typeface="Old Standard TT"/>
              <a:cs typeface="Old Standard TT"/>
              <a:sym typeface="Old Standard TT"/>
            </a:endParaRPr>
          </a:p>
          <a:p>
            <a:pPr indent="-304800" lvl="0" marL="457200" rtl="0" algn="l">
              <a:lnSpc>
                <a:spcPct val="115000"/>
              </a:lnSpc>
              <a:spcBef>
                <a:spcPts val="0"/>
              </a:spcBef>
              <a:spcAft>
                <a:spcPts val="0"/>
              </a:spcAft>
              <a:buClr>
                <a:schemeClr val="dk1"/>
              </a:buClr>
              <a:buSzPts val="1200"/>
              <a:buFont typeface="Old Standard TT"/>
              <a:buChar char="★"/>
            </a:pPr>
            <a:r>
              <a:rPr lang="en" sz="1200" u="sng">
                <a:solidFill>
                  <a:schemeClr val="accent5"/>
                </a:solidFill>
                <a:latin typeface="Old Standard TT"/>
                <a:ea typeface="Old Standard TT"/>
                <a:cs typeface="Old Standard TT"/>
                <a:sym typeface="Old Standard TT"/>
                <a:hlinkClick r:id="rId15">
                  <a:extLst>
                    <a:ext uri="{A12FA001-AC4F-418D-AE19-62706E023703}">
                      <ahyp:hlinkClr val="tx"/>
                    </a:ext>
                  </a:extLst>
                </a:hlinkClick>
              </a:rPr>
              <a:t>Joanna Thompson</a:t>
            </a:r>
            <a:endParaRPr sz="1200">
              <a:solidFill>
                <a:schemeClr val="dk1"/>
              </a:solidFill>
              <a:latin typeface="Old Standard TT"/>
              <a:ea typeface="Old Standard TT"/>
              <a:cs typeface="Old Standard TT"/>
              <a:sym typeface="Old Standard TT"/>
            </a:endParaRPr>
          </a:p>
          <a:p>
            <a:pPr indent="-304800" lvl="0" marL="457200" rtl="0" algn="l">
              <a:lnSpc>
                <a:spcPct val="115000"/>
              </a:lnSpc>
              <a:spcBef>
                <a:spcPts val="0"/>
              </a:spcBef>
              <a:spcAft>
                <a:spcPts val="0"/>
              </a:spcAft>
              <a:buClr>
                <a:schemeClr val="dk1"/>
              </a:buClr>
              <a:buSzPts val="1200"/>
              <a:buFont typeface="Old Standard TT"/>
              <a:buChar char="★"/>
            </a:pPr>
            <a:r>
              <a:rPr lang="en" sz="1200" u="sng">
                <a:solidFill>
                  <a:schemeClr val="accent5"/>
                </a:solidFill>
                <a:latin typeface="Old Standard TT"/>
                <a:ea typeface="Old Standard TT"/>
                <a:cs typeface="Old Standard TT"/>
                <a:sym typeface="Old Standard TT"/>
                <a:hlinkClick r:id="rId16">
                  <a:extLst>
                    <a:ext uri="{A12FA001-AC4F-418D-AE19-62706E023703}">
                      <ahyp:hlinkClr val="tx"/>
                    </a:ext>
                  </a:extLst>
                </a:hlinkClick>
              </a:rPr>
              <a:t>Jacob Tobia</a:t>
            </a:r>
            <a:endParaRPr sz="1200">
              <a:solidFill>
                <a:schemeClr val="dk1"/>
              </a:solidFill>
              <a:latin typeface="Old Standard TT"/>
              <a:ea typeface="Old Standard TT"/>
              <a:cs typeface="Old Standard TT"/>
              <a:sym typeface="Old Standard TT"/>
            </a:endParaRPr>
          </a:p>
          <a:p>
            <a:pPr indent="-304800" lvl="0" marL="457200" rtl="0" algn="l">
              <a:lnSpc>
                <a:spcPct val="115000"/>
              </a:lnSpc>
              <a:spcBef>
                <a:spcPts val="0"/>
              </a:spcBef>
              <a:spcAft>
                <a:spcPts val="0"/>
              </a:spcAft>
              <a:buClr>
                <a:schemeClr val="dk1"/>
              </a:buClr>
              <a:buSzPts val="1200"/>
              <a:buFont typeface="Old Standard TT"/>
              <a:buChar char="★"/>
            </a:pPr>
            <a:r>
              <a:rPr lang="en" sz="1200" u="sng">
                <a:solidFill>
                  <a:schemeClr val="accent5"/>
                </a:solidFill>
                <a:latin typeface="Old Standard TT"/>
                <a:ea typeface="Old Standard TT"/>
                <a:cs typeface="Old Standard TT"/>
                <a:sym typeface="Old Standard TT"/>
                <a:hlinkClick r:id="rId17">
                  <a:extLst>
                    <a:ext uri="{A12FA001-AC4F-418D-AE19-62706E023703}">
                      <ahyp:hlinkClr val="tx"/>
                    </a:ext>
                  </a:extLst>
                </a:hlinkClick>
              </a:rPr>
              <a:t>Alok Vaid-Menon</a:t>
            </a:r>
            <a:endParaRPr b="1" sz="1200">
              <a:solidFill>
                <a:schemeClr val="dk1"/>
              </a:solidFill>
              <a:latin typeface="Old Standard TT"/>
              <a:ea typeface="Old Standard TT"/>
              <a:cs typeface="Old Standard TT"/>
              <a:sym typeface="Old Standard TT"/>
            </a:endParaRPr>
          </a:p>
          <a:p>
            <a:pPr indent="-304800" lvl="0" marL="457200" rtl="0" algn="l">
              <a:lnSpc>
                <a:spcPct val="115000"/>
              </a:lnSpc>
              <a:spcBef>
                <a:spcPts val="0"/>
              </a:spcBef>
              <a:spcAft>
                <a:spcPts val="0"/>
              </a:spcAft>
              <a:buClr>
                <a:schemeClr val="dk1"/>
              </a:buClr>
              <a:buSzPts val="1200"/>
              <a:buFont typeface="Old Standard TT"/>
              <a:buChar char="★"/>
            </a:pPr>
            <a:r>
              <a:rPr lang="en" sz="1200" u="sng">
                <a:solidFill>
                  <a:schemeClr val="accent5"/>
                </a:solidFill>
                <a:latin typeface="Old Standard TT"/>
                <a:ea typeface="Old Standard TT"/>
                <a:cs typeface="Old Standard TT"/>
                <a:sym typeface="Old Standard TT"/>
                <a:hlinkClick r:id="rId18">
                  <a:extLst>
                    <a:ext uri="{A12FA001-AC4F-418D-AE19-62706E023703}">
                      <ahyp:hlinkClr val="tx"/>
                    </a:ext>
                  </a:extLst>
                </a:hlinkClick>
              </a:rPr>
              <a:t>9 Transgender and Gender Nonconforming Writers You Should Know</a:t>
            </a:r>
            <a:endParaRPr sz="1300">
              <a:latin typeface="Old Standard TT"/>
              <a:ea typeface="Old Standard TT"/>
              <a:cs typeface="Old Standard TT"/>
              <a:sym typeface="Old Standard TT"/>
            </a:endParaRPr>
          </a:p>
          <a:p>
            <a:pPr indent="0" lvl="0" marL="0" rtl="0" algn="l">
              <a:lnSpc>
                <a:spcPct val="115000"/>
              </a:lnSpc>
              <a:spcBef>
                <a:spcPts val="0"/>
              </a:spcBef>
              <a:spcAft>
                <a:spcPts val="0"/>
              </a:spcAft>
              <a:buNone/>
            </a:pPr>
            <a:r>
              <a:t/>
            </a:r>
            <a:endParaRPr sz="1300">
              <a:latin typeface="Old Standard TT"/>
              <a:ea typeface="Old Standard TT"/>
              <a:cs typeface="Old Standard TT"/>
              <a:sym typeface="Old Standard TT"/>
            </a:endParaRPr>
          </a:p>
          <a:p>
            <a:pPr indent="0" lvl="0" marL="0" rtl="0" algn="l">
              <a:lnSpc>
                <a:spcPct val="115000"/>
              </a:lnSpc>
              <a:spcBef>
                <a:spcPts val="0"/>
              </a:spcBef>
              <a:spcAft>
                <a:spcPts val="0"/>
              </a:spcAft>
              <a:buNone/>
            </a:pPr>
            <a:r>
              <a:rPr b="1" lang="en" sz="1300">
                <a:latin typeface="Old Standard TT"/>
                <a:ea typeface="Old Standard TT"/>
                <a:cs typeface="Old Standard TT"/>
                <a:sym typeface="Old Standard TT"/>
              </a:rPr>
              <a:t>More Information</a:t>
            </a:r>
            <a:endParaRPr b="1" sz="1300">
              <a:latin typeface="Old Standard TT"/>
              <a:ea typeface="Old Standard TT"/>
              <a:cs typeface="Old Standard TT"/>
              <a:sym typeface="Old Standard TT"/>
            </a:endParaRPr>
          </a:p>
          <a:p>
            <a:pPr indent="-304800" lvl="0" marL="457200" rtl="0" algn="l">
              <a:lnSpc>
                <a:spcPct val="115000"/>
              </a:lnSpc>
              <a:spcBef>
                <a:spcPts val="0"/>
              </a:spcBef>
              <a:spcAft>
                <a:spcPts val="0"/>
              </a:spcAft>
              <a:buSzPts val="1200"/>
              <a:buFont typeface="Old Standard TT"/>
              <a:buChar char="★"/>
            </a:pPr>
            <a:r>
              <a:rPr lang="en" sz="1200" u="sng">
                <a:solidFill>
                  <a:schemeClr val="hlink"/>
                </a:solidFill>
                <a:latin typeface="Old Standard TT"/>
                <a:ea typeface="Old Standard TT"/>
                <a:cs typeface="Old Standard TT"/>
                <a:sym typeface="Old Standard TT"/>
                <a:hlinkClick r:id="rId19"/>
              </a:rPr>
              <a:t>MyPronouns.org Resources on Personal Pronouns</a:t>
            </a:r>
            <a:endParaRPr b="1" sz="1200">
              <a:latin typeface="Old Standard TT"/>
              <a:ea typeface="Old Standard TT"/>
              <a:cs typeface="Old Standard TT"/>
              <a:sym typeface="Old Standard TT"/>
            </a:endParaRPr>
          </a:p>
          <a:p>
            <a:pPr indent="-304800" lvl="0" marL="457200" rtl="0" algn="l">
              <a:spcBef>
                <a:spcPts val="0"/>
              </a:spcBef>
              <a:spcAft>
                <a:spcPts val="0"/>
              </a:spcAft>
              <a:buSzPts val="1200"/>
              <a:buFont typeface="Old Standard TT"/>
              <a:buChar char="★"/>
            </a:pPr>
            <a:r>
              <a:rPr lang="en" sz="1200" u="sng">
                <a:solidFill>
                  <a:schemeClr val="accent5"/>
                </a:solidFill>
                <a:latin typeface="Old Standard TT"/>
                <a:ea typeface="Old Standard TT"/>
                <a:cs typeface="Old Standard TT"/>
                <a:sym typeface="Old Standard TT"/>
                <a:hlinkClick r:id="rId20">
                  <a:extLst>
                    <a:ext uri="{A12FA001-AC4F-418D-AE19-62706E023703}">
                      <ahyp:hlinkClr val="tx"/>
                    </a:ext>
                  </a:extLst>
                </a:hlinkClick>
              </a:rPr>
              <a:t>LGBTQIA Resource Center - Words that Hurt</a:t>
            </a:r>
            <a:endParaRPr b="1" sz="1200">
              <a:latin typeface="Old Standard TT"/>
              <a:ea typeface="Old Standard TT"/>
              <a:cs typeface="Old Standard TT"/>
              <a:sym typeface="Old Standard TT"/>
            </a:endParaRPr>
          </a:p>
          <a:p>
            <a:pPr indent="-304800" lvl="0" marL="457200" rtl="0" algn="l">
              <a:spcBef>
                <a:spcPts val="0"/>
              </a:spcBef>
              <a:spcAft>
                <a:spcPts val="0"/>
              </a:spcAft>
              <a:buSzPts val="1200"/>
              <a:buFont typeface="Old Standard TT"/>
              <a:buChar char="★"/>
            </a:pPr>
            <a:r>
              <a:rPr lang="en" sz="1200" u="sng">
                <a:solidFill>
                  <a:schemeClr val="accent5"/>
                </a:solidFill>
                <a:latin typeface="Old Standard TT"/>
                <a:ea typeface="Old Standard TT"/>
                <a:cs typeface="Old Standard TT"/>
                <a:sym typeface="Old Standard TT"/>
                <a:hlinkClick r:id="rId21">
                  <a:extLst>
                    <a:ext uri="{A12FA001-AC4F-418D-AE19-62706E023703}">
                      <ahyp:hlinkClr val="tx"/>
                    </a:ext>
                  </a:extLst>
                </a:hlinkClick>
              </a:rPr>
              <a:t>LGBTQIA Resource Center Glossary</a:t>
            </a:r>
            <a:endParaRPr b="1" sz="1200">
              <a:latin typeface="Old Standard TT"/>
              <a:ea typeface="Old Standard TT"/>
              <a:cs typeface="Old Standard TT"/>
              <a:sym typeface="Old Standard TT"/>
            </a:endParaRPr>
          </a:p>
          <a:p>
            <a:pPr indent="-304800" lvl="0" marL="457200" rtl="0" algn="l">
              <a:lnSpc>
                <a:spcPct val="115000"/>
              </a:lnSpc>
              <a:spcBef>
                <a:spcPts val="0"/>
              </a:spcBef>
              <a:spcAft>
                <a:spcPts val="0"/>
              </a:spcAft>
              <a:buSzPts val="1200"/>
              <a:buFont typeface="Old Standard TT"/>
              <a:buChar char="★"/>
            </a:pPr>
            <a:r>
              <a:rPr lang="en" sz="1200" u="sng">
                <a:solidFill>
                  <a:schemeClr val="accent5"/>
                </a:solidFill>
                <a:latin typeface="Old Standard TT"/>
                <a:ea typeface="Old Standard TT"/>
                <a:cs typeface="Old Standard TT"/>
                <a:sym typeface="Old Standard TT"/>
                <a:hlinkClick r:id="rId22">
                  <a:extLst>
                    <a:ext uri="{A12FA001-AC4F-418D-AE19-62706E023703}">
                      <ahyp:hlinkClr val="tx"/>
                    </a:ext>
                  </a:extLst>
                </a:hlinkClick>
              </a:rPr>
              <a:t>QTBIPOC Mental Health and Well-Being - HRC</a:t>
            </a:r>
            <a:endParaRPr b="1" sz="1200">
              <a:latin typeface="Old Standard TT"/>
              <a:ea typeface="Old Standard TT"/>
              <a:cs typeface="Old Standard TT"/>
              <a:sym typeface="Old Standard TT"/>
            </a:endParaRPr>
          </a:p>
          <a:p>
            <a:pPr indent="-304800" lvl="0" marL="457200" rtl="0" algn="l">
              <a:lnSpc>
                <a:spcPct val="115000"/>
              </a:lnSpc>
              <a:spcBef>
                <a:spcPts val="0"/>
              </a:spcBef>
              <a:spcAft>
                <a:spcPts val="0"/>
              </a:spcAft>
              <a:buSzPts val="1200"/>
              <a:buFont typeface="Old Standard TT"/>
              <a:buChar char="★"/>
            </a:pPr>
            <a:r>
              <a:rPr lang="en" sz="1200" u="sng">
                <a:solidFill>
                  <a:schemeClr val="hlink"/>
                </a:solidFill>
                <a:latin typeface="Old Standard TT"/>
                <a:ea typeface="Old Standard TT"/>
                <a:cs typeface="Old Standard TT"/>
                <a:sym typeface="Old Standard TT"/>
                <a:hlinkClick r:id="rId23"/>
              </a:rPr>
              <a:t>Louisville Pride - Black Queer Lives Matter 101</a:t>
            </a:r>
            <a:endParaRPr b="1" sz="1200">
              <a:latin typeface="Old Standard TT"/>
              <a:ea typeface="Old Standard TT"/>
              <a:cs typeface="Old Standard TT"/>
              <a:sym typeface="Old Standard TT"/>
            </a:endParaRPr>
          </a:p>
        </p:txBody>
      </p:sp>
      <p:sp>
        <p:nvSpPr>
          <p:cNvPr id="205" name="Google Shape;205;p34"/>
          <p:cNvSpPr txBox="1"/>
          <p:nvPr/>
        </p:nvSpPr>
        <p:spPr>
          <a:xfrm>
            <a:off x="79500" y="4343100"/>
            <a:ext cx="89334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latin typeface="Old Standard TT"/>
                <a:ea typeface="Old Standard TT"/>
                <a:cs typeface="Old Standard TT"/>
                <a:sym typeface="Old Standard TT"/>
              </a:rPr>
              <a:t>Special Thanks </a:t>
            </a:r>
            <a:r>
              <a:rPr lang="en">
                <a:latin typeface="Old Standard TT"/>
                <a:ea typeface="Old Standard TT"/>
                <a:cs typeface="Old Standard TT"/>
                <a:sym typeface="Old Standard TT"/>
              </a:rPr>
              <a:t>to Kellie Sequiera, Kate Snow, Nick Gallaudet, Tovah Skiles, Mike Dufresne, and Jacquelina Orozco for your feedback, resource sharing, and support!</a:t>
            </a:r>
            <a:endParaRPr>
              <a:latin typeface="Old Standard TT"/>
              <a:ea typeface="Old Standard TT"/>
              <a:cs typeface="Old Standard TT"/>
              <a:sym typeface="Old Standard T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15"/>
          <p:cNvSpPr txBox="1"/>
          <p:nvPr>
            <p:ph idx="1" type="body"/>
          </p:nvPr>
        </p:nvSpPr>
        <p:spPr>
          <a:xfrm>
            <a:off x="819150" y="1058225"/>
            <a:ext cx="7505700" cy="3317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rgbClr val="000000"/>
                </a:solidFill>
              </a:rPr>
              <a:t>L - Lesbian</a:t>
            </a:r>
            <a:endParaRPr b="1" sz="2000">
              <a:solidFill>
                <a:srgbClr val="000000"/>
              </a:solidFill>
            </a:endParaRPr>
          </a:p>
          <a:p>
            <a:pPr indent="0" lvl="0" marL="0" rtl="0" algn="l">
              <a:spcBef>
                <a:spcPts val="1200"/>
              </a:spcBef>
              <a:spcAft>
                <a:spcPts val="0"/>
              </a:spcAft>
              <a:buNone/>
            </a:pPr>
            <a:r>
              <a:rPr b="1" lang="en" sz="2000">
                <a:solidFill>
                  <a:srgbClr val="000000"/>
                </a:solidFill>
              </a:rPr>
              <a:t>G - Gay</a:t>
            </a:r>
            <a:endParaRPr b="1" sz="2000">
              <a:solidFill>
                <a:srgbClr val="000000"/>
              </a:solidFill>
            </a:endParaRPr>
          </a:p>
          <a:p>
            <a:pPr indent="0" lvl="0" marL="0" rtl="0" algn="l">
              <a:spcBef>
                <a:spcPts val="1200"/>
              </a:spcBef>
              <a:spcAft>
                <a:spcPts val="0"/>
              </a:spcAft>
              <a:buNone/>
            </a:pPr>
            <a:r>
              <a:rPr b="1" lang="en" sz="2000">
                <a:solidFill>
                  <a:srgbClr val="000000"/>
                </a:solidFill>
              </a:rPr>
              <a:t>B - Bisexual</a:t>
            </a:r>
            <a:endParaRPr b="1" sz="2000">
              <a:solidFill>
                <a:srgbClr val="000000"/>
              </a:solidFill>
            </a:endParaRPr>
          </a:p>
          <a:p>
            <a:pPr indent="0" lvl="0" marL="0" rtl="0" algn="l">
              <a:spcBef>
                <a:spcPts val="1200"/>
              </a:spcBef>
              <a:spcAft>
                <a:spcPts val="0"/>
              </a:spcAft>
              <a:buNone/>
            </a:pPr>
            <a:r>
              <a:rPr b="1" lang="en" sz="2000">
                <a:solidFill>
                  <a:srgbClr val="000000"/>
                </a:solidFill>
              </a:rPr>
              <a:t>T - Transgender</a:t>
            </a:r>
            <a:endParaRPr b="1" sz="2000">
              <a:solidFill>
                <a:srgbClr val="000000"/>
              </a:solidFill>
            </a:endParaRPr>
          </a:p>
          <a:p>
            <a:pPr indent="0" lvl="0" marL="0" rtl="0" algn="l">
              <a:spcBef>
                <a:spcPts val="1200"/>
              </a:spcBef>
              <a:spcAft>
                <a:spcPts val="0"/>
              </a:spcAft>
              <a:buNone/>
            </a:pPr>
            <a:r>
              <a:rPr b="1" lang="en" sz="2000">
                <a:solidFill>
                  <a:srgbClr val="000000"/>
                </a:solidFill>
              </a:rPr>
              <a:t>Q - Queer/Questioning</a:t>
            </a:r>
            <a:endParaRPr b="1" sz="2000">
              <a:solidFill>
                <a:srgbClr val="000000"/>
              </a:solidFill>
            </a:endParaRPr>
          </a:p>
          <a:p>
            <a:pPr indent="0" lvl="0" marL="0" rtl="0" algn="l">
              <a:spcBef>
                <a:spcPts val="1200"/>
              </a:spcBef>
              <a:spcAft>
                <a:spcPts val="0"/>
              </a:spcAft>
              <a:buNone/>
            </a:pPr>
            <a:r>
              <a:rPr b="1" lang="en" sz="2000">
                <a:solidFill>
                  <a:srgbClr val="000000"/>
                </a:solidFill>
              </a:rPr>
              <a:t> I - Intersex</a:t>
            </a:r>
            <a:endParaRPr b="1" sz="2000">
              <a:solidFill>
                <a:srgbClr val="000000"/>
              </a:solidFill>
            </a:endParaRPr>
          </a:p>
          <a:p>
            <a:pPr indent="0" lvl="0" marL="0" rtl="0" algn="l">
              <a:spcBef>
                <a:spcPts val="1200"/>
              </a:spcBef>
              <a:spcAft>
                <a:spcPts val="1200"/>
              </a:spcAft>
              <a:buNone/>
            </a:pPr>
            <a:r>
              <a:rPr b="1" lang="en" sz="2000">
                <a:solidFill>
                  <a:srgbClr val="000000"/>
                </a:solidFill>
              </a:rPr>
              <a:t>A -</a:t>
            </a:r>
            <a:r>
              <a:rPr lang="en" sz="2000">
                <a:solidFill>
                  <a:srgbClr val="000000"/>
                </a:solidFill>
              </a:rPr>
              <a:t> </a:t>
            </a:r>
            <a:r>
              <a:rPr b="1" lang="en" sz="2000">
                <a:solidFill>
                  <a:srgbClr val="000000"/>
                </a:solidFill>
              </a:rPr>
              <a:t>Asexual</a:t>
            </a:r>
            <a:endParaRPr b="1" sz="2000">
              <a:solidFill>
                <a:srgbClr val="000000"/>
              </a:solidFill>
            </a:endParaRPr>
          </a:p>
        </p:txBody>
      </p:sp>
      <p:pic>
        <p:nvPicPr>
          <p:cNvPr id="75" name="Google Shape;75;p15"/>
          <p:cNvPicPr preferRelativeResize="0"/>
          <p:nvPr/>
        </p:nvPicPr>
        <p:blipFill>
          <a:blip r:embed="rId3">
            <a:alphaModFix/>
          </a:blip>
          <a:stretch>
            <a:fillRect/>
          </a:stretch>
        </p:blipFill>
        <p:spPr>
          <a:xfrm>
            <a:off x="3985925" y="1058225"/>
            <a:ext cx="4659824" cy="2959724"/>
          </a:xfrm>
          <a:prstGeom prst="rect">
            <a:avLst/>
          </a:prstGeom>
          <a:noFill/>
          <a:ln>
            <a:noFill/>
          </a:ln>
        </p:spPr>
      </p:pic>
      <p:sp>
        <p:nvSpPr>
          <p:cNvPr id="76" name="Google Shape;76;p15"/>
          <p:cNvSpPr txBox="1"/>
          <p:nvPr/>
        </p:nvSpPr>
        <p:spPr>
          <a:xfrm>
            <a:off x="4323538" y="4096800"/>
            <a:ext cx="3984600" cy="1077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latin typeface="Old Standard TT"/>
                <a:ea typeface="Old Standard TT"/>
                <a:cs typeface="Old Standard TT"/>
                <a:sym typeface="Old Standard TT"/>
              </a:rPr>
              <a:t>Design by: Daniel Quasar</a:t>
            </a:r>
            <a:endParaRPr sz="1500">
              <a:latin typeface="Old Standard TT"/>
              <a:ea typeface="Old Standard TT"/>
              <a:cs typeface="Old Standard TT"/>
              <a:sym typeface="Old Standard TT"/>
            </a:endParaRPr>
          </a:p>
          <a:p>
            <a:pPr indent="0" lvl="0" marL="0" rtl="0" algn="l">
              <a:spcBef>
                <a:spcPts val="0"/>
              </a:spcBef>
              <a:spcAft>
                <a:spcPts val="0"/>
              </a:spcAft>
              <a:buNone/>
            </a:pPr>
            <a:r>
              <a:rPr lang="en" sz="1500">
                <a:latin typeface="Old Standard TT"/>
                <a:ea typeface="Old Standard TT"/>
                <a:cs typeface="Old Standard TT"/>
                <a:sym typeface="Old Standard TT"/>
              </a:rPr>
              <a:t>Source: </a:t>
            </a:r>
            <a:r>
              <a:rPr lang="en" u="sng">
                <a:solidFill>
                  <a:schemeClr val="hlink"/>
                </a:solidFill>
                <a:latin typeface="Old Standard TT"/>
                <a:ea typeface="Old Standard TT"/>
                <a:cs typeface="Old Standard TT"/>
                <a:sym typeface="Old Standard TT"/>
                <a:hlinkClick r:id="rId4"/>
              </a:rPr>
              <a:t>https://www.them.us/story/pride-flag-redesign</a:t>
            </a:r>
            <a:endParaRPr>
              <a:latin typeface="Old Standard TT"/>
              <a:ea typeface="Old Standard TT"/>
              <a:cs typeface="Old Standard TT"/>
              <a:sym typeface="Old Standard TT"/>
            </a:endParaRPr>
          </a:p>
          <a:p>
            <a:pPr indent="0" lvl="0" marL="0" rtl="0" algn="l">
              <a:spcBef>
                <a:spcPts val="0"/>
              </a:spcBef>
              <a:spcAft>
                <a:spcPts val="0"/>
              </a:spcAft>
              <a:buNone/>
            </a:pPr>
            <a:r>
              <a:t/>
            </a:r>
            <a:endParaRPr>
              <a:latin typeface="Old Standard TT"/>
              <a:ea typeface="Old Standard TT"/>
              <a:cs typeface="Old Standard TT"/>
              <a:sym typeface="Old Standard T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6"/>
          <p:cNvSpPr txBox="1"/>
          <p:nvPr>
            <p:ph idx="1" type="body"/>
          </p:nvPr>
        </p:nvSpPr>
        <p:spPr>
          <a:xfrm>
            <a:off x="918775" y="672025"/>
            <a:ext cx="7505700" cy="244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000000"/>
                </a:solidFill>
              </a:rPr>
              <a:t>Non-binary </a:t>
            </a:r>
            <a:r>
              <a:rPr lang="en" sz="1800">
                <a:solidFill>
                  <a:srgbClr val="000000"/>
                </a:solidFill>
              </a:rPr>
              <a:t>– An umbrella term for gender identities that are not exclusively masculine or feminine.</a:t>
            </a:r>
            <a:endParaRPr sz="1800">
              <a:solidFill>
                <a:srgbClr val="000000"/>
              </a:solidFill>
            </a:endParaRPr>
          </a:p>
          <a:p>
            <a:pPr indent="0" lvl="0" marL="0" rtl="0" algn="l">
              <a:spcBef>
                <a:spcPts val="1200"/>
              </a:spcBef>
              <a:spcAft>
                <a:spcPts val="0"/>
              </a:spcAft>
              <a:buNone/>
            </a:pPr>
            <a:r>
              <a:rPr b="1" lang="en" sz="1800">
                <a:solidFill>
                  <a:srgbClr val="000000"/>
                </a:solidFill>
              </a:rPr>
              <a:t>Transgender </a:t>
            </a:r>
            <a:r>
              <a:rPr lang="en" sz="1800">
                <a:solidFill>
                  <a:srgbClr val="000000"/>
                </a:solidFill>
              </a:rPr>
              <a:t>– Sometimes this term is used broadly as an umbrella term to describe anyone whose gender identity differs from their assigned sex. It can also be used more narrowly as a gender identity that reflects a binary gender identity that is “opposite” or “across from” the sex they were assigned at birth.</a:t>
            </a:r>
            <a:endParaRPr sz="1800"/>
          </a:p>
          <a:p>
            <a:pPr indent="0" lvl="0" marL="0" rtl="0" algn="l">
              <a:spcBef>
                <a:spcPts val="1200"/>
              </a:spcBef>
              <a:spcAft>
                <a:spcPts val="0"/>
              </a:spcAft>
              <a:buNone/>
            </a:pPr>
            <a:r>
              <a:rPr b="1" lang="en" sz="1800">
                <a:solidFill>
                  <a:srgbClr val="000000"/>
                </a:solidFill>
              </a:rPr>
              <a:t>Cisgender</a:t>
            </a:r>
            <a:r>
              <a:rPr lang="en" sz="1800">
                <a:solidFill>
                  <a:srgbClr val="000000"/>
                </a:solidFill>
              </a:rPr>
              <a:t> – Refers to people whose Gender identity aligns with their assigned sex at birth (cis- from Latin, meaning, “on this side [of].” In contrast to trans, from the Latin root meaning “across,” “beyond,” or “on the opposite side [of]”).</a:t>
            </a:r>
            <a:endParaRPr sz="1800">
              <a:solidFill>
                <a:srgbClr val="000000"/>
              </a:solidFill>
            </a:endParaRPr>
          </a:p>
          <a:p>
            <a:pPr indent="0" lvl="0" marL="0" rtl="0" algn="l">
              <a:spcBef>
                <a:spcPts val="1200"/>
              </a:spcBef>
              <a:spcAft>
                <a:spcPts val="0"/>
              </a:spcAft>
              <a:buNone/>
            </a:pPr>
            <a:r>
              <a:rPr lang="en" sz="1400">
                <a:solidFill>
                  <a:srgbClr val="000000"/>
                </a:solidFill>
              </a:rPr>
              <a:t>Source: </a:t>
            </a:r>
            <a:r>
              <a:rPr lang="en" sz="1400" u="sng">
                <a:solidFill>
                  <a:schemeClr val="accent5"/>
                </a:solidFill>
                <a:hlinkClick r:id="rId3">
                  <a:extLst>
                    <a:ext uri="{A12FA001-AC4F-418D-AE19-62706E023703}">
                      <ahyp:hlinkClr val="tx"/>
                    </a:ext>
                  </a:extLst>
                </a:hlinkClick>
              </a:rPr>
              <a:t>https://www.genderspectrum.org/articles/language-of-gender</a:t>
            </a:r>
            <a:endParaRPr sz="1400">
              <a:solidFill>
                <a:srgbClr val="000000"/>
              </a:solidFill>
            </a:endParaRPr>
          </a:p>
          <a:p>
            <a:pPr indent="0" lvl="0" marL="0" rtl="0" algn="l">
              <a:spcBef>
                <a:spcPts val="1200"/>
              </a:spcBef>
              <a:spcAft>
                <a:spcPts val="1200"/>
              </a:spcAft>
              <a:buNone/>
            </a:pPr>
            <a:r>
              <a:t/>
            </a:r>
            <a:endParaRPr sz="2000">
              <a:solidFill>
                <a:srgbClr val="000000"/>
              </a:solidFill>
              <a:highlight>
                <a:srgbClr val="8ECACF"/>
              </a:highlight>
              <a:latin typeface="Arial"/>
              <a:ea typeface="Arial"/>
              <a:cs typeface="Arial"/>
              <a:sym typeface="Arial"/>
            </a:endParaRPr>
          </a:p>
        </p:txBody>
      </p:sp>
    </p:spTree>
  </p:cSld>
  <p:clrMapOvr>
    <a:masterClrMapping/>
  </p:clrMapOvr>
  <mc:AlternateContent>
    <mc:Choice Requires="p14">
      <p:transition spd="slow" p14:dur="1000">
        <p:push/>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1">
                                            <p:txEl>
                                              <p:pRg end="0" st="0"/>
                                            </p:txEl>
                                          </p:spTgt>
                                        </p:tgtEl>
                                        <p:attrNameLst>
                                          <p:attrName>style.visibility</p:attrName>
                                        </p:attrNameLst>
                                      </p:cBhvr>
                                      <p:to>
                                        <p:strVal val="visible"/>
                                      </p:to>
                                    </p:set>
                                    <p:animEffect filter="fade" transition="in">
                                      <p:cBhvr>
                                        <p:cTn dur="1000"/>
                                        <p:tgtEl>
                                          <p:spTgt spid="8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1">
                                            <p:txEl>
                                              <p:pRg end="1" st="1"/>
                                            </p:txEl>
                                          </p:spTgt>
                                        </p:tgtEl>
                                        <p:attrNameLst>
                                          <p:attrName>style.visibility</p:attrName>
                                        </p:attrNameLst>
                                      </p:cBhvr>
                                      <p:to>
                                        <p:strVal val="visible"/>
                                      </p:to>
                                    </p:set>
                                    <p:animEffect filter="fade" transition="in">
                                      <p:cBhvr>
                                        <p:cTn dur="1000"/>
                                        <p:tgtEl>
                                          <p:spTgt spid="8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1">
                                            <p:txEl>
                                              <p:pRg end="2" st="2"/>
                                            </p:txEl>
                                          </p:spTgt>
                                        </p:tgtEl>
                                        <p:attrNameLst>
                                          <p:attrName>style.visibility</p:attrName>
                                        </p:attrNameLst>
                                      </p:cBhvr>
                                      <p:to>
                                        <p:strVal val="visible"/>
                                      </p:to>
                                    </p:set>
                                    <p:animEffect filter="fade" transition="in">
                                      <p:cBhvr>
                                        <p:cTn dur="1000"/>
                                        <p:tgtEl>
                                          <p:spTgt spid="8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1">
                                            <p:txEl>
                                              <p:pRg end="3" st="3"/>
                                            </p:txEl>
                                          </p:spTgt>
                                        </p:tgtEl>
                                        <p:attrNameLst>
                                          <p:attrName>style.visibility</p:attrName>
                                        </p:attrNameLst>
                                      </p:cBhvr>
                                      <p:to>
                                        <p:strVal val="visible"/>
                                      </p:to>
                                    </p:set>
                                    <p:animEffect filter="fade" transition="in">
                                      <p:cBhvr>
                                        <p:cTn dur="1000"/>
                                        <p:tgtEl>
                                          <p:spTgt spid="8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1">
                                            <p:txEl>
                                              <p:pRg end="4" st="4"/>
                                            </p:txEl>
                                          </p:spTgt>
                                        </p:tgtEl>
                                        <p:attrNameLst>
                                          <p:attrName>style.visibility</p:attrName>
                                        </p:attrNameLst>
                                      </p:cBhvr>
                                      <p:to>
                                        <p:strVal val="visible"/>
                                      </p:to>
                                    </p:set>
                                    <p:animEffect filter="fade" transition="in">
                                      <p:cBhvr>
                                        <p:cTn dur="1000"/>
                                        <p:tgtEl>
                                          <p:spTgt spid="81">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7"/>
          <p:cNvSpPr txBox="1"/>
          <p:nvPr>
            <p:ph idx="1" type="body"/>
          </p:nvPr>
        </p:nvSpPr>
        <p:spPr>
          <a:xfrm>
            <a:off x="918775" y="672025"/>
            <a:ext cx="7505700" cy="244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t>Gender binary</a:t>
            </a:r>
            <a:r>
              <a:rPr lang="en"/>
              <a:t> – A system that constructs gender according to two discrete and opposite categories: boy/man and girl/woman. It is important to recognize that both cisgender and Transgender people can have a gender identity that is binary.</a:t>
            </a:r>
            <a:endParaRPr/>
          </a:p>
          <a:p>
            <a:pPr indent="0" lvl="0" marL="0" rtl="0" algn="l">
              <a:spcBef>
                <a:spcPts val="1200"/>
              </a:spcBef>
              <a:spcAft>
                <a:spcPts val="0"/>
              </a:spcAft>
              <a:buClr>
                <a:schemeClr val="dk1"/>
              </a:buClr>
              <a:buSzPts val="1100"/>
              <a:buFont typeface="Arial"/>
              <a:buNone/>
            </a:pPr>
            <a:r>
              <a:rPr b="1" lang="en"/>
              <a:t>Gender identity </a:t>
            </a:r>
            <a:r>
              <a:rPr lang="en"/>
              <a:t>– Our deeply held, internal sense of self as masculine, feminine, a blend of both, neither, or something else. Identity also includes the name we use to convey our gender. Gender identity can correspond to, or differ from the sex we are assigned at birth. The language a person uses to communicate their gender identity can evolve and shift over time, especially as someone gains access to a broader gender vocabulary.</a:t>
            </a:r>
            <a:endParaRPr/>
          </a:p>
          <a:p>
            <a:pPr indent="0" lvl="0" marL="0" rtl="0" algn="l">
              <a:spcBef>
                <a:spcPts val="1200"/>
              </a:spcBef>
              <a:spcAft>
                <a:spcPts val="0"/>
              </a:spcAft>
              <a:buClr>
                <a:schemeClr val="dk1"/>
              </a:buClr>
              <a:buSzPts val="1100"/>
              <a:buFont typeface="Arial"/>
              <a:buNone/>
            </a:pPr>
            <a:r>
              <a:t/>
            </a:r>
            <a:endParaRPr/>
          </a:p>
          <a:p>
            <a:pPr indent="0" lvl="0" marL="0" rtl="0" algn="l">
              <a:spcBef>
                <a:spcPts val="1200"/>
              </a:spcBef>
              <a:spcAft>
                <a:spcPts val="0"/>
              </a:spcAft>
              <a:buClr>
                <a:schemeClr val="dk1"/>
              </a:buClr>
              <a:buSzPts val="1100"/>
              <a:buFont typeface="Arial"/>
              <a:buNone/>
            </a:pPr>
            <a:r>
              <a:rPr lang="en" sz="1400"/>
              <a:t>Source: </a:t>
            </a:r>
            <a:r>
              <a:rPr lang="en" sz="1400" u="sng">
                <a:solidFill>
                  <a:schemeClr val="accent5"/>
                </a:solidFill>
                <a:hlinkClick r:id="rId3">
                  <a:extLst>
                    <a:ext uri="{A12FA001-AC4F-418D-AE19-62706E023703}">
                      <ahyp:hlinkClr val="tx"/>
                    </a:ext>
                  </a:extLst>
                </a:hlinkClick>
              </a:rPr>
              <a:t>https://www.genderspectrum.org/articles/language-of-gender</a:t>
            </a:r>
            <a:endParaRPr sz="1400"/>
          </a:p>
          <a:p>
            <a:pPr indent="0" lvl="0" marL="0" rtl="0" algn="l">
              <a:spcBef>
                <a:spcPts val="1200"/>
              </a:spcBef>
              <a:spcAft>
                <a:spcPts val="0"/>
              </a:spcAft>
              <a:buClr>
                <a:schemeClr val="dk1"/>
              </a:buClr>
              <a:buSzPts val="1100"/>
              <a:buFont typeface="Arial"/>
              <a:buNone/>
            </a:pPr>
            <a:r>
              <a:t/>
            </a:r>
            <a:endParaRPr/>
          </a:p>
          <a:p>
            <a:pPr indent="0" lvl="0" marL="0" rtl="0" algn="l">
              <a:spcBef>
                <a:spcPts val="1200"/>
              </a:spcBef>
              <a:spcAft>
                <a:spcPts val="0"/>
              </a:spcAft>
              <a:buClr>
                <a:schemeClr val="dk1"/>
              </a:buClr>
              <a:buSzPts val="1100"/>
              <a:buFont typeface="Arial"/>
              <a:buNone/>
            </a:pPr>
            <a:r>
              <a:t/>
            </a:r>
            <a:endParaRPr>
              <a:highlight>
                <a:srgbClr val="8ECACF"/>
              </a:highlight>
              <a:latin typeface="Arial"/>
              <a:ea typeface="Arial"/>
              <a:cs typeface="Arial"/>
              <a:sym typeface="Arial"/>
            </a:endParaRPr>
          </a:p>
          <a:p>
            <a:pPr indent="0" lvl="0" marL="0" rtl="0" algn="l">
              <a:spcBef>
                <a:spcPts val="1200"/>
              </a:spcBef>
              <a:spcAft>
                <a:spcPts val="1200"/>
              </a:spcAft>
              <a:buNone/>
            </a:pPr>
            <a:r>
              <a:t/>
            </a:r>
            <a:endParaRPr>
              <a:solidFill>
                <a:srgbClr val="000000"/>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0" st="0"/>
                                            </p:txEl>
                                          </p:spTgt>
                                        </p:tgtEl>
                                        <p:attrNameLst>
                                          <p:attrName>style.visibility</p:attrName>
                                        </p:attrNameLst>
                                      </p:cBhvr>
                                      <p:to>
                                        <p:strVal val="visible"/>
                                      </p:to>
                                    </p:set>
                                    <p:animEffect filter="fade" transition="in">
                                      <p:cBhvr>
                                        <p:cTn dur="1000"/>
                                        <p:tgtEl>
                                          <p:spTgt spid="8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1" st="1"/>
                                            </p:txEl>
                                          </p:spTgt>
                                        </p:tgtEl>
                                        <p:attrNameLst>
                                          <p:attrName>style.visibility</p:attrName>
                                        </p:attrNameLst>
                                      </p:cBhvr>
                                      <p:to>
                                        <p:strVal val="visible"/>
                                      </p:to>
                                    </p:set>
                                    <p:animEffect filter="fade" transition="in">
                                      <p:cBhvr>
                                        <p:cTn dur="1000"/>
                                        <p:tgtEl>
                                          <p:spTgt spid="8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2" st="2"/>
                                            </p:txEl>
                                          </p:spTgt>
                                        </p:tgtEl>
                                        <p:attrNameLst>
                                          <p:attrName>style.visibility</p:attrName>
                                        </p:attrNameLst>
                                      </p:cBhvr>
                                      <p:to>
                                        <p:strVal val="visible"/>
                                      </p:to>
                                    </p:set>
                                    <p:animEffect filter="fade" transition="in">
                                      <p:cBhvr>
                                        <p:cTn dur="1000"/>
                                        <p:tgtEl>
                                          <p:spTgt spid="8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3" st="3"/>
                                            </p:txEl>
                                          </p:spTgt>
                                        </p:tgtEl>
                                        <p:attrNameLst>
                                          <p:attrName>style.visibility</p:attrName>
                                        </p:attrNameLst>
                                      </p:cBhvr>
                                      <p:to>
                                        <p:strVal val="visible"/>
                                      </p:to>
                                    </p:set>
                                    <p:animEffect filter="fade" transition="in">
                                      <p:cBhvr>
                                        <p:cTn dur="1000"/>
                                        <p:tgtEl>
                                          <p:spTgt spid="8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4" st="4"/>
                                            </p:txEl>
                                          </p:spTgt>
                                        </p:tgtEl>
                                        <p:attrNameLst>
                                          <p:attrName>style.visibility</p:attrName>
                                        </p:attrNameLst>
                                      </p:cBhvr>
                                      <p:to>
                                        <p:strVal val="visible"/>
                                      </p:to>
                                    </p:set>
                                    <p:animEffect filter="fade" transition="in">
                                      <p:cBhvr>
                                        <p:cTn dur="1000"/>
                                        <p:tgtEl>
                                          <p:spTgt spid="8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5" st="5"/>
                                            </p:txEl>
                                          </p:spTgt>
                                        </p:tgtEl>
                                        <p:attrNameLst>
                                          <p:attrName>style.visibility</p:attrName>
                                        </p:attrNameLst>
                                      </p:cBhvr>
                                      <p:to>
                                        <p:strVal val="visible"/>
                                      </p:to>
                                    </p:set>
                                    <p:animEffect filter="fade" transition="in">
                                      <p:cBhvr>
                                        <p:cTn dur="1000"/>
                                        <p:tgtEl>
                                          <p:spTgt spid="86">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6" st="6"/>
                                            </p:txEl>
                                          </p:spTgt>
                                        </p:tgtEl>
                                        <p:attrNameLst>
                                          <p:attrName>style.visibility</p:attrName>
                                        </p:attrNameLst>
                                      </p:cBhvr>
                                      <p:to>
                                        <p:strVal val="visible"/>
                                      </p:to>
                                    </p:set>
                                    <p:animEffect filter="fade" transition="in">
                                      <p:cBhvr>
                                        <p:cTn dur="1000"/>
                                        <p:tgtEl>
                                          <p:spTgt spid="86">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8"/>
          <p:cNvSpPr txBox="1"/>
          <p:nvPr>
            <p:ph idx="1" type="body"/>
          </p:nvPr>
        </p:nvSpPr>
        <p:spPr>
          <a:xfrm>
            <a:off x="918775" y="672025"/>
            <a:ext cx="7505700" cy="244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Sex </a:t>
            </a:r>
            <a:r>
              <a:rPr lang="en"/>
              <a:t>– Used to label a person as “male” or “female” (some US states and other countries offer a third option) at birth, this term refers to a person’s external genitalia and internal reproductive organs. When a person is assigned a particular sex at birth, it is often mistakenly assumed that this will equate with their gender; it might, but it might not.</a:t>
            </a:r>
            <a:endParaRPr b="1"/>
          </a:p>
          <a:p>
            <a:pPr indent="0" lvl="0" marL="0" rtl="0" algn="l">
              <a:spcBef>
                <a:spcPts val="1200"/>
              </a:spcBef>
              <a:spcAft>
                <a:spcPts val="0"/>
              </a:spcAft>
              <a:buNone/>
            </a:pPr>
            <a:r>
              <a:rPr b="1" lang="en"/>
              <a:t>Sexual Orientation </a:t>
            </a:r>
            <a:r>
              <a:rPr lang="en"/>
              <a:t>– “...describes a person’s enduring physical, romantic, and/or emotional attraction to another person (for example: straight, gay, lesbian, bisexual).”</a:t>
            </a:r>
            <a:endParaRPr/>
          </a:p>
          <a:p>
            <a:pPr indent="0" lvl="0" marL="0" rtl="0" algn="l">
              <a:spcBef>
                <a:spcPts val="1500"/>
              </a:spcBef>
              <a:spcAft>
                <a:spcPts val="0"/>
              </a:spcAft>
              <a:buNone/>
            </a:pPr>
            <a:r>
              <a:t/>
            </a:r>
            <a:endParaRPr/>
          </a:p>
          <a:p>
            <a:pPr indent="0" lvl="0" marL="0" rtl="0" algn="l">
              <a:spcBef>
                <a:spcPts val="1500"/>
              </a:spcBef>
              <a:spcAft>
                <a:spcPts val="0"/>
              </a:spcAft>
              <a:buNone/>
            </a:pPr>
            <a:r>
              <a:t/>
            </a:r>
            <a:endParaRPr/>
          </a:p>
          <a:p>
            <a:pPr indent="0" lvl="0" marL="0" rtl="0" algn="l">
              <a:spcBef>
                <a:spcPts val="1500"/>
              </a:spcBef>
              <a:spcAft>
                <a:spcPts val="0"/>
              </a:spcAft>
              <a:buNone/>
            </a:pPr>
            <a:r>
              <a:rPr lang="en" sz="1400">
                <a:highlight>
                  <a:schemeClr val="lt1"/>
                </a:highlight>
              </a:rPr>
              <a:t>Source:</a:t>
            </a:r>
            <a:r>
              <a:rPr lang="en" sz="1400" u="sng">
                <a:solidFill>
                  <a:schemeClr val="accent5"/>
                </a:solidFill>
                <a:highlight>
                  <a:schemeClr val="lt1"/>
                </a:highlight>
                <a:hlinkClick r:id="rId3">
                  <a:extLst>
                    <a:ext uri="{A12FA001-AC4F-418D-AE19-62706E023703}">
                      <ahyp:hlinkClr val="tx"/>
                    </a:ext>
                  </a:extLst>
                </a:hlinkClick>
              </a:rPr>
              <a:t>https://www.glaad.org/how-sexual-orientation-different-gender-identity</a:t>
            </a:r>
            <a:endParaRPr sz="1400">
              <a:highlight>
                <a:schemeClr val="lt1"/>
              </a:highlight>
            </a:endParaRPr>
          </a:p>
          <a:p>
            <a:pPr indent="0" lvl="0" marL="0" rtl="0" algn="l">
              <a:spcBef>
                <a:spcPts val="15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highlight>
                <a:srgbClr val="8ECACF"/>
              </a:highlight>
              <a:latin typeface="Arial"/>
              <a:ea typeface="Arial"/>
              <a:cs typeface="Arial"/>
              <a:sym typeface="Arial"/>
            </a:endParaRPr>
          </a:p>
          <a:p>
            <a:pPr indent="0" lvl="0" marL="0" rtl="0" algn="l">
              <a:spcBef>
                <a:spcPts val="1200"/>
              </a:spcBef>
              <a:spcAft>
                <a:spcPts val="1200"/>
              </a:spcAft>
              <a:buNone/>
            </a:pPr>
            <a:r>
              <a:t/>
            </a:r>
            <a:endParaRPr>
              <a:solidFill>
                <a:srgbClr val="000000"/>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0" st="0"/>
                                            </p:txEl>
                                          </p:spTgt>
                                        </p:tgtEl>
                                        <p:attrNameLst>
                                          <p:attrName>style.visibility</p:attrName>
                                        </p:attrNameLst>
                                      </p:cBhvr>
                                      <p:to>
                                        <p:strVal val="visible"/>
                                      </p:to>
                                    </p:set>
                                    <p:animEffect filter="fade" transition="in">
                                      <p:cBhvr>
                                        <p:cTn dur="1000"/>
                                        <p:tgtEl>
                                          <p:spTgt spid="9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1" st="1"/>
                                            </p:txEl>
                                          </p:spTgt>
                                        </p:tgtEl>
                                        <p:attrNameLst>
                                          <p:attrName>style.visibility</p:attrName>
                                        </p:attrNameLst>
                                      </p:cBhvr>
                                      <p:to>
                                        <p:strVal val="visible"/>
                                      </p:to>
                                    </p:set>
                                    <p:animEffect filter="fade" transition="in">
                                      <p:cBhvr>
                                        <p:cTn dur="1000"/>
                                        <p:tgtEl>
                                          <p:spTgt spid="9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2" st="2"/>
                                            </p:txEl>
                                          </p:spTgt>
                                        </p:tgtEl>
                                        <p:attrNameLst>
                                          <p:attrName>style.visibility</p:attrName>
                                        </p:attrNameLst>
                                      </p:cBhvr>
                                      <p:to>
                                        <p:strVal val="visible"/>
                                      </p:to>
                                    </p:set>
                                    <p:animEffect filter="fade" transition="in">
                                      <p:cBhvr>
                                        <p:cTn dur="1000"/>
                                        <p:tgtEl>
                                          <p:spTgt spid="9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3" st="3"/>
                                            </p:txEl>
                                          </p:spTgt>
                                        </p:tgtEl>
                                        <p:attrNameLst>
                                          <p:attrName>style.visibility</p:attrName>
                                        </p:attrNameLst>
                                      </p:cBhvr>
                                      <p:to>
                                        <p:strVal val="visible"/>
                                      </p:to>
                                    </p:set>
                                    <p:animEffect filter="fade" transition="in">
                                      <p:cBhvr>
                                        <p:cTn dur="1000"/>
                                        <p:tgtEl>
                                          <p:spTgt spid="9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4" st="4"/>
                                            </p:txEl>
                                          </p:spTgt>
                                        </p:tgtEl>
                                        <p:attrNameLst>
                                          <p:attrName>style.visibility</p:attrName>
                                        </p:attrNameLst>
                                      </p:cBhvr>
                                      <p:to>
                                        <p:strVal val="visible"/>
                                      </p:to>
                                    </p:set>
                                    <p:animEffect filter="fade" transition="in">
                                      <p:cBhvr>
                                        <p:cTn dur="1000"/>
                                        <p:tgtEl>
                                          <p:spTgt spid="9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5" st="5"/>
                                            </p:txEl>
                                          </p:spTgt>
                                        </p:tgtEl>
                                        <p:attrNameLst>
                                          <p:attrName>style.visibility</p:attrName>
                                        </p:attrNameLst>
                                      </p:cBhvr>
                                      <p:to>
                                        <p:strVal val="visible"/>
                                      </p:to>
                                    </p:set>
                                    <p:animEffect filter="fade" transition="in">
                                      <p:cBhvr>
                                        <p:cTn dur="1000"/>
                                        <p:tgtEl>
                                          <p:spTgt spid="9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6" st="6"/>
                                            </p:txEl>
                                          </p:spTgt>
                                        </p:tgtEl>
                                        <p:attrNameLst>
                                          <p:attrName>style.visibility</p:attrName>
                                        </p:attrNameLst>
                                      </p:cBhvr>
                                      <p:to>
                                        <p:strVal val="visible"/>
                                      </p:to>
                                    </p:set>
                                    <p:animEffect filter="fade" transition="in">
                                      <p:cBhvr>
                                        <p:cTn dur="1000"/>
                                        <p:tgtEl>
                                          <p:spTgt spid="91">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7" st="7"/>
                                            </p:txEl>
                                          </p:spTgt>
                                        </p:tgtEl>
                                        <p:attrNameLst>
                                          <p:attrName>style.visibility</p:attrName>
                                        </p:attrNameLst>
                                      </p:cBhvr>
                                      <p:to>
                                        <p:strVal val="visible"/>
                                      </p:to>
                                    </p:set>
                                    <p:animEffect filter="fade" transition="in">
                                      <p:cBhvr>
                                        <p:cTn dur="1000"/>
                                        <p:tgtEl>
                                          <p:spTgt spid="91">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8" st="8"/>
                                            </p:txEl>
                                          </p:spTgt>
                                        </p:tgtEl>
                                        <p:attrNameLst>
                                          <p:attrName>style.visibility</p:attrName>
                                        </p:attrNameLst>
                                      </p:cBhvr>
                                      <p:to>
                                        <p:strVal val="visible"/>
                                      </p:to>
                                    </p:set>
                                    <p:animEffect filter="fade" transition="in">
                                      <p:cBhvr>
                                        <p:cTn dur="1000"/>
                                        <p:tgtEl>
                                          <p:spTgt spid="91">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9"/>
          <p:cNvSpPr txBox="1"/>
          <p:nvPr>
            <p:ph idx="1" type="body"/>
          </p:nvPr>
        </p:nvSpPr>
        <p:spPr>
          <a:xfrm>
            <a:off x="819150" y="758425"/>
            <a:ext cx="7505700" cy="244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000000"/>
                </a:solidFill>
              </a:rPr>
              <a:t>Transphobia </a:t>
            </a:r>
            <a:r>
              <a:rPr lang="en" sz="1800">
                <a:solidFill>
                  <a:srgbClr val="000000"/>
                </a:solidFill>
              </a:rPr>
              <a:t>– The root word </a:t>
            </a:r>
            <a:r>
              <a:rPr lang="en">
                <a:solidFill>
                  <a:srgbClr val="000000"/>
                </a:solidFill>
              </a:rPr>
              <a:t>“phobia” means an irrational fear of or aversion to something- in this case, to transgender and nonbinary people. However, this term is very commonly used to mean the hatred and discrimation that transgender and nonbinary people face, or any anti-trans sentiment or actions. </a:t>
            </a:r>
            <a:endParaRPr>
              <a:solidFill>
                <a:srgbClr val="000000"/>
              </a:solidFill>
            </a:endParaRPr>
          </a:p>
          <a:p>
            <a:pPr indent="0" lvl="0" marL="0" rtl="0" algn="l">
              <a:spcBef>
                <a:spcPts val="1200"/>
              </a:spcBef>
              <a:spcAft>
                <a:spcPts val="0"/>
              </a:spcAft>
              <a:buNone/>
            </a:pPr>
            <a:r>
              <a:rPr b="1" lang="en">
                <a:solidFill>
                  <a:srgbClr val="000000"/>
                </a:solidFill>
              </a:rPr>
              <a:t>Cissexism </a:t>
            </a:r>
            <a:r>
              <a:rPr lang="en"/>
              <a:t>– or the discrimination against and oppression of transgender, nonbinary, and gender-nonconforming </a:t>
            </a:r>
            <a:r>
              <a:rPr lang="en">
                <a:solidFill>
                  <a:srgbClr val="000000"/>
                </a:solidFill>
              </a:rPr>
              <a:t>people. </a:t>
            </a:r>
            <a:endParaRPr>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rPr lang="en" sz="1500">
                <a:solidFill>
                  <a:srgbClr val="000000"/>
                </a:solidFill>
              </a:rPr>
              <a:t>S</a:t>
            </a:r>
            <a:r>
              <a:rPr lang="en" sz="1400">
                <a:solidFill>
                  <a:srgbClr val="000000"/>
                </a:solidFill>
              </a:rPr>
              <a:t>ource: </a:t>
            </a:r>
            <a:r>
              <a:rPr lang="en" sz="1400" u="sng">
                <a:solidFill>
                  <a:schemeClr val="hlink"/>
                </a:solidFill>
                <a:hlinkClick r:id="rId3"/>
              </a:rPr>
              <a:t>https://www.nccj.org/cissexism</a:t>
            </a:r>
            <a:endParaRPr sz="1400">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highlight>
                <a:srgbClr val="FFFFFF"/>
              </a:highlight>
            </a:endParaRPr>
          </a:p>
          <a:p>
            <a:pPr indent="0" lvl="0" marL="0" rtl="0" algn="l">
              <a:spcBef>
                <a:spcPts val="1200"/>
              </a:spcBef>
              <a:spcAft>
                <a:spcPts val="0"/>
              </a:spcAft>
              <a:buNone/>
            </a:pPr>
            <a:r>
              <a:t/>
            </a:r>
            <a:endParaRPr>
              <a:solidFill>
                <a:srgbClr val="000000"/>
              </a:solidFill>
              <a:highlight>
                <a:srgbClr val="FFFFFF"/>
              </a:highlight>
            </a:endParaRPr>
          </a:p>
          <a:p>
            <a:pPr indent="0" lvl="0" marL="0" rtl="0" algn="l">
              <a:spcBef>
                <a:spcPts val="1200"/>
              </a:spcBef>
              <a:spcAft>
                <a:spcPts val="0"/>
              </a:spcAft>
              <a:buNone/>
            </a:pPr>
            <a:r>
              <a:t/>
            </a:r>
            <a:endParaRPr sz="1800">
              <a:solidFill>
                <a:srgbClr val="000000"/>
              </a:solidFill>
              <a:highlight>
                <a:srgbClr val="FFFFFF"/>
              </a:highlight>
            </a:endParaRPr>
          </a:p>
          <a:p>
            <a:pPr indent="0" lvl="0" marL="0" rtl="0" algn="l">
              <a:spcBef>
                <a:spcPts val="1200"/>
              </a:spcBef>
              <a:spcAft>
                <a:spcPts val="1200"/>
              </a:spcAft>
              <a:buNone/>
            </a:pPr>
            <a:r>
              <a:t/>
            </a:r>
            <a:endParaRPr sz="1800">
              <a:solidFill>
                <a:srgbClr val="000000"/>
              </a:solidFill>
              <a:highlight>
                <a:srgbClr val="FFFFFF"/>
              </a:highlight>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
                                            <p:txEl>
                                              <p:pRg end="0" st="0"/>
                                            </p:txEl>
                                          </p:spTgt>
                                        </p:tgtEl>
                                        <p:attrNameLst>
                                          <p:attrName>style.visibility</p:attrName>
                                        </p:attrNameLst>
                                      </p:cBhvr>
                                      <p:to>
                                        <p:strVal val="visible"/>
                                      </p:to>
                                    </p:set>
                                    <p:animEffect filter="fade" transition="in">
                                      <p:cBhvr>
                                        <p:cTn dur="1000"/>
                                        <p:tgtEl>
                                          <p:spTgt spid="9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
                                            <p:txEl>
                                              <p:pRg end="1" st="1"/>
                                            </p:txEl>
                                          </p:spTgt>
                                        </p:tgtEl>
                                        <p:attrNameLst>
                                          <p:attrName>style.visibility</p:attrName>
                                        </p:attrNameLst>
                                      </p:cBhvr>
                                      <p:to>
                                        <p:strVal val="visible"/>
                                      </p:to>
                                    </p:set>
                                    <p:animEffect filter="fade" transition="in">
                                      <p:cBhvr>
                                        <p:cTn dur="1000"/>
                                        <p:tgtEl>
                                          <p:spTgt spid="9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
                                            <p:txEl>
                                              <p:pRg end="2" st="2"/>
                                            </p:txEl>
                                          </p:spTgt>
                                        </p:tgtEl>
                                        <p:attrNameLst>
                                          <p:attrName>style.visibility</p:attrName>
                                        </p:attrNameLst>
                                      </p:cBhvr>
                                      <p:to>
                                        <p:strVal val="visible"/>
                                      </p:to>
                                    </p:set>
                                    <p:animEffect filter="fade" transition="in">
                                      <p:cBhvr>
                                        <p:cTn dur="1000"/>
                                        <p:tgtEl>
                                          <p:spTgt spid="9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
                                            <p:txEl>
                                              <p:pRg end="3" st="3"/>
                                            </p:txEl>
                                          </p:spTgt>
                                        </p:tgtEl>
                                        <p:attrNameLst>
                                          <p:attrName>style.visibility</p:attrName>
                                        </p:attrNameLst>
                                      </p:cBhvr>
                                      <p:to>
                                        <p:strVal val="visible"/>
                                      </p:to>
                                    </p:set>
                                    <p:animEffect filter="fade" transition="in">
                                      <p:cBhvr>
                                        <p:cTn dur="1000"/>
                                        <p:tgtEl>
                                          <p:spTgt spid="9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
                                            <p:txEl>
                                              <p:pRg end="4" st="4"/>
                                            </p:txEl>
                                          </p:spTgt>
                                        </p:tgtEl>
                                        <p:attrNameLst>
                                          <p:attrName>style.visibility</p:attrName>
                                        </p:attrNameLst>
                                      </p:cBhvr>
                                      <p:to>
                                        <p:strVal val="visible"/>
                                      </p:to>
                                    </p:set>
                                    <p:animEffect filter="fade" transition="in">
                                      <p:cBhvr>
                                        <p:cTn dur="1000"/>
                                        <p:tgtEl>
                                          <p:spTgt spid="9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
                                            <p:txEl>
                                              <p:pRg end="5" st="5"/>
                                            </p:txEl>
                                          </p:spTgt>
                                        </p:tgtEl>
                                        <p:attrNameLst>
                                          <p:attrName>style.visibility</p:attrName>
                                        </p:attrNameLst>
                                      </p:cBhvr>
                                      <p:to>
                                        <p:strVal val="visible"/>
                                      </p:to>
                                    </p:set>
                                    <p:animEffect filter="fade" transition="in">
                                      <p:cBhvr>
                                        <p:cTn dur="1000"/>
                                        <p:tgtEl>
                                          <p:spTgt spid="96">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
                                            <p:txEl>
                                              <p:pRg end="6" st="6"/>
                                            </p:txEl>
                                          </p:spTgt>
                                        </p:tgtEl>
                                        <p:attrNameLst>
                                          <p:attrName>style.visibility</p:attrName>
                                        </p:attrNameLst>
                                      </p:cBhvr>
                                      <p:to>
                                        <p:strVal val="visible"/>
                                      </p:to>
                                    </p:set>
                                    <p:animEffect filter="fade" transition="in">
                                      <p:cBhvr>
                                        <p:cTn dur="1000"/>
                                        <p:tgtEl>
                                          <p:spTgt spid="96">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
                                            <p:txEl>
                                              <p:pRg end="7" st="7"/>
                                            </p:txEl>
                                          </p:spTgt>
                                        </p:tgtEl>
                                        <p:attrNameLst>
                                          <p:attrName>style.visibility</p:attrName>
                                        </p:attrNameLst>
                                      </p:cBhvr>
                                      <p:to>
                                        <p:strVal val="visible"/>
                                      </p:to>
                                    </p:set>
                                    <p:animEffect filter="fade" transition="in">
                                      <p:cBhvr>
                                        <p:cTn dur="1000"/>
                                        <p:tgtEl>
                                          <p:spTgt spid="96">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
                                            <p:txEl>
                                              <p:pRg end="8" st="8"/>
                                            </p:txEl>
                                          </p:spTgt>
                                        </p:tgtEl>
                                        <p:attrNameLst>
                                          <p:attrName>style.visibility</p:attrName>
                                        </p:attrNameLst>
                                      </p:cBhvr>
                                      <p:to>
                                        <p:strVal val="visible"/>
                                      </p:to>
                                    </p:set>
                                    <p:animEffect filter="fade" transition="in">
                                      <p:cBhvr>
                                        <p:cTn dur="1000"/>
                                        <p:tgtEl>
                                          <p:spTgt spid="96">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
                                            <p:txEl>
                                              <p:pRg end="9" st="9"/>
                                            </p:txEl>
                                          </p:spTgt>
                                        </p:tgtEl>
                                        <p:attrNameLst>
                                          <p:attrName>style.visibility</p:attrName>
                                        </p:attrNameLst>
                                      </p:cBhvr>
                                      <p:to>
                                        <p:strVal val="visible"/>
                                      </p:to>
                                    </p:set>
                                    <p:animEffect filter="fade" transition="in">
                                      <p:cBhvr>
                                        <p:cTn dur="1000"/>
                                        <p:tgtEl>
                                          <p:spTgt spid="96">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
                                            <p:txEl>
                                              <p:pRg end="10" st="10"/>
                                            </p:txEl>
                                          </p:spTgt>
                                        </p:tgtEl>
                                        <p:attrNameLst>
                                          <p:attrName>style.visibility</p:attrName>
                                        </p:attrNameLst>
                                      </p:cBhvr>
                                      <p:to>
                                        <p:strVal val="visible"/>
                                      </p:to>
                                    </p:set>
                                    <p:animEffect filter="fade" transition="in">
                                      <p:cBhvr>
                                        <p:cTn dur="1000"/>
                                        <p:tgtEl>
                                          <p:spTgt spid="96">
                                            <p:txEl>
                                              <p:pRg end="10" st="1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0"/>
          <p:cNvSpPr txBox="1"/>
          <p:nvPr>
            <p:ph idx="1" type="body"/>
          </p:nvPr>
        </p:nvSpPr>
        <p:spPr>
          <a:xfrm>
            <a:off x="819150" y="334925"/>
            <a:ext cx="7505700" cy="4059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rPr>
              <a:t>Coming out </a:t>
            </a:r>
            <a:r>
              <a:rPr lang="en"/>
              <a:t>–</a:t>
            </a:r>
            <a:r>
              <a:rPr b="1" lang="en">
                <a:solidFill>
                  <a:srgbClr val="000000"/>
                </a:solidFill>
              </a:rPr>
              <a:t> </a:t>
            </a:r>
            <a:r>
              <a:rPr lang="en" sz="1700"/>
              <a:t>Coming out is the process of voluntarily sharing one's sexual orientation and/or gender identity with others. This process is unique for each individual and there is no right or wrong way to come out. </a:t>
            </a:r>
            <a:endParaRPr sz="1700"/>
          </a:p>
          <a:p>
            <a:pPr indent="0" lvl="0" marL="0" rtl="0" algn="l">
              <a:spcBef>
                <a:spcPts val="1200"/>
              </a:spcBef>
              <a:spcAft>
                <a:spcPts val="0"/>
              </a:spcAft>
              <a:buNone/>
            </a:pPr>
            <a:r>
              <a:rPr lang="en" sz="1700"/>
              <a:t>The term “coming out” has also been broadened to include other pieces of potentially stigmatized personal information. Terms also used that correlate with this action are: </a:t>
            </a:r>
            <a:endParaRPr sz="1700"/>
          </a:p>
          <a:p>
            <a:pPr indent="0" lvl="0" marL="0" rtl="0" algn="l">
              <a:spcBef>
                <a:spcPts val="1200"/>
              </a:spcBef>
              <a:spcAft>
                <a:spcPts val="0"/>
              </a:spcAft>
              <a:buNone/>
            </a:pPr>
            <a:r>
              <a:rPr lang="en" sz="1700"/>
              <a:t>"Being out" which means not concealing one's sexual orientation or gender identity, </a:t>
            </a:r>
            <a:endParaRPr sz="1700"/>
          </a:p>
          <a:p>
            <a:pPr indent="0" lvl="0" marL="0" rtl="0" algn="l">
              <a:spcBef>
                <a:spcPts val="1200"/>
              </a:spcBef>
              <a:spcAft>
                <a:spcPts val="0"/>
              </a:spcAft>
              <a:buNone/>
            </a:pPr>
            <a:r>
              <a:rPr lang="en" sz="1700"/>
              <a:t>and "Outing, " a term used for making public the sexual orientation or gender identity of another who would prefer to keep this information secret.</a:t>
            </a:r>
            <a:endParaRPr sz="1700"/>
          </a:p>
          <a:p>
            <a:pPr indent="0" lvl="0" marL="0" rtl="0" algn="l">
              <a:spcBef>
                <a:spcPts val="1200"/>
              </a:spcBef>
              <a:spcAft>
                <a:spcPts val="0"/>
              </a:spcAft>
              <a:buNone/>
            </a:pPr>
            <a:r>
              <a:t/>
            </a:r>
            <a:endParaRPr sz="1700"/>
          </a:p>
          <a:p>
            <a:pPr indent="0" lvl="0" marL="0" rtl="0" algn="l">
              <a:spcBef>
                <a:spcPts val="1200"/>
              </a:spcBef>
              <a:spcAft>
                <a:spcPts val="0"/>
              </a:spcAft>
              <a:buClr>
                <a:schemeClr val="dk1"/>
              </a:buClr>
              <a:buSzPts val="1100"/>
              <a:buFont typeface="Arial"/>
              <a:buNone/>
            </a:pPr>
            <a:r>
              <a:rPr lang="en" sz="1400"/>
              <a:t>Source: </a:t>
            </a:r>
            <a:r>
              <a:rPr lang="en" sz="1400" u="sng">
                <a:solidFill>
                  <a:schemeClr val="accent5"/>
                </a:solidFill>
                <a:hlinkClick r:id="rId3">
                  <a:extLst>
                    <a:ext uri="{A12FA001-AC4F-418D-AE19-62706E023703}">
                      <ahyp:hlinkClr val="tx"/>
                    </a:ext>
                  </a:extLst>
                </a:hlinkClick>
              </a:rPr>
              <a:t>https://lgbtqia.ucdavis.edu/educated/glossary</a:t>
            </a:r>
            <a:endParaRPr sz="1400"/>
          </a:p>
          <a:p>
            <a:pPr indent="0" lvl="0" marL="0" rtl="0" algn="l">
              <a:spcBef>
                <a:spcPts val="1200"/>
              </a:spcBef>
              <a:spcAft>
                <a:spcPts val="0"/>
              </a:spcAft>
              <a:buNone/>
            </a:pPr>
            <a:r>
              <a:t/>
            </a:r>
            <a:endParaRPr>
              <a:latin typeface="Calibri"/>
              <a:ea typeface="Calibri"/>
              <a:cs typeface="Calibri"/>
              <a:sym typeface="Calibri"/>
            </a:endParaRPr>
          </a:p>
          <a:p>
            <a:pPr indent="0" lvl="0" marL="0" rtl="0" algn="l">
              <a:spcBef>
                <a:spcPts val="1200"/>
              </a:spcBef>
              <a:spcAft>
                <a:spcPts val="0"/>
              </a:spcAft>
              <a:buNone/>
            </a:pPr>
            <a:r>
              <a:t/>
            </a:r>
            <a:endParaRPr b="1">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highlight>
                <a:srgbClr val="FFFFFF"/>
              </a:highlight>
            </a:endParaRPr>
          </a:p>
          <a:p>
            <a:pPr indent="0" lvl="0" marL="0" rtl="0" algn="l">
              <a:spcBef>
                <a:spcPts val="1200"/>
              </a:spcBef>
              <a:spcAft>
                <a:spcPts val="0"/>
              </a:spcAft>
              <a:buNone/>
            </a:pPr>
            <a:r>
              <a:t/>
            </a:r>
            <a:endParaRPr>
              <a:solidFill>
                <a:srgbClr val="000000"/>
              </a:solidFill>
              <a:highlight>
                <a:srgbClr val="FFFFFF"/>
              </a:highlight>
            </a:endParaRPr>
          </a:p>
          <a:p>
            <a:pPr indent="0" lvl="0" marL="0" rtl="0" algn="l">
              <a:spcBef>
                <a:spcPts val="1200"/>
              </a:spcBef>
              <a:spcAft>
                <a:spcPts val="0"/>
              </a:spcAft>
              <a:buNone/>
            </a:pPr>
            <a:r>
              <a:t/>
            </a:r>
            <a:endParaRPr sz="1800">
              <a:solidFill>
                <a:srgbClr val="000000"/>
              </a:solidFill>
              <a:highlight>
                <a:srgbClr val="FFFFFF"/>
              </a:highlight>
            </a:endParaRPr>
          </a:p>
          <a:p>
            <a:pPr indent="0" lvl="0" marL="0" rtl="0" algn="l">
              <a:spcBef>
                <a:spcPts val="1200"/>
              </a:spcBef>
              <a:spcAft>
                <a:spcPts val="1200"/>
              </a:spcAft>
              <a:buNone/>
            </a:pPr>
            <a:r>
              <a:t/>
            </a:r>
            <a:endParaRPr sz="1800">
              <a:solidFill>
                <a:srgbClr val="000000"/>
              </a:solidFill>
              <a:highlight>
                <a:srgbClr val="FFFFFF"/>
              </a:highlight>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0" st="0"/>
                                            </p:txEl>
                                          </p:spTgt>
                                        </p:tgtEl>
                                        <p:attrNameLst>
                                          <p:attrName>style.visibility</p:attrName>
                                        </p:attrNameLst>
                                      </p:cBhvr>
                                      <p:to>
                                        <p:strVal val="visible"/>
                                      </p:to>
                                    </p:set>
                                    <p:animEffect filter="fade" transition="in">
                                      <p:cBhvr>
                                        <p:cTn dur="1000"/>
                                        <p:tgtEl>
                                          <p:spTgt spid="10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1" st="1"/>
                                            </p:txEl>
                                          </p:spTgt>
                                        </p:tgtEl>
                                        <p:attrNameLst>
                                          <p:attrName>style.visibility</p:attrName>
                                        </p:attrNameLst>
                                      </p:cBhvr>
                                      <p:to>
                                        <p:strVal val="visible"/>
                                      </p:to>
                                    </p:set>
                                    <p:animEffect filter="fade" transition="in">
                                      <p:cBhvr>
                                        <p:cTn dur="1000"/>
                                        <p:tgtEl>
                                          <p:spTgt spid="10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2" st="2"/>
                                            </p:txEl>
                                          </p:spTgt>
                                        </p:tgtEl>
                                        <p:attrNameLst>
                                          <p:attrName>style.visibility</p:attrName>
                                        </p:attrNameLst>
                                      </p:cBhvr>
                                      <p:to>
                                        <p:strVal val="visible"/>
                                      </p:to>
                                    </p:set>
                                    <p:animEffect filter="fade" transition="in">
                                      <p:cBhvr>
                                        <p:cTn dur="1000"/>
                                        <p:tgtEl>
                                          <p:spTgt spid="10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3" st="3"/>
                                            </p:txEl>
                                          </p:spTgt>
                                        </p:tgtEl>
                                        <p:attrNameLst>
                                          <p:attrName>style.visibility</p:attrName>
                                        </p:attrNameLst>
                                      </p:cBhvr>
                                      <p:to>
                                        <p:strVal val="visible"/>
                                      </p:to>
                                    </p:set>
                                    <p:animEffect filter="fade" transition="in">
                                      <p:cBhvr>
                                        <p:cTn dur="1000"/>
                                        <p:tgtEl>
                                          <p:spTgt spid="10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4" st="4"/>
                                            </p:txEl>
                                          </p:spTgt>
                                        </p:tgtEl>
                                        <p:attrNameLst>
                                          <p:attrName>style.visibility</p:attrName>
                                        </p:attrNameLst>
                                      </p:cBhvr>
                                      <p:to>
                                        <p:strVal val="visible"/>
                                      </p:to>
                                    </p:set>
                                    <p:animEffect filter="fade" transition="in">
                                      <p:cBhvr>
                                        <p:cTn dur="1000"/>
                                        <p:tgtEl>
                                          <p:spTgt spid="10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5" st="5"/>
                                            </p:txEl>
                                          </p:spTgt>
                                        </p:tgtEl>
                                        <p:attrNameLst>
                                          <p:attrName>style.visibility</p:attrName>
                                        </p:attrNameLst>
                                      </p:cBhvr>
                                      <p:to>
                                        <p:strVal val="visible"/>
                                      </p:to>
                                    </p:set>
                                    <p:animEffect filter="fade" transition="in">
                                      <p:cBhvr>
                                        <p:cTn dur="1000"/>
                                        <p:tgtEl>
                                          <p:spTgt spid="10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6" st="6"/>
                                            </p:txEl>
                                          </p:spTgt>
                                        </p:tgtEl>
                                        <p:attrNameLst>
                                          <p:attrName>style.visibility</p:attrName>
                                        </p:attrNameLst>
                                      </p:cBhvr>
                                      <p:to>
                                        <p:strVal val="visible"/>
                                      </p:to>
                                    </p:set>
                                    <p:animEffect filter="fade" transition="in">
                                      <p:cBhvr>
                                        <p:cTn dur="1000"/>
                                        <p:tgtEl>
                                          <p:spTgt spid="101">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7" st="7"/>
                                            </p:txEl>
                                          </p:spTgt>
                                        </p:tgtEl>
                                        <p:attrNameLst>
                                          <p:attrName>style.visibility</p:attrName>
                                        </p:attrNameLst>
                                      </p:cBhvr>
                                      <p:to>
                                        <p:strVal val="visible"/>
                                      </p:to>
                                    </p:set>
                                    <p:animEffect filter="fade" transition="in">
                                      <p:cBhvr>
                                        <p:cTn dur="1000"/>
                                        <p:tgtEl>
                                          <p:spTgt spid="101">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8" st="8"/>
                                            </p:txEl>
                                          </p:spTgt>
                                        </p:tgtEl>
                                        <p:attrNameLst>
                                          <p:attrName>style.visibility</p:attrName>
                                        </p:attrNameLst>
                                      </p:cBhvr>
                                      <p:to>
                                        <p:strVal val="visible"/>
                                      </p:to>
                                    </p:set>
                                    <p:animEffect filter="fade" transition="in">
                                      <p:cBhvr>
                                        <p:cTn dur="1000"/>
                                        <p:tgtEl>
                                          <p:spTgt spid="101">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9" st="9"/>
                                            </p:txEl>
                                          </p:spTgt>
                                        </p:tgtEl>
                                        <p:attrNameLst>
                                          <p:attrName>style.visibility</p:attrName>
                                        </p:attrNameLst>
                                      </p:cBhvr>
                                      <p:to>
                                        <p:strVal val="visible"/>
                                      </p:to>
                                    </p:set>
                                    <p:animEffect filter="fade" transition="in">
                                      <p:cBhvr>
                                        <p:cTn dur="1000"/>
                                        <p:tgtEl>
                                          <p:spTgt spid="101">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10" st="10"/>
                                            </p:txEl>
                                          </p:spTgt>
                                        </p:tgtEl>
                                        <p:attrNameLst>
                                          <p:attrName>style.visibility</p:attrName>
                                        </p:attrNameLst>
                                      </p:cBhvr>
                                      <p:to>
                                        <p:strVal val="visible"/>
                                      </p:to>
                                    </p:set>
                                    <p:animEffect filter="fade" transition="in">
                                      <p:cBhvr>
                                        <p:cTn dur="1000"/>
                                        <p:tgtEl>
                                          <p:spTgt spid="101">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11" st="11"/>
                                            </p:txEl>
                                          </p:spTgt>
                                        </p:tgtEl>
                                        <p:attrNameLst>
                                          <p:attrName>style.visibility</p:attrName>
                                        </p:attrNameLst>
                                      </p:cBhvr>
                                      <p:to>
                                        <p:strVal val="visible"/>
                                      </p:to>
                                    </p:set>
                                    <p:animEffect filter="fade" transition="in">
                                      <p:cBhvr>
                                        <p:cTn dur="1000"/>
                                        <p:tgtEl>
                                          <p:spTgt spid="101">
                                            <p:txEl>
                                              <p:pRg end="11" st="1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12" st="12"/>
                                            </p:txEl>
                                          </p:spTgt>
                                        </p:tgtEl>
                                        <p:attrNameLst>
                                          <p:attrName>style.visibility</p:attrName>
                                        </p:attrNameLst>
                                      </p:cBhvr>
                                      <p:to>
                                        <p:strVal val="visible"/>
                                      </p:to>
                                    </p:set>
                                    <p:animEffect filter="fade" transition="in">
                                      <p:cBhvr>
                                        <p:cTn dur="1000"/>
                                        <p:tgtEl>
                                          <p:spTgt spid="101">
                                            <p:txEl>
                                              <p:pRg end="12" st="1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13" st="13"/>
                                            </p:txEl>
                                          </p:spTgt>
                                        </p:tgtEl>
                                        <p:attrNameLst>
                                          <p:attrName>style.visibility</p:attrName>
                                        </p:attrNameLst>
                                      </p:cBhvr>
                                      <p:to>
                                        <p:strVal val="visible"/>
                                      </p:to>
                                    </p:set>
                                    <p:animEffect filter="fade" transition="in">
                                      <p:cBhvr>
                                        <p:cTn dur="1000"/>
                                        <p:tgtEl>
                                          <p:spTgt spid="101">
                                            <p:txEl>
                                              <p:pRg end="13" st="1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14" st="14"/>
                                            </p:txEl>
                                          </p:spTgt>
                                        </p:tgtEl>
                                        <p:attrNameLst>
                                          <p:attrName>style.visibility</p:attrName>
                                        </p:attrNameLst>
                                      </p:cBhvr>
                                      <p:to>
                                        <p:strVal val="visible"/>
                                      </p:to>
                                    </p:set>
                                    <p:animEffect filter="fade" transition="in">
                                      <p:cBhvr>
                                        <p:cTn dur="1000"/>
                                        <p:tgtEl>
                                          <p:spTgt spid="101">
                                            <p:txEl>
                                              <p:pRg end="14" st="1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15" st="15"/>
                                            </p:txEl>
                                          </p:spTgt>
                                        </p:tgtEl>
                                        <p:attrNameLst>
                                          <p:attrName>style.visibility</p:attrName>
                                        </p:attrNameLst>
                                      </p:cBhvr>
                                      <p:to>
                                        <p:strVal val="visible"/>
                                      </p:to>
                                    </p:set>
                                    <p:animEffect filter="fade" transition="in">
                                      <p:cBhvr>
                                        <p:cTn dur="1000"/>
                                        <p:tgtEl>
                                          <p:spTgt spid="101">
                                            <p:txEl>
                                              <p:pRg end="15" st="1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xEl>
                                              <p:pRg end="16" st="16"/>
                                            </p:txEl>
                                          </p:spTgt>
                                        </p:tgtEl>
                                        <p:attrNameLst>
                                          <p:attrName>style.visibility</p:attrName>
                                        </p:attrNameLst>
                                      </p:cBhvr>
                                      <p:to>
                                        <p:strVal val="visible"/>
                                      </p:to>
                                    </p:set>
                                    <p:animEffect filter="fade" transition="in">
                                      <p:cBhvr>
                                        <p:cTn dur="1000"/>
                                        <p:tgtEl>
                                          <p:spTgt spid="101">
                                            <p:txEl>
                                              <p:pRg end="16" st="1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21"/>
          <p:cNvSpPr txBox="1"/>
          <p:nvPr>
            <p:ph idx="1" type="body"/>
          </p:nvPr>
        </p:nvSpPr>
        <p:spPr>
          <a:xfrm>
            <a:off x="819150" y="1058225"/>
            <a:ext cx="7505700" cy="2448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Gender dysphoria</a:t>
            </a:r>
            <a:r>
              <a:rPr lang="en"/>
              <a:t> - First, let’s look at the word “dysphoria.” According to Merriam-Webster, dysphoria is “a state of feeling very unhappy, uneasy, or dissatisfied.” So, in the broadest sense, gender dysphoria is when someone feels very unhappy, uneasy, or dissatisfied in relation to their gender. </a:t>
            </a:r>
            <a:endParaRPr/>
          </a:p>
          <a:p>
            <a:pPr indent="0" lvl="0" marL="0" rtl="0" algn="l">
              <a:spcBef>
                <a:spcPts val="1200"/>
              </a:spcBef>
              <a:spcAft>
                <a:spcPts val="0"/>
              </a:spcAft>
              <a:buNone/>
            </a:pPr>
            <a:r>
              <a:rPr lang="en"/>
              <a:t>This is something many people experience, including feeling a tension between how someone feels about their body compared to how society genders their body, or a conflict between how someone sees themselves in contrast with expected gender roles or expectations</a:t>
            </a:r>
            <a:endParaRPr/>
          </a:p>
          <a:p>
            <a:pPr indent="0" lvl="0" marL="0" rtl="0" algn="l">
              <a:spcBef>
                <a:spcPts val="1200"/>
              </a:spcBef>
              <a:spcAft>
                <a:spcPts val="0"/>
              </a:spcAft>
              <a:buClr>
                <a:schemeClr val="dk1"/>
              </a:buClr>
              <a:buSzPts val="1100"/>
              <a:buFont typeface="Arial"/>
              <a:buNone/>
            </a:pPr>
            <a:r>
              <a:rPr lang="en" sz="1200"/>
              <a:t> </a:t>
            </a:r>
            <a:endParaRPr sz="1200"/>
          </a:p>
          <a:p>
            <a:pPr indent="0" lvl="0" marL="0" rtl="0" algn="l">
              <a:spcBef>
                <a:spcPts val="0"/>
              </a:spcBef>
              <a:spcAft>
                <a:spcPts val="0"/>
              </a:spcAft>
              <a:buClr>
                <a:schemeClr val="dk1"/>
              </a:buClr>
              <a:buSzPts val="1100"/>
              <a:buFont typeface="Arial"/>
              <a:buNone/>
            </a:pPr>
            <a:r>
              <a:rPr lang="en" sz="1400"/>
              <a:t>Source: </a:t>
            </a:r>
            <a:r>
              <a:rPr lang="en" sz="1400" u="sng">
                <a:solidFill>
                  <a:schemeClr val="accent5"/>
                </a:solidFill>
                <a:hlinkClick r:id="rId3">
                  <a:extLst>
                    <a:ext uri="{A12FA001-AC4F-418D-AE19-62706E023703}">
                      <ahyp:hlinkClr val="tx"/>
                    </a:ext>
                  </a:extLst>
                </a:hlinkClick>
              </a:rPr>
              <a:t>https://www.genderspectrum.org/articles/language-of-gender</a:t>
            </a:r>
            <a:endParaRPr sz="1400"/>
          </a:p>
          <a:p>
            <a:pPr indent="0" lvl="0" marL="0" rtl="0" algn="l">
              <a:spcBef>
                <a:spcPts val="0"/>
              </a:spcBef>
              <a:spcAft>
                <a:spcPts val="0"/>
              </a:spcAft>
              <a:buClr>
                <a:schemeClr val="dk1"/>
              </a:buClr>
              <a:buSzPts val="1100"/>
              <a:buFont typeface="Arial"/>
              <a:buNone/>
            </a:pPr>
            <a:r>
              <a:t/>
            </a:r>
            <a:endParaRPr sz="1400"/>
          </a:p>
          <a:p>
            <a:pPr indent="0" lvl="0" marL="0" rtl="0" algn="l">
              <a:spcBef>
                <a:spcPts val="0"/>
              </a:spcBef>
              <a:spcAft>
                <a:spcPts val="0"/>
              </a:spcAft>
              <a:buClr>
                <a:schemeClr val="dk1"/>
              </a:buClr>
              <a:buSzPts val="1100"/>
              <a:buFont typeface="Arial"/>
              <a:buNone/>
            </a:pPr>
            <a:r>
              <a:t/>
            </a:r>
            <a:endParaRPr sz="1950">
              <a:highlight>
                <a:srgbClr val="8ECACF"/>
              </a:highlight>
            </a:endParaRPr>
          </a:p>
          <a:p>
            <a:pPr indent="0" lvl="0" marL="0" rtl="0" algn="l">
              <a:spcBef>
                <a:spcPts val="1200"/>
              </a:spcBef>
              <a:spcAft>
                <a:spcPts val="0"/>
              </a:spcAft>
              <a:buNone/>
            </a:pPr>
            <a:r>
              <a:t/>
            </a:r>
            <a:endParaRPr sz="1500"/>
          </a:p>
          <a:p>
            <a:pPr indent="0" lvl="0" marL="0" rtl="0" algn="l">
              <a:spcBef>
                <a:spcPts val="1200"/>
              </a:spcBef>
              <a:spcAft>
                <a:spcPts val="0"/>
              </a:spcAft>
              <a:buNone/>
            </a:pPr>
            <a:r>
              <a:t/>
            </a:r>
            <a:endParaRPr sz="1500"/>
          </a:p>
          <a:p>
            <a:pPr indent="0" lvl="0" marL="0" rtl="0" algn="l">
              <a:spcBef>
                <a:spcPts val="1200"/>
              </a:spcBef>
              <a:spcAft>
                <a:spcPts val="0"/>
              </a:spcAft>
              <a:buClr>
                <a:schemeClr val="dk1"/>
              </a:buClr>
              <a:buSzPts val="1100"/>
              <a:buFont typeface="Arial"/>
              <a:buNone/>
            </a:pPr>
            <a:r>
              <a:t/>
            </a:r>
            <a:endParaRPr sz="1500"/>
          </a:p>
          <a:p>
            <a:pPr indent="0" lvl="0" marL="0" rtl="0" algn="l">
              <a:spcBef>
                <a:spcPts val="1200"/>
              </a:spcBef>
              <a:spcAft>
                <a:spcPts val="0"/>
              </a:spcAft>
              <a:buNone/>
            </a:pPr>
            <a:r>
              <a:t/>
            </a:r>
            <a:endParaRPr>
              <a:latin typeface="Calibri"/>
              <a:ea typeface="Calibri"/>
              <a:cs typeface="Calibri"/>
              <a:sym typeface="Calibri"/>
            </a:endParaRPr>
          </a:p>
          <a:p>
            <a:pPr indent="0" lvl="0" marL="0" rtl="0" algn="l">
              <a:spcBef>
                <a:spcPts val="1200"/>
              </a:spcBef>
              <a:spcAft>
                <a:spcPts val="0"/>
              </a:spcAft>
              <a:buNone/>
            </a:pPr>
            <a:r>
              <a:t/>
            </a:r>
            <a:endParaRPr b="1">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endParaRPr>
          </a:p>
          <a:p>
            <a:pPr indent="0" lvl="0" marL="0" rtl="0" algn="l">
              <a:spcBef>
                <a:spcPts val="1200"/>
              </a:spcBef>
              <a:spcAft>
                <a:spcPts val="0"/>
              </a:spcAft>
              <a:buNone/>
            </a:pPr>
            <a:r>
              <a:t/>
            </a:r>
            <a:endParaRPr>
              <a:solidFill>
                <a:srgbClr val="000000"/>
              </a:solidFill>
              <a:highlight>
                <a:srgbClr val="FFFFFF"/>
              </a:highlight>
            </a:endParaRPr>
          </a:p>
          <a:p>
            <a:pPr indent="0" lvl="0" marL="0" rtl="0" algn="l">
              <a:spcBef>
                <a:spcPts val="1200"/>
              </a:spcBef>
              <a:spcAft>
                <a:spcPts val="0"/>
              </a:spcAft>
              <a:buNone/>
            </a:pPr>
            <a:r>
              <a:t/>
            </a:r>
            <a:endParaRPr>
              <a:solidFill>
                <a:srgbClr val="000000"/>
              </a:solidFill>
              <a:highlight>
                <a:srgbClr val="FFFFFF"/>
              </a:highlight>
            </a:endParaRPr>
          </a:p>
          <a:p>
            <a:pPr indent="0" lvl="0" marL="0" rtl="0" algn="l">
              <a:spcBef>
                <a:spcPts val="1200"/>
              </a:spcBef>
              <a:spcAft>
                <a:spcPts val="0"/>
              </a:spcAft>
              <a:buNone/>
            </a:pPr>
            <a:r>
              <a:t/>
            </a:r>
            <a:endParaRPr sz="1800">
              <a:solidFill>
                <a:srgbClr val="000000"/>
              </a:solidFill>
              <a:highlight>
                <a:srgbClr val="FFFFFF"/>
              </a:highlight>
            </a:endParaRPr>
          </a:p>
          <a:p>
            <a:pPr indent="0" lvl="0" marL="0" rtl="0" algn="l">
              <a:spcBef>
                <a:spcPts val="1200"/>
              </a:spcBef>
              <a:spcAft>
                <a:spcPts val="1200"/>
              </a:spcAft>
              <a:buNone/>
            </a:pPr>
            <a:r>
              <a:t/>
            </a:r>
            <a:endParaRPr sz="1800">
              <a:solidFill>
                <a:srgbClr val="000000"/>
              </a:solidFill>
              <a:highlight>
                <a:srgbClr val="FFFFFF"/>
              </a:highlight>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0" st="0"/>
                                            </p:txEl>
                                          </p:spTgt>
                                        </p:tgtEl>
                                        <p:attrNameLst>
                                          <p:attrName>style.visibility</p:attrName>
                                        </p:attrNameLst>
                                      </p:cBhvr>
                                      <p:to>
                                        <p:strVal val="visible"/>
                                      </p:to>
                                    </p:set>
                                    <p:animEffect filter="fade" transition="in">
                                      <p:cBhvr>
                                        <p:cTn dur="1000"/>
                                        <p:tgtEl>
                                          <p:spTgt spid="10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1" st="1"/>
                                            </p:txEl>
                                          </p:spTgt>
                                        </p:tgtEl>
                                        <p:attrNameLst>
                                          <p:attrName>style.visibility</p:attrName>
                                        </p:attrNameLst>
                                      </p:cBhvr>
                                      <p:to>
                                        <p:strVal val="visible"/>
                                      </p:to>
                                    </p:set>
                                    <p:animEffect filter="fade" transition="in">
                                      <p:cBhvr>
                                        <p:cTn dur="1000"/>
                                        <p:tgtEl>
                                          <p:spTgt spid="10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2" st="2"/>
                                            </p:txEl>
                                          </p:spTgt>
                                        </p:tgtEl>
                                        <p:attrNameLst>
                                          <p:attrName>style.visibility</p:attrName>
                                        </p:attrNameLst>
                                      </p:cBhvr>
                                      <p:to>
                                        <p:strVal val="visible"/>
                                      </p:to>
                                    </p:set>
                                    <p:animEffect filter="fade" transition="in">
                                      <p:cBhvr>
                                        <p:cTn dur="1000"/>
                                        <p:tgtEl>
                                          <p:spTgt spid="10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3" st="3"/>
                                            </p:txEl>
                                          </p:spTgt>
                                        </p:tgtEl>
                                        <p:attrNameLst>
                                          <p:attrName>style.visibility</p:attrName>
                                        </p:attrNameLst>
                                      </p:cBhvr>
                                      <p:to>
                                        <p:strVal val="visible"/>
                                      </p:to>
                                    </p:set>
                                    <p:animEffect filter="fade" transition="in">
                                      <p:cBhvr>
                                        <p:cTn dur="1000"/>
                                        <p:tgtEl>
                                          <p:spTgt spid="10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4" st="4"/>
                                            </p:txEl>
                                          </p:spTgt>
                                        </p:tgtEl>
                                        <p:attrNameLst>
                                          <p:attrName>style.visibility</p:attrName>
                                        </p:attrNameLst>
                                      </p:cBhvr>
                                      <p:to>
                                        <p:strVal val="visible"/>
                                      </p:to>
                                    </p:set>
                                    <p:animEffect filter="fade" transition="in">
                                      <p:cBhvr>
                                        <p:cTn dur="1000"/>
                                        <p:tgtEl>
                                          <p:spTgt spid="10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5" st="5"/>
                                            </p:txEl>
                                          </p:spTgt>
                                        </p:tgtEl>
                                        <p:attrNameLst>
                                          <p:attrName>style.visibility</p:attrName>
                                        </p:attrNameLst>
                                      </p:cBhvr>
                                      <p:to>
                                        <p:strVal val="visible"/>
                                      </p:to>
                                    </p:set>
                                    <p:animEffect filter="fade" transition="in">
                                      <p:cBhvr>
                                        <p:cTn dur="1000"/>
                                        <p:tgtEl>
                                          <p:spTgt spid="106">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6" st="6"/>
                                            </p:txEl>
                                          </p:spTgt>
                                        </p:tgtEl>
                                        <p:attrNameLst>
                                          <p:attrName>style.visibility</p:attrName>
                                        </p:attrNameLst>
                                      </p:cBhvr>
                                      <p:to>
                                        <p:strVal val="visible"/>
                                      </p:to>
                                    </p:set>
                                    <p:animEffect filter="fade" transition="in">
                                      <p:cBhvr>
                                        <p:cTn dur="1000"/>
                                        <p:tgtEl>
                                          <p:spTgt spid="106">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7" st="7"/>
                                            </p:txEl>
                                          </p:spTgt>
                                        </p:tgtEl>
                                        <p:attrNameLst>
                                          <p:attrName>style.visibility</p:attrName>
                                        </p:attrNameLst>
                                      </p:cBhvr>
                                      <p:to>
                                        <p:strVal val="visible"/>
                                      </p:to>
                                    </p:set>
                                    <p:animEffect filter="fade" transition="in">
                                      <p:cBhvr>
                                        <p:cTn dur="1000"/>
                                        <p:tgtEl>
                                          <p:spTgt spid="106">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8" st="8"/>
                                            </p:txEl>
                                          </p:spTgt>
                                        </p:tgtEl>
                                        <p:attrNameLst>
                                          <p:attrName>style.visibility</p:attrName>
                                        </p:attrNameLst>
                                      </p:cBhvr>
                                      <p:to>
                                        <p:strVal val="visible"/>
                                      </p:to>
                                    </p:set>
                                    <p:animEffect filter="fade" transition="in">
                                      <p:cBhvr>
                                        <p:cTn dur="1000"/>
                                        <p:tgtEl>
                                          <p:spTgt spid="106">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9" st="9"/>
                                            </p:txEl>
                                          </p:spTgt>
                                        </p:tgtEl>
                                        <p:attrNameLst>
                                          <p:attrName>style.visibility</p:attrName>
                                        </p:attrNameLst>
                                      </p:cBhvr>
                                      <p:to>
                                        <p:strVal val="visible"/>
                                      </p:to>
                                    </p:set>
                                    <p:animEffect filter="fade" transition="in">
                                      <p:cBhvr>
                                        <p:cTn dur="1000"/>
                                        <p:tgtEl>
                                          <p:spTgt spid="106">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10" st="10"/>
                                            </p:txEl>
                                          </p:spTgt>
                                        </p:tgtEl>
                                        <p:attrNameLst>
                                          <p:attrName>style.visibility</p:attrName>
                                        </p:attrNameLst>
                                      </p:cBhvr>
                                      <p:to>
                                        <p:strVal val="visible"/>
                                      </p:to>
                                    </p:set>
                                    <p:animEffect filter="fade" transition="in">
                                      <p:cBhvr>
                                        <p:cTn dur="1000"/>
                                        <p:tgtEl>
                                          <p:spTgt spid="106">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11" st="11"/>
                                            </p:txEl>
                                          </p:spTgt>
                                        </p:tgtEl>
                                        <p:attrNameLst>
                                          <p:attrName>style.visibility</p:attrName>
                                        </p:attrNameLst>
                                      </p:cBhvr>
                                      <p:to>
                                        <p:strVal val="visible"/>
                                      </p:to>
                                    </p:set>
                                    <p:animEffect filter="fade" transition="in">
                                      <p:cBhvr>
                                        <p:cTn dur="1000"/>
                                        <p:tgtEl>
                                          <p:spTgt spid="106">
                                            <p:txEl>
                                              <p:pRg end="11" st="1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12" st="12"/>
                                            </p:txEl>
                                          </p:spTgt>
                                        </p:tgtEl>
                                        <p:attrNameLst>
                                          <p:attrName>style.visibility</p:attrName>
                                        </p:attrNameLst>
                                      </p:cBhvr>
                                      <p:to>
                                        <p:strVal val="visible"/>
                                      </p:to>
                                    </p:set>
                                    <p:animEffect filter="fade" transition="in">
                                      <p:cBhvr>
                                        <p:cTn dur="1000"/>
                                        <p:tgtEl>
                                          <p:spTgt spid="106">
                                            <p:txEl>
                                              <p:pRg end="12" st="1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13" st="13"/>
                                            </p:txEl>
                                          </p:spTgt>
                                        </p:tgtEl>
                                        <p:attrNameLst>
                                          <p:attrName>style.visibility</p:attrName>
                                        </p:attrNameLst>
                                      </p:cBhvr>
                                      <p:to>
                                        <p:strVal val="visible"/>
                                      </p:to>
                                    </p:set>
                                    <p:animEffect filter="fade" transition="in">
                                      <p:cBhvr>
                                        <p:cTn dur="1000"/>
                                        <p:tgtEl>
                                          <p:spTgt spid="106">
                                            <p:txEl>
                                              <p:pRg end="13" st="1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14" st="14"/>
                                            </p:txEl>
                                          </p:spTgt>
                                        </p:tgtEl>
                                        <p:attrNameLst>
                                          <p:attrName>style.visibility</p:attrName>
                                        </p:attrNameLst>
                                      </p:cBhvr>
                                      <p:to>
                                        <p:strVal val="visible"/>
                                      </p:to>
                                    </p:set>
                                    <p:animEffect filter="fade" transition="in">
                                      <p:cBhvr>
                                        <p:cTn dur="1000"/>
                                        <p:tgtEl>
                                          <p:spTgt spid="106">
                                            <p:txEl>
                                              <p:pRg end="14" st="1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15" st="15"/>
                                            </p:txEl>
                                          </p:spTgt>
                                        </p:tgtEl>
                                        <p:attrNameLst>
                                          <p:attrName>style.visibility</p:attrName>
                                        </p:attrNameLst>
                                      </p:cBhvr>
                                      <p:to>
                                        <p:strVal val="visible"/>
                                      </p:to>
                                    </p:set>
                                    <p:animEffect filter="fade" transition="in">
                                      <p:cBhvr>
                                        <p:cTn dur="1000"/>
                                        <p:tgtEl>
                                          <p:spTgt spid="106">
                                            <p:txEl>
                                              <p:pRg end="15" st="1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16" st="16"/>
                                            </p:txEl>
                                          </p:spTgt>
                                        </p:tgtEl>
                                        <p:attrNameLst>
                                          <p:attrName>style.visibility</p:attrName>
                                        </p:attrNameLst>
                                      </p:cBhvr>
                                      <p:to>
                                        <p:strVal val="visible"/>
                                      </p:to>
                                    </p:set>
                                    <p:animEffect filter="fade" transition="in">
                                      <p:cBhvr>
                                        <p:cTn dur="1000"/>
                                        <p:tgtEl>
                                          <p:spTgt spid="106">
                                            <p:txEl>
                                              <p:pRg end="16" st="1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17" st="17"/>
                                            </p:txEl>
                                          </p:spTgt>
                                        </p:tgtEl>
                                        <p:attrNameLst>
                                          <p:attrName>style.visibility</p:attrName>
                                        </p:attrNameLst>
                                      </p:cBhvr>
                                      <p:to>
                                        <p:strVal val="visible"/>
                                      </p:to>
                                    </p:set>
                                    <p:animEffect filter="fade" transition="in">
                                      <p:cBhvr>
                                        <p:cTn dur="1000"/>
                                        <p:tgtEl>
                                          <p:spTgt spid="106">
                                            <p:txEl>
                                              <p:pRg end="17" st="1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18" st="18"/>
                                            </p:txEl>
                                          </p:spTgt>
                                        </p:tgtEl>
                                        <p:attrNameLst>
                                          <p:attrName>style.visibility</p:attrName>
                                        </p:attrNameLst>
                                      </p:cBhvr>
                                      <p:to>
                                        <p:strVal val="visible"/>
                                      </p:to>
                                    </p:set>
                                    <p:animEffect filter="fade" transition="in">
                                      <p:cBhvr>
                                        <p:cTn dur="1000"/>
                                        <p:tgtEl>
                                          <p:spTgt spid="106">
                                            <p:txEl>
                                              <p:pRg end="18" st="1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xEl>
                                              <p:pRg end="19" st="19"/>
                                            </p:txEl>
                                          </p:spTgt>
                                        </p:tgtEl>
                                        <p:attrNameLst>
                                          <p:attrName>style.visibility</p:attrName>
                                        </p:attrNameLst>
                                      </p:cBhvr>
                                      <p:to>
                                        <p:strVal val="visible"/>
                                      </p:to>
                                    </p:set>
                                    <p:animEffect filter="fade" transition="in">
                                      <p:cBhvr>
                                        <p:cTn dur="1000"/>
                                        <p:tgtEl>
                                          <p:spTgt spid="106">
                                            <p:txEl>
                                              <p:pRg end="19" st="19"/>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Paperback">
  <a:themeElements>
    <a:clrScheme name="Paperback">
      <a:dk1>
        <a:srgbClr val="000000"/>
      </a:dk1>
      <a:lt1>
        <a:srgbClr val="FFFFFF"/>
      </a:lt1>
      <a:dk2>
        <a:srgbClr val="00695C"/>
      </a:dk2>
      <a:lt2>
        <a:srgbClr val="26A69A"/>
      </a:lt2>
      <a:accent1>
        <a:srgbClr val="FFFBF0"/>
      </a:accent1>
      <a:accent2>
        <a:srgbClr val="B7B7B7"/>
      </a:accent2>
      <a:accent3>
        <a:srgbClr val="FB8C00"/>
      </a:accent3>
      <a:accent4>
        <a:srgbClr val="80CBC4"/>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