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81813"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jV/AqMCkMqoS99+fynrw6errYXa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9A3B630-C1AD-4134-A063-AA29B7C27D01}">
  <a:tblStyle styleId="{F9A3B630-C1AD-4134-A063-AA29B7C27D01}"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52"/>
  </p:normalViewPr>
  <p:slideViewPr>
    <p:cSldViewPr snapToGrid="0">
      <p:cViewPr varScale="1">
        <p:scale>
          <a:sx n="90" d="100"/>
          <a:sy n="90" d="100"/>
        </p:scale>
        <p:origin x="1744" y="20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1"/>
            <a:ext cx="2982119" cy="466434"/>
          </a:xfrm>
          <a:prstGeom prst="rect">
            <a:avLst/>
          </a:prstGeom>
          <a:noFill/>
          <a:ln>
            <a:noFill/>
          </a:ln>
        </p:spPr>
        <p:txBody>
          <a:bodyPr spcFirstLastPara="1" wrap="square" lIns="92425" tIns="46200" rIns="92425" bIns="462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98101" y="1"/>
            <a:ext cx="2982119" cy="466434"/>
          </a:xfrm>
          <a:prstGeom prst="rect">
            <a:avLst/>
          </a:prstGeom>
          <a:noFill/>
          <a:ln>
            <a:noFill/>
          </a:ln>
        </p:spPr>
        <p:txBody>
          <a:bodyPr spcFirstLastPara="1" wrap="square" lIns="92425" tIns="46200" rIns="92425" bIns="462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50963" y="1162050"/>
            <a:ext cx="4179887"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8182" y="4473892"/>
            <a:ext cx="5505450" cy="3660458"/>
          </a:xfrm>
          <a:prstGeom prst="rect">
            <a:avLst/>
          </a:prstGeom>
          <a:noFill/>
          <a:ln>
            <a:noFill/>
          </a:ln>
        </p:spPr>
        <p:txBody>
          <a:bodyPr spcFirstLastPara="1" wrap="square" lIns="92425" tIns="46200" rIns="92425" bIns="462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2982119" cy="466433"/>
          </a:xfrm>
          <a:prstGeom prst="rect">
            <a:avLst/>
          </a:prstGeom>
          <a:noFill/>
          <a:ln>
            <a:noFill/>
          </a:ln>
        </p:spPr>
        <p:txBody>
          <a:bodyPr spcFirstLastPara="1" wrap="square" lIns="92425" tIns="46200" rIns="92425" bIns="462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98101" y="8829967"/>
            <a:ext cx="2982119" cy="466433"/>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 name="Google Shape;56;p2: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b="1">
                <a:latin typeface="Arial"/>
                <a:ea typeface="Arial"/>
                <a:cs typeface="Arial"/>
                <a:sym typeface="Arial"/>
              </a:rPr>
              <a:t>Deb: Greetings to o</a:t>
            </a:r>
            <a:r>
              <a:rPr lang="en-US" sz="1100">
                <a:latin typeface="Arial"/>
                <a:ea typeface="Arial"/>
                <a:cs typeface="Arial"/>
                <a:sym typeface="Arial"/>
              </a:rPr>
              <a:t>ur State Board of Education, in respect to Chair Howard, Director Gill and the assembly of each respected member. I am Deborah Lange, a black woman born in Eugene Oregon, raised in Springfield Oregon, a product of our Oregon Educational System, goes by She/her pronouns; and I am so happy to be here in partnership with my colleagues, Alexa Pearson and Amit Kobrowski. </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Exactly 3 months and 1 day ago I was appointed to the directorship of the EDI office. I formerly was the director of the Federal Systems Team overseeing our title programs and grant funding for our most marginalized, penalized and disenfranchised student population.</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Now, as the DIRECTOR of EDI I am charged with overseeing our affinity grants, supporting our internal structures, by being one of many voices that holds us accountable for equitable practices, ensures we are centering students and being a voice for our marginalized, most penalized and disenfranchised students. </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Today I stand with the SIS team because EDI has played a role in the creation, dreaming and development of the Ethnic Standards. As I assumed this position I knew it was important to continue to serve as a thought partner with SIS. I have been able to bring my lived experiences from growing up in Springfield OR. and knowing what it is like to be the only one, or the first. Being able to share how my community has been impacted through the one offs in our educational experience. I also bring my knowledge as being a director in ODE since April 2018 both the Federal Systems and now EDI. As well as being a volunteer, EA, classroom teacher and building principal. </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I am confident that this partnership will bring a robust Ethnic standard that will ignite our community of students and bring a truth and wider perspective to our cultural history WITH support, funding, training and accountability from our state. Once again, thank you for your time and now I will turn it over to Amit who will lead us through our past, present and future pertaining to Ethnic Standards.</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00"/>
          </a:p>
        </p:txBody>
      </p:sp>
      <p:sp>
        <p:nvSpPr>
          <p:cNvPr id="57" name="Google Shape;57;p2: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8:notes"/>
          <p:cNvSpPr>
            <a:spLocks noGrp="1" noRot="1" noChangeAspect="1"/>
          </p:cNvSpPr>
          <p:nvPr>
            <p:ph type="sldImg" idx="2"/>
          </p:nvPr>
        </p:nvSpPr>
        <p:spPr>
          <a:xfrm>
            <a:off x="1350963" y="1162050"/>
            <a:ext cx="4179887"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p8: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136" name="Google Shape;136;p8: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9: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9:notes"/>
          <p:cNvSpPr txBox="1">
            <a:spLocks noGrp="1"/>
          </p:cNvSpPr>
          <p:nvPr>
            <p:ph type="body" idx="1"/>
          </p:nvPr>
        </p:nvSpPr>
        <p:spPr>
          <a:xfrm>
            <a:off x="688180" y="4415790"/>
            <a:ext cx="5505300" cy="41835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0: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10: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152" name="Google Shape;152;p10: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1: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p11: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160" name="Google Shape;160;p11: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3: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3: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168" name="Google Shape;168;p13: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0: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20: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176" name="Google Shape;176;p20: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15</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9161165afb_1_434: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9161165afb_1_434:notes"/>
          <p:cNvSpPr txBox="1">
            <a:spLocks noGrp="1"/>
          </p:cNvSpPr>
          <p:nvPr>
            <p:ph type="body" idx="1"/>
          </p:nvPr>
        </p:nvSpPr>
        <p:spPr>
          <a:xfrm>
            <a:off x="688182" y="4473892"/>
            <a:ext cx="5505600" cy="3660600"/>
          </a:xfrm>
          <a:prstGeom prst="rect">
            <a:avLst/>
          </a:prstGeom>
        </p:spPr>
        <p:txBody>
          <a:bodyPr spcFirstLastPara="1" wrap="square" lIns="92425" tIns="46200" rIns="92425" bIns="46200" anchor="t" anchorCtr="0">
            <a:noAutofit/>
          </a:bodyPr>
          <a:lstStyle/>
          <a:p>
            <a:pPr marL="0" lvl="0" indent="0" algn="l" rtl="0">
              <a:spcBef>
                <a:spcPts val="0"/>
              </a:spcBef>
              <a:spcAft>
                <a:spcPts val="0"/>
              </a:spcAft>
              <a:buNone/>
            </a:pPr>
            <a:endParaRPr/>
          </a:p>
        </p:txBody>
      </p:sp>
      <p:sp>
        <p:nvSpPr>
          <p:cNvPr id="65" name="Google Shape;65;g9161165afb_1_434:notes"/>
          <p:cNvSpPr txBox="1">
            <a:spLocks noGrp="1"/>
          </p:cNvSpPr>
          <p:nvPr>
            <p:ph type="sldNum" idx="12"/>
          </p:nvPr>
        </p:nvSpPr>
        <p:spPr>
          <a:xfrm>
            <a:off x="3898101" y="8829967"/>
            <a:ext cx="2982000" cy="466500"/>
          </a:xfrm>
          <a:prstGeom prst="rect">
            <a:avLst/>
          </a:prstGeom>
        </p:spPr>
        <p:txBody>
          <a:bodyPr spcFirstLastPara="1" wrap="square" lIns="92425" tIns="46200" rIns="92425" bIns="462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3: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 name="Google Shape;73;p3: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en-US"/>
              <a:t>Amit</a:t>
            </a:r>
            <a:endParaRPr/>
          </a:p>
        </p:txBody>
      </p:sp>
      <p:sp>
        <p:nvSpPr>
          <p:cNvPr id="74" name="Google Shape;74;p3: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4: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 name="Google Shape;81;p4: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82" name="Google Shape;82;p4: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5: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 name="Google Shape;89;p5: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90" name="Google Shape;90;p5: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6: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14:notes"/>
          <p:cNvSpPr>
            <a:spLocks noGrp="1" noRot="1" noChangeAspect="1"/>
          </p:cNvSpPr>
          <p:nvPr>
            <p:ph type="sldImg" idx="2"/>
          </p:nvPr>
        </p:nvSpPr>
        <p:spPr>
          <a:xfrm>
            <a:off x="1270923" y="1125160"/>
            <a:ext cx="3932400" cy="30372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14:notes"/>
          <p:cNvSpPr txBox="1">
            <a:spLocks noGrp="1"/>
          </p:cNvSpPr>
          <p:nvPr>
            <p:ph type="body" idx="1"/>
          </p:nvPr>
        </p:nvSpPr>
        <p:spPr>
          <a:xfrm>
            <a:off x="647410" y="4331864"/>
            <a:ext cx="5179500" cy="3544500"/>
          </a:xfrm>
          <a:prstGeom prst="rect">
            <a:avLst/>
          </a:prstGeom>
          <a:noFill/>
          <a:ln>
            <a:noFill/>
          </a:ln>
        </p:spPr>
        <p:txBody>
          <a:bodyPr spcFirstLastPara="1" wrap="square" lIns="87825" tIns="43875" rIns="87825" bIns="43875"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111" name="Google Shape;111;p14:notes"/>
          <p:cNvSpPr txBox="1">
            <a:spLocks noGrp="1"/>
          </p:cNvSpPr>
          <p:nvPr>
            <p:ph type="sldNum" idx="12"/>
          </p:nvPr>
        </p:nvSpPr>
        <p:spPr>
          <a:xfrm>
            <a:off x="3667152" y="8549651"/>
            <a:ext cx="2805300" cy="451800"/>
          </a:xfrm>
          <a:prstGeom prst="rect">
            <a:avLst/>
          </a:prstGeom>
          <a:noFill/>
          <a:ln>
            <a:noFill/>
          </a:ln>
        </p:spPr>
        <p:txBody>
          <a:bodyPr spcFirstLastPara="1" wrap="square" lIns="87825" tIns="43875" rIns="87825" bIns="43875" anchor="b"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US" sz="1300" b="0" i="0" u="none" strike="noStrike" cap="none">
                <a:solidFill>
                  <a:srgbClr val="000000"/>
                </a:solidFill>
                <a:latin typeface="Arial"/>
                <a:ea typeface="Arial"/>
                <a:cs typeface="Arial"/>
                <a:sym typeface="Arial"/>
              </a:rPr>
              <a:t>7</a:t>
            </a:fld>
            <a:endParaRPr sz="13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119" name="Google Shape;119;p7: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901e90df50_0_228:notes"/>
          <p:cNvSpPr>
            <a:spLocks noGrp="1" noRot="1" noChangeAspect="1"/>
          </p:cNvSpPr>
          <p:nvPr>
            <p:ph type="sldImg" idx="2"/>
          </p:nvPr>
        </p:nvSpPr>
        <p:spPr>
          <a:xfrm>
            <a:off x="1350963" y="1162050"/>
            <a:ext cx="41799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901e90df50_0_228:notes"/>
          <p:cNvSpPr txBox="1">
            <a:spLocks noGrp="1"/>
          </p:cNvSpPr>
          <p:nvPr>
            <p:ph type="body" idx="1"/>
          </p:nvPr>
        </p:nvSpPr>
        <p:spPr>
          <a:xfrm>
            <a:off x="688182" y="4473892"/>
            <a:ext cx="5505600" cy="36606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128" name="Google Shape;128;g901e90df50_0_228:notes"/>
          <p:cNvSpPr txBox="1">
            <a:spLocks noGrp="1"/>
          </p:cNvSpPr>
          <p:nvPr>
            <p:ph type="sldNum" idx="12"/>
          </p:nvPr>
        </p:nvSpPr>
        <p:spPr>
          <a:xfrm>
            <a:off x="3898101" y="8829967"/>
            <a:ext cx="2982000" cy="4665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BJECT" type="obj">
  <p:cSld name="OBJECT">
    <p:spTree>
      <p:nvGrpSpPr>
        <p:cNvPr id="1" name="Shape 17"/>
        <p:cNvGrpSpPr/>
        <p:nvPr/>
      </p:nvGrpSpPr>
      <p:grpSpPr>
        <a:xfrm>
          <a:off x="0" y="0"/>
          <a:ext cx="0" cy="0"/>
          <a:chOff x="0" y="0"/>
          <a:chExt cx="0" cy="0"/>
        </a:xfrm>
      </p:grpSpPr>
      <p:sp>
        <p:nvSpPr>
          <p:cNvPr id="18" name="Google Shape;18;p22"/>
          <p:cNvSpPr txBox="1">
            <a:spLocks noGrp="1"/>
          </p:cNvSpPr>
          <p:nvPr>
            <p:ph type="title"/>
          </p:nvPr>
        </p:nvSpPr>
        <p:spPr>
          <a:xfrm>
            <a:off x="628650" y="1998486"/>
            <a:ext cx="7886700" cy="13257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2"/>
          <p:cNvSpPr txBox="1">
            <a:spLocks noGrp="1"/>
          </p:cNvSpPr>
          <p:nvPr>
            <p:ph type="body" idx="1"/>
          </p:nvPr>
        </p:nvSpPr>
        <p:spPr>
          <a:xfrm>
            <a:off x="628650" y="3427255"/>
            <a:ext cx="7886700" cy="27498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type="blank">
  <p:cSld name="BLANK">
    <p:bg>
      <p:bgPr>
        <a:blipFill>
          <a:blip r:embed="rId2">
            <a:alphaModFix/>
          </a:blip>
          <a:stretch>
            <a:fillRect/>
          </a:stretch>
        </a:blipFill>
        <a:effectLst/>
      </p:bgPr>
    </p:bg>
    <p:spTree>
      <p:nvGrpSpPr>
        <p:cNvPr id="1" name="Shape 20"/>
        <p:cNvGrpSpPr/>
        <p:nvPr/>
      </p:nvGrpSpPr>
      <p:grpSpPr>
        <a:xfrm>
          <a:off x="0" y="0"/>
          <a:ext cx="0" cy="0"/>
          <a:chOff x="0" y="0"/>
          <a:chExt cx="0" cy="0"/>
        </a:xfrm>
      </p:grpSpPr>
      <p:pic>
        <p:nvPicPr>
          <p:cNvPr id="21" name="Google Shape;21;p23"/>
          <p:cNvPicPr preferRelativeResize="0"/>
          <p:nvPr/>
        </p:nvPicPr>
        <p:blipFill rotWithShape="1">
          <a:blip r:embed="rId3">
            <a:alphaModFix/>
          </a:blip>
          <a:srcRect/>
          <a:stretch/>
        </p:blipFill>
        <p:spPr>
          <a:xfrm>
            <a:off x="-1" y="111581"/>
            <a:ext cx="1714500" cy="66948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22"/>
        <p:cNvGrpSpPr/>
        <p:nvPr/>
      </p:nvGrpSpPr>
      <p:grpSpPr>
        <a:xfrm>
          <a:off x="0" y="0"/>
          <a:ext cx="0" cy="0"/>
          <a:chOff x="0" y="0"/>
          <a:chExt cx="0" cy="0"/>
        </a:xfrm>
      </p:grpSpPr>
      <p:sp>
        <p:nvSpPr>
          <p:cNvPr id="23" name="Google Shape;23;p24"/>
          <p:cNvSpPr txBox="1">
            <a:spLocks noGrp="1"/>
          </p:cNvSpPr>
          <p:nvPr>
            <p:ph type="title"/>
          </p:nvPr>
        </p:nvSpPr>
        <p:spPr>
          <a:xfrm>
            <a:off x="1881838" y="111581"/>
            <a:ext cx="7152300" cy="1013400"/>
          </a:xfrm>
          <a:prstGeom prst="rect">
            <a:avLst/>
          </a:prstGeom>
          <a:noFill/>
          <a:ln>
            <a:noFill/>
          </a:ln>
        </p:spPr>
        <p:txBody>
          <a:bodyPr spcFirstLastPara="1" wrap="square" lIns="91425" tIns="45700" rIns="91425" bIns="45700" anchor="ctr" anchorCtr="0">
            <a:noAutofit/>
          </a:bodyPr>
          <a:lstStyle>
            <a:lvl1pPr lvl="0" algn="r">
              <a:lnSpc>
                <a:spcPct val="90000"/>
              </a:lnSpc>
              <a:spcBef>
                <a:spcPts val="0"/>
              </a:spcBef>
              <a:spcAft>
                <a:spcPts val="0"/>
              </a:spcAft>
              <a:buClr>
                <a:schemeClr val="dk1"/>
              </a:buClr>
              <a:buSzPts val="3600"/>
              <a:buFont typeface="Calibri"/>
              <a:buNone/>
              <a:defRPr sz="36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4" name="Google Shape;24;p24" descr="Decorative geometric pattern"/>
          <p:cNvPicPr preferRelativeResize="0"/>
          <p:nvPr/>
        </p:nvPicPr>
        <p:blipFill rotWithShape="1">
          <a:blip r:embed="rId2">
            <a:alphaModFix/>
          </a:blip>
          <a:srcRect/>
          <a:stretch/>
        </p:blipFill>
        <p:spPr>
          <a:xfrm>
            <a:off x="0" y="0"/>
            <a:ext cx="9144001" cy="6494853"/>
          </a:xfrm>
          <a:prstGeom prst="rect">
            <a:avLst/>
          </a:prstGeom>
          <a:noFill/>
          <a:ln>
            <a:noFill/>
          </a:ln>
        </p:spPr>
      </p:pic>
      <p:pic>
        <p:nvPicPr>
          <p:cNvPr id="25" name="Google Shape;25;p24" descr="Decorative blue bar"/>
          <p:cNvPicPr preferRelativeResize="0"/>
          <p:nvPr/>
        </p:nvPicPr>
        <p:blipFill rotWithShape="1">
          <a:blip r:embed="rId3">
            <a:alphaModFix/>
          </a:blip>
          <a:srcRect/>
          <a:stretch/>
        </p:blipFill>
        <p:spPr>
          <a:xfrm>
            <a:off x="0" y="6494854"/>
            <a:ext cx="9144001" cy="368372"/>
          </a:xfrm>
          <a:prstGeom prst="rect">
            <a:avLst/>
          </a:prstGeom>
          <a:noFill/>
          <a:ln>
            <a:noFill/>
          </a:ln>
        </p:spPr>
      </p:pic>
      <p:pic>
        <p:nvPicPr>
          <p:cNvPr id="26" name="Google Shape;26;p24" descr="Oregon Department of Education Logo"/>
          <p:cNvPicPr preferRelativeResize="0"/>
          <p:nvPr/>
        </p:nvPicPr>
        <p:blipFill rotWithShape="1">
          <a:blip r:embed="rId4">
            <a:alphaModFix/>
          </a:blip>
          <a:srcRect/>
          <a:stretch/>
        </p:blipFill>
        <p:spPr>
          <a:xfrm>
            <a:off x="-90611" y="53562"/>
            <a:ext cx="1972448" cy="980912"/>
          </a:xfrm>
          <a:prstGeom prst="rect">
            <a:avLst/>
          </a:prstGeom>
          <a:noFill/>
          <a:ln>
            <a:noFill/>
          </a:ln>
        </p:spPr>
      </p:pic>
      <p:sp>
        <p:nvSpPr>
          <p:cNvPr id="27" name="Google Shape;27;p24"/>
          <p:cNvSpPr txBox="1">
            <a:spLocks noGrp="1"/>
          </p:cNvSpPr>
          <p:nvPr>
            <p:ph type="sldNum" idx="12"/>
          </p:nvPr>
        </p:nvSpPr>
        <p:spPr>
          <a:xfrm>
            <a:off x="6457950" y="6492537"/>
            <a:ext cx="20574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8"/>
        <p:cNvGrpSpPr/>
        <p:nvPr/>
      </p:nvGrpSpPr>
      <p:grpSpPr>
        <a:xfrm>
          <a:off x="0" y="0"/>
          <a:ext cx="0" cy="0"/>
          <a:chOff x="0" y="0"/>
          <a:chExt cx="0" cy="0"/>
        </a:xfrm>
      </p:grpSpPr>
      <p:sp>
        <p:nvSpPr>
          <p:cNvPr id="29" name="Google Shape;29;p25"/>
          <p:cNvSpPr txBox="1">
            <a:spLocks noGrp="1"/>
          </p:cNvSpPr>
          <p:nvPr>
            <p:ph type="subTitle" idx="1"/>
          </p:nvPr>
        </p:nvSpPr>
        <p:spPr>
          <a:xfrm>
            <a:off x="989091" y="2809827"/>
            <a:ext cx="6858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0" name="Google Shape;30;p25"/>
          <p:cNvSpPr txBox="1">
            <a:spLocks noGrp="1"/>
          </p:cNvSpPr>
          <p:nvPr>
            <p:ph type="title"/>
          </p:nvPr>
        </p:nvSpPr>
        <p:spPr>
          <a:xfrm>
            <a:off x="2679825" y="93193"/>
            <a:ext cx="6400800" cy="857421"/>
          </a:xfrm>
          <a:prstGeom prst="rect">
            <a:avLst/>
          </a:prstGeom>
          <a:noFill/>
          <a:ln>
            <a:noFill/>
          </a:ln>
        </p:spPr>
        <p:txBody>
          <a:bodyPr spcFirstLastPara="1" wrap="square" lIns="91425" tIns="45700" rIns="91425" bIns="45700" anchor="ctr" anchorCtr="0">
            <a:noAutofit/>
          </a:bodyPr>
          <a:lstStyle>
            <a:lvl1pPr lvl="0" algn="r">
              <a:lnSpc>
                <a:spcPct val="90000"/>
              </a:lnSpc>
              <a:spcBef>
                <a:spcPts val="0"/>
              </a:spcBef>
              <a:spcAft>
                <a:spcPts val="0"/>
              </a:spcAft>
              <a:buClr>
                <a:schemeClr val="lt1"/>
              </a:buClr>
              <a:buSzPts val="3200"/>
              <a:buFont typeface="Calibri"/>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5"/>
          <p:cNvSpPr txBox="1">
            <a:spLocks noGrp="1"/>
          </p:cNvSpPr>
          <p:nvPr>
            <p:ph type="sldNum" idx="12"/>
          </p:nvPr>
        </p:nvSpPr>
        <p:spPr>
          <a:xfrm>
            <a:off x="6457950" y="6492537"/>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2"/>
        <p:cNvGrpSpPr/>
        <p:nvPr/>
      </p:nvGrpSpPr>
      <p:grpSpPr>
        <a:xfrm>
          <a:off x="0" y="0"/>
          <a:ext cx="0" cy="0"/>
          <a:chOff x="0" y="0"/>
          <a:chExt cx="0" cy="0"/>
        </a:xfrm>
      </p:grpSpPr>
      <p:sp>
        <p:nvSpPr>
          <p:cNvPr id="33" name="Google Shape;33;p26"/>
          <p:cNvSpPr txBox="1">
            <a:spLocks noGrp="1"/>
          </p:cNvSpPr>
          <p:nvPr>
            <p:ph type="body" idx="1"/>
          </p:nvPr>
        </p:nvSpPr>
        <p:spPr>
          <a:xfrm>
            <a:off x="655811" y="2558123"/>
            <a:ext cx="3886200" cy="274970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26"/>
          <p:cNvSpPr txBox="1">
            <a:spLocks noGrp="1"/>
          </p:cNvSpPr>
          <p:nvPr>
            <p:ph type="body" idx="2"/>
          </p:nvPr>
        </p:nvSpPr>
        <p:spPr>
          <a:xfrm>
            <a:off x="4656311" y="2558123"/>
            <a:ext cx="3886200" cy="274970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26"/>
          <p:cNvSpPr txBox="1">
            <a:spLocks noGrp="1"/>
          </p:cNvSpPr>
          <p:nvPr>
            <p:ph type="title"/>
          </p:nvPr>
        </p:nvSpPr>
        <p:spPr>
          <a:xfrm>
            <a:off x="2679825" y="93193"/>
            <a:ext cx="6400800" cy="857421"/>
          </a:xfrm>
          <a:prstGeom prst="rect">
            <a:avLst/>
          </a:prstGeom>
          <a:noFill/>
          <a:ln>
            <a:noFill/>
          </a:ln>
        </p:spPr>
        <p:txBody>
          <a:bodyPr spcFirstLastPara="1" wrap="square" lIns="91425" tIns="45700" rIns="91425" bIns="45700" anchor="ctr" anchorCtr="0">
            <a:noAutofit/>
          </a:bodyPr>
          <a:lstStyle>
            <a:lvl1pPr lvl="0" algn="r">
              <a:lnSpc>
                <a:spcPct val="90000"/>
              </a:lnSpc>
              <a:spcBef>
                <a:spcPts val="0"/>
              </a:spcBef>
              <a:spcAft>
                <a:spcPts val="0"/>
              </a:spcAft>
              <a:buClr>
                <a:schemeClr val="lt1"/>
              </a:buClr>
              <a:buSzPts val="3200"/>
              <a:buFont typeface="Calibri"/>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6"/>
          <p:cNvSpPr txBox="1">
            <a:spLocks noGrp="1"/>
          </p:cNvSpPr>
          <p:nvPr>
            <p:ph type="sldNum" idx="12"/>
          </p:nvPr>
        </p:nvSpPr>
        <p:spPr>
          <a:xfrm>
            <a:off x="6457950" y="6492537"/>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37"/>
        <p:cNvGrpSpPr/>
        <p:nvPr/>
      </p:nvGrpSpPr>
      <p:grpSpPr>
        <a:xfrm>
          <a:off x="0" y="0"/>
          <a:ext cx="0" cy="0"/>
          <a:chOff x="0" y="0"/>
          <a:chExt cx="0" cy="0"/>
        </a:xfrm>
      </p:grpSpPr>
      <p:sp>
        <p:nvSpPr>
          <p:cNvPr id="38" name="Google Shape;38;p27"/>
          <p:cNvSpPr txBox="1">
            <a:spLocks noGrp="1"/>
          </p:cNvSpPr>
          <p:nvPr>
            <p:ph type="body" idx="1"/>
          </p:nvPr>
        </p:nvSpPr>
        <p:spPr>
          <a:xfrm>
            <a:off x="584574" y="2471440"/>
            <a:ext cx="3868340"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27"/>
          <p:cNvSpPr txBox="1">
            <a:spLocks noGrp="1"/>
          </p:cNvSpPr>
          <p:nvPr>
            <p:ph type="body" idx="2"/>
          </p:nvPr>
        </p:nvSpPr>
        <p:spPr>
          <a:xfrm>
            <a:off x="584574" y="3372933"/>
            <a:ext cx="3868340" cy="224021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7"/>
          <p:cNvSpPr txBox="1">
            <a:spLocks noGrp="1"/>
          </p:cNvSpPr>
          <p:nvPr>
            <p:ph type="body" idx="3"/>
          </p:nvPr>
        </p:nvSpPr>
        <p:spPr>
          <a:xfrm>
            <a:off x="4583884" y="2471440"/>
            <a:ext cx="3887391"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27"/>
          <p:cNvSpPr txBox="1">
            <a:spLocks noGrp="1"/>
          </p:cNvSpPr>
          <p:nvPr>
            <p:ph type="body" idx="4"/>
          </p:nvPr>
        </p:nvSpPr>
        <p:spPr>
          <a:xfrm>
            <a:off x="4583884" y="3372934"/>
            <a:ext cx="3887391" cy="2240214"/>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7"/>
          <p:cNvSpPr txBox="1">
            <a:spLocks noGrp="1"/>
          </p:cNvSpPr>
          <p:nvPr>
            <p:ph type="title"/>
          </p:nvPr>
        </p:nvSpPr>
        <p:spPr>
          <a:xfrm>
            <a:off x="2679825" y="93193"/>
            <a:ext cx="6400800" cy="857421"/>
          </a:xfrm>
          <a:prstGeom prst="rect">
            <a:avLst/>
          </a:prstGeom>
          <a:noFill/>
          <a:ln>
            <a:noFill/>
          </a:ln>
        </p:spPr>
        <p:txBody>
          <a:bodyPr spcFirstLastPara="1" wrap="square" lIns="91425" tIns="45700" rIns="91425" bIns="45700" anchor="ctr" anchorCtr="0">
            <a:noAutofit/>
          </a:bodyPr>
          <a:lstStyle>
            <a:lvl1pPr lvl="0" algn="r">
              <a:lnSpc>
                <a:spcPct val="90000"/>
              </a:lnSpc>
              <a:spcBef>
                <a:spcPts val="0"/>
              </a:spcBef>
              <a:spcAft>
                <a:spcPts val="0"/>
              </a:spcAft>
              <a:buClr>
                <a:schemeClr val="lt1"/>
              </a:buClr>
              <a:buSzPts val="3200"/>
              <a:buFont typeface="Calibri"/>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7"/>
          <p:cNvSpPr txBox="1">
            <a:spLocks noGrp="1"/>
          </p:cNvSpPr>
          <p:nvPr>
            <p:ph type="sldNum" idx="12"/>
          </p:nvPr>
        </p:nvSpPr>
        <p:spPr>
          <a:xfrm>
            <a:off x="6457950" y="6492537"/>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44"/>
        <p:cNvGrpSpPr/>
        <p:nvPr/>
      </p:nvGrpSpPr>
      <p:grpSpPr>
        <a:xfrm>
          <a:off x="0" y="0"/>
          <a:ext cx="0" cy="0"/>
          <a:chOff x="0" y="0"/>
          <a:chExt cx="0" cy="0"/>
        </a:xfrm>
      </p:grpSpPr>
      <p:sp>
        <p:nvSpPr>
          <p:cNvPr id="45" name="Google Shape;45;p28"/>
          <p:cNvSpPr txBox="1">
            <a:spLocks noGrp="1"/>
          </p:cNvSpPr>
          <p:nvPr>
            <p:ph type="body" idx="1"/>
          </p:nvPr>
        </p:nvSpPr>
        <p:spPr>
          <a:xfrm>
            <a:off x="3887391" y="1992834"/>
            <a:ext cx="4629150" cy="3868216"/>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6" name="Google Shape;46;p28"/>
          <p:cNvSpPr txBox="1">
            <a:spLocks noGrp="1"/>
          </p:cNvSpPr>
          <p:nvPr>
            <p:ph type="body" idx="2"/>
          </p:nvPr>
        </p:nvSpPr>
        <p:spPr>
          <a:xfrm>
            <a:off x="629841" y="3593039"/>
            <a:ext cx="2949178" cy="227595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7" name="Google Shape;47;p28"/>
          <p:cNvSpPr txBox="1">
            <a:spLocks noGrp="1"/>
          </p:cNvSpPr>
          <p:nvPr>
            <p:ph type="title"/>
          </p:nvPr>
        </p:nvSpPr>
        <p:spPr>
          <a:xfrm>
            <a:off x="2711848" y="111581"/>
            <a:ext cx="6322423" cy="101339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600"/>
              <a:buFont typeface="Calibri"/>
              <a:buNone/>
              <a:defRPr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8"/>
          <p:cNvSpPr txBox="1">
            <a:spLocks noGrp="1"/>
          </p:cNvSpPr>
          <p:nvPr>
            <p:ph type="sldNum" idx="12"/>
          </p:nvPr>
        </p:nvSpPr>
        <p:spPr>
          <a:xfrm>
            <a:off x="6457950" y="6492537"/>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9"/>
        <p:cNvGrpSpPr/>
        <p:nvPr/>
      </p:nvGrpSpPr>
      <p:grpSpPr>
        <a:xfrm>
          <a:off x="0" y="0"/>
          <a:ext cx="0" cy="0"/>
          <a:chOff x="0" y="0"/>
          <a:chExt cx="0" cy="0"/>
        </a:xfrm>
      </p:grpSpPr>
      <p:sp>
        <p:nvSpPr>
          <p:cNvPr id="50" name="Google Shape;50;p29"/>
          <p:cNvSpPr>
            <a:spLocks noGrp="1"/>
          </p:cNvSpPr>
          <p:nvPr>
            <p:ph type="pic" idx="2"/>
          </p:nvPr>
        </p:nvSpPr>
        <p:spPr>
          <a:xfrm>
            <a:off x="3887391" y="1999818"/>
            <a:ext cx="4629150" cy="386123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51" name="Google Shape;51;p29"/>
          <p:cNvSpPr txBox="1">
            <a:spLocks noGrp="1"/>
          </p:cNvSpPr>
          <p:nvPr>
            <p:ph type="body" idx="1"/>
          </p:nvPr>
        </p:nvSpPr>
        <p:spPr>
          <a:xfrm>
            <a:off x="629841" y="3613978"/>
            <a:ext cx="2949178" cy="224707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2" name="Google Shape;52;p29"/>
          <p:cNvSpPr txBox="1">
            <a:spLocks noGrp="1"/>
          </p:cNvSpPr>
          <p:nvPr>
            <p:ph type="title"/>
          </p:nvPr>
        </p:nvSpPr>
        <p:spPr>
          <a:xfrm>
            <a:off x="2711848" y="111581"/>
            <a:ext cx="6322423" cy="101339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600"/>
              <a:buFont typeface="Calibri"/>
              <a:buNone/>
              <a:defRPr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9"/>
          <p:cNvSpPr txBox="1">
            <a:spLocks noGrp="1"/>
          </p:cNvSpPr>
          <p:nvPr>
            <p:ph type="sldNum" idx="12"/>
          </p:nvPr>
        </p:nvSpPr>
        <p:spPr>
          <a:xfrm>
            <a:off x="6457950" y="6492537"/>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21" descr="Decorative geometric pattern"/>
          <p:cNvPicPr preferRelativeResize="0"/>
          <p:nvPr/>
        </p:nvPicPr>
        <p:blipFill rotWithShape="1">
          <a:blip r:embed="rId10">
            <a:alphaModFix/>
          </a:blip>
          <a:srcRect/>
          <a:stretch/>
        </p:blipFill>
        <p:spPr>
          <a:xfrm>
            <a:off x="0" y="1"/>
            <a:ext cx="9144000" cy="6494854"/>
          </a:xfrm>
          <a:prstGeom prst="rect">
            <a:avLst/>
          </a:prstGeom>
          <a:noFill/>
          <a:ln>
            <a:noFill/>
          </a:ln>
        </p:spPr>
      </p:pic>
      <p:pic>
        <p:nvPicPr>
          <p:cNvPr id="11" name="Google Shape;11;p21" descr="Decorative blue swoosh"/>
          <p:cNvPicPr preferRelativeResize="0"/>
          <p:nvPr/>
        </p:nvPicPr>
        <p:blipFill rotWithShape="1">
          <a:blip r:embed="rId11">
            <a:alphaModFix/>
          </a:blip>
          <a:srcRect/>
          <a:stretch/>
        </p:blipFill>
        <p:spPr>
          <a:xfrm>
            <a:off x="-1" y="-902"/>
            <a:ext cx="9144001" cy="2075283"/>
          </a:xfrm>
          <a:prstGeom prst="rect">
            <a:avLst/>
          </a:prstGeom>
          <a:noFill/>
          <a:ln>
            <a:noFill/>
          </a:ln>
        </p:spPr>
      </p:pic>
      <p:pic>
        <p:nvPicPr>
          <p:cNvPr id="12" name="Google Shape;12;p21" descr="Decorative blue bar"/>
          <p:cNvPicPr preferRelativeResize="0"/>
          <p:nvPr/>
        </p:nvPicPr>
        <p:blipFill rotWithShape="1">
          <a:blip r:embed="rId12">
            <a:alphaModFix/>
          </a:blip>
          <a:srcRect/>
          <a:stretch/>
        </p:blipFill>
        <p:spPr>
          <a:xfrm>
            <a:off x="0" y="6494854"/>
            <a:ext cx="9144000" cy="368372"/>
          </a:xfrm>
          <a:prstGeom prst="rect">
            <a:avLst/>
          </a:prstGeom>
          <a:noFill/>
          <a:ln>
            <a:noFill/>
          </a:ln>
        </p:spPr>
      </p:pic>
      <p:sp>
        <p:nvSpPr>
          <p:cNvPr id="13" name="Google Shape;13;p21"/>
          <p:cNvSpPr txBox="1">
            <a:spLocks noGrp="1"/>
          </p:cNvSpPr>
          <p:nvPr>
            <p:ph type="title"/>
          </p:nvPr>
        </p:nvSpPr>
        <p:spPr>
          <a:xfrm>
            <a:off x="628650" y="1998486"/>
            <a:ext cx="78867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 name="Google Shape;14;p21"/>
          <p:cNvSpPr txBox="1">
            <a:spLocks noGrp="1"/>
          </p:cNvSpPr>
          <p:nvPr>
            <p:ph type="body" idx="1"/>
          </p:nvPr>
        </p:nvSpPr>
        <p:spPr>
          <a:xfrm>
            <a:off x="628650" y="3427255"/>
            <a:ext cx="7886700" cy="274970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15" name="Google Shape;15;p21"/>
          <p:cNvPicPr preferRelativeResize="0"/>
          <p:nvPr/>
        </p:nvPicPr>
        <p:blipFill rotWithShape="1">
          <a:blip r:embed="rId13">
            <a:alphaModFix/>
          </a:blip>
          <a:srcRect/>
          <a:stretch/>
        </p:blipFill>
        <p:spPr>
          <a:xfrm>
            <a:off x="115172" y="102604"/>
            <a:ext cx="3019669" cy="1501702"/>
          </a:xfrm>
          <a:prstGeom prst="rect">
            <a:avLst/>
          </a:prstGeom>
          <a:noFill/>
          <a:ln>
            <a:noFill/>
          </a:ln>
        </p:spPr>
      </p:pic>
      <p:sp>
        <p:nvSpPr>
          <p:cNvPr id="16" name="Google Shape;16;p21"/>
          <p:cNvSpPr txBox="1">
            <a:spLocks noGrp="1"/>
          </p:cNvSpPr>
          <p:nvPr>
            <p:ph type="sldNum" idx="12"/>
          </p:nvPr>
        </p:nvSpPr>
        <p:spPr>
          <a:xfrm>
            <a:off x="6457950" y="6492537"/>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beacon.org/We-Want-to-Do-More-Than-Survive-P1446.aspx"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2"/>
          <p:cNvSpPr txBox="1"/>
          <p:nvPr/>
        </p:nvSpPr>
        <p:spPr>
          <a:xfrm>
            <a:off x="54800" y="1593050"/>
            <a:ext cx="9032700" cy="1836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3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3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28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2800" b="1" i="0" u="none" strike="noStrike" cap="none">
              <a:solidFill>
                <a:srgbClr val="000000"/>
              </a:solidFill>
              <a:latin typeface="Calibri"/>
              <a:ea typeface="Calibri"/>
              <a:cs typeface="Calibri"/>
              <a:sym typeface="Calibri"/>
            </a:endParaRPr>
          </a:p>
          <a:p>
            <a:pPr marL="0" marR="0" lvl="0" indent="0" algn="l" rtl="0">
              <a:lnSpc>
                <a:spcPct val="150000"/>
              </a:lnSpc>
              <a:spcBef>
                <a:spcPts val="0"/>
              </a:spcBef>
              <a:spcAft>
                <a:spcPts val="0"/>
              </a:spcAft>
              <a:buClr>
                <a:srgbClr val="000000"/>
              </a:buClr>
              <a:buSzPts val="1400"/>
              <a:buFont typeface="Arial"/>
              <a:buNone/>
            </a:pPr>
            <a:endParaRPr sz="2800" b="1">
              <a:latin typeface="Calibri"/>
              <a:ea typeface="Calibri"/>
              <a:cs typeface="Calibri"/>
              <a:sym typeface="Calibri"/>
            </a:endParaRPr>
          </a:p>
          <a:p>
            <a:pPr marL="0" marR="0" lvl="0" indent="0" algn="l" rtl="0">
              <a:lnSpc>
                <a:spcPct val="150000"/>
              </a:lnSpc>
              <a:spcBef>
                <a:spcPts val="0"/>
              </a:spcBef>
              <a:spcAft>
                <a:spcPts val="0"/>
              </a:spcAft>
              <a:buClr>
                <a:srgbClr val="000000"/>
              </a:buClr>
              <a:buSzPts val="1400"/>
              <a:buFont typeface="Arial"/>
              <a:buNone/>
            </a:pPr>
            <a:endParaRPr sz="2800" b="1">
              <a:latin typeface="Calibri"/>
              <a:ea typeface="Calibri"/>
              <a:cs typeface="Calibri"/>
              <a:sym typeface="Calibri"/>
            </a:endParaRPr>
          </a:p>
          <a:p>
            <a:pPr marL="0" marR="0" lvl="0" indent="0" algn="l" rtl="0">
              <a:lnSpc>
                <a:spcPct val="150000"/>
              </a:lnSpc>
              <a:spcBef>
                <a:spcPts val="0"/>
              </a:spcBef>
              <a:spcAft>
                <a:spcPts val="0"/>
              </a:spcAft>
              <a:buClr>
                <a:srgbClr val="000000"/>
              </a:buClr>
              <a:buSzPts val="1400"/>
              <a:buFont typeface="Arial"/>
              <a:buNone/>
            </a:pPr>
            <a:r>
              <a:rPr lang="en-US" sz="1900" b="1" i="1" strike="noStrike" cap="none">
                <a:solidFill>
                  <a:srgbClr val="000000"/>
                </a:solidFill>
                <a:latin typeface="Calibri"/>
                <a:ea typeface="Calibri"/>
                <a:cs typeface="Calibri"/>
                <a:sym typeface="Calibri"/>
              </a:rPr>
              <a:t>DEB LANGE </a:t>
            </a:r>
            <a:r>
              <a:rPr lang="en-US" sz="1900" b="1" i="1" u="none" strike="noStrike" cap="none">
                <a:solidFill>
                  <a:srgbClr val="000000"/>
                </a:solidFill>
                <a:latin typeface="Calibri"/>
                <a:ea typeface="Calibri"/>
                <a:cs typeface="Calibri"/>
                <a:sym typeface="Calibri"/>
              </a:rPr>
              <a:t>- </a:t>
            </a:r>
            <a:r>
              <a:rPr lang="en-US" sz="1900" b="1" i="1" u="none" strike="noStrike" cap="none">
                <a:solidFill>
                  <a:srgbClr val="306EB1"/>
                </a:solidFill>
                <a:latin typeface="Calibri"/>
                <a:ea typeface="Calibri"/>
                <a:cs typeface="Calibri"/>
                <a:sym typeface="Calibri"/>
              </a:rPr>
              <a:t>EQUITY, DIVERSITY, &amp; INCLUSION</a:t>
            </a:r>
            <a:endParaRPr sz="1900" b="1" i="1" u="none" strike="noStrike" cap="none">
              <a:solidFill>
                <a:srgbClr val="306EB1"/>
              </a:solidFill>
              <a:latin typeface="Calibri"/>
              <a:ea typeface="Calibri"/>
              <a:cs typeface="Calibri"/>
              <a:sym typeface="Calibri"/>
            </a:endParaRPr>
          </a:p>
          <a:p>
            <a:pPr marL="0" marR="0" lvl="0" indent="0" algn="l" rtl="0">
              <a:lnSpc>
                <a:spcPct val="150000"/>
              </a:lnSpc>
              <a:spcBef>
                <a:spcPts val="0"/>
              </a:spcBef>
              <a:spcAft>
                <a:spcPts val="0"/>
              </a:spcAft>
              <a:buClr>
                <a:srgbClr val="000000"/>
              </a:buClr>
              <a:buSzPts val="1400"/>
              <a:buFont typeface="Arial"/>
              <a:buNone/>
            </a:pPr>
            <a:r>
              <a:rPr lang="en-US" sz="1900" b="1" i="1" strike="noStrike" cap="none">
                <a:solidFill>
                  <a:srgbClr val="000000"/>
                </a:solidFill>
                <a:latin typeface="Calibri"/>
                <a:ea typeface="Calibri"/>
                <a:cs typeface="Calibri"/>
                <a:sym typeface="Calibri"/>
              </a:rPr>
              <a:t>ALEXA PEARSON </a:t>
            </a:r>
            <a:r>
              <a:rPr lang="en-US" sz="1900" b="1" i="1" u="none" strike="noStrike" cap="none">
                <a:solidFill>
                  <a:srgbClr val="000000"/>
                </a:solidFill>
                <a:latin typeface="Calibri"/>
                <a:ea typeface="Calibri"/>
                <a:cs typeface="Calibri"/>
                <a:sym typeface="Calibri"/>
              </a:rPr>
              <a:t>- </a:t>
            </a:r>
            <a:r>
              <a:rPr lang="en-US" sz="1900" b="1" i="1" u="none" strike="noStrike" cap="none">
                <a:solidFill>
                  <a:srgbClr val="306EB1"/>
                </a:solidFill>
                <a:latin typeface="Calibri"/>
                <a:ea typeface="Calibri"/>
                <a:cs typeface="Calibri"/>
                <a:sym typeface="Calibri"/>
              </a:rPr>
              <a:t>STANDARDS AND INSTRUCTION</a:t>
            </a:r>
            <a:endParaRPr sz="1900" b="1" i="1" u="none" strike="noStrike" cap="none">
              <a:solidFill>
                <a:srgbClr val="306EB1"/>
              </a:solidFill>
              <a:latin typeface="Calibri"/>
              <a:ea typeface="Calibri"/>
              <a:cs typeface="Calibri"/>
              <a:sym typeface="Calibri"/>
            </a:endParaRPr>
          </a:p>
          <a:p>
            <a:pPr marL="0" marR="0" lvl="0" indent="0" algn="l" rtl="0">
              <a:lnSpc>
                <a:spcPct val="150000"/>
              </a:lnSpc>
              <a:spcBef>
                <a:spcPts val="0"/>
              </a:spcBef>
              <a:spcAft>
                <a:spcPts val="0"/>
              </a:spcAft>
              <a:buClr>
                <a:srgbClr val="000000"/>
              </a:buClr>
              <a:buSzPts val="1400"/>
              <a:buFont typeface="Arial"/>
              <a:buNone/>
            </a:pPr>
            <a:r>
              <a:rPr lang="en-US" sz="1900" b="1" i="1" strike="noStrike" cap="none">
                <a:solidFill>
                  <a:srgbClr val="000000"/>
                </a:solidFill>
                <a:latin typeface="Calibri"/>
                <a:ea typeface="Calibri"/>
                <a:cs typeface="Calibri"/>
                <a:sym typeface="Calibri"/>
              </a:rPr>
              <a:t>AMIT KOBROWSKI </a:t>
            </a:r>
            <a:r>
              <a:rPr lang="en-US" sz="1900" b="1" i="1" u="none" strike="noStrike" cap="none">
                <a:solidFill>
                  <a:srgbClr val="000000"/>
                </a:solidFill>
                <a:latin typeface="Calibri"/>
                <a:ea typeface="Calibri"/>
                <a:cs typeface="Calibri"/>
                <a:sym typeface="Calibri"/>
              </a:rPr>
              <a:t>- </a:t>
            </a:r>
            <a:r>
              <a:rPr lang="en-US" sz="1900" b="1" i="1" u="none" strike="noStrike" cap="none">
                <a:solidFill>
                  <a:srgbClr val="306EB1"/>
                </a:solidFill>
                <a:latin typeface="Calibri"/>
                <a:ea typeface="Calibri"/>
                <a:cs typeface="Calibri"/>
                <a:sym typeface="Calibri"/>
              </a:rPr>
              <a:t>SOCIAL SCIENCE SPECIALIST</a:t>
            </a:r>
            <a:endParaRPr sz="1900" b="1" i="1" u="none" strike="noStrike" cap="none">
              <a:solidFill>
                <a:srgbClr val="306EB1"/>
              </a:solidFill>
              <a:latin typeface="Calibri"/>
              <a:ea typeface="Calibri"/>
              <a:cs typeface="Calibri"/>
              <a:sym typeface="Calibri"/>
            </a:endParaRPr>
          </a:p>
        </p:txBody>
      </p:sp>
      <p:sp>
        <p:nvSpPr>
          <p:cNvPr id="60" name="Google Shape;60;p2"/>
          <p:cNvSpPr txBox="1"/>
          <p:nvPr/>
        </p:nvSpPr>
        <p:spPr>
          <a:xfrm>
            <a:off x="1584825" y="201700"/>
            <a:ext cx="7361400" cy="613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endParaRPr sz="1400" b="0" i="0" u="none" strike="noStrike" cap="none">
              <a:solidFill>
                <a:srgbClr val="000000"/>
              </a:solidFill>
              <a:latin typeface="Calibri"/>
              <a:ea typeface="Calibri"/>
              <a:cs typeface="Calibri"/>
              <a:sym typeface="Calibri"/>
            </a:endParaRPr>
          </a:p>
        </p:txBody>
      </p:sp>
      <p:sp>
        <p:nvSpPr>
          <p:cNvPr id="61" name="Google Shape;61;p2"/>
          <p:cNvSpPr txBox="1"/>
          <p:nvPr/>
        </p:nvSpPr>
        <p:spPr>
          <a:xfrm>
            <a:off x="196700" y="1824900"/>
            <a:ext cx="8890800" cy="20391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4700" b="1" u="none" strike="noStrike" cap="none">
                <a:solidFill>
                  <a:srgbClr val="0F75BC"/>
                </a:solidFill>
                <a:latin typeface="Calibri"/>
                <a:ea typeface="Calibri"/>
                <a:cs typeface="Calibri"/>
                <a:sym typeface="Calibri"/>
              </a:rPr>
              <a:t> </a:t>
            </a:r>
            <a:r>
              <a:rPr lang="en-US" sz="5000" b="1" u="none" strike="noStrike" cap="none">
                <a:solidFill>
                  <a:srgbClr val="0F75BC"/>
                </a:solidFill>
                <a:latin typeface="Calibri"/>
                <a:ea typeface="Calibri"/>
                <a:cs typeface="Calibri"/>
                <a:sym typeface="Calibri"/>
              </a:rPr>
              <a:t>Ethnic Studies Update</a:t>
            </a:r>
            <a:endParaRPr sz="5000" b="1" u="none" strike="noStrike" cap="none">
              <a:solidFill>
                <a:srgbClr val="0F75BC"/>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600"/>
              <a:buFont typeface="Arial"/>
              <a:buNone/>
            </a:pPr>
            <a:endParaRPr sz="5000" b="1">
              <a:solidFill>
                <a:srgbClr val="0F75BC"/>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600"/>
              <a:buFont typeface="Arial"/>
              <a:buNone/>
            </a:pPr>
            <a:r>
              <a:rPr lang="en-US" sz="4300" b="1">
                <a:solidFill>
                  <a:srgbClr val="0F75BC"/>
                </a:solidFill>
                <a:latin typeface="Calibri"/>
                <a:ea typeface="Calibri"/>
                <a:cs typeface="Calibri"/>
                <a:sym typeface="Calibri"/>
              </a:rPr>
              <a:t>August 19, 2020</a:t>
            </a:r>
            <a:endParaRPr sz="4300" b="1">
              <a:solidFill>
                <a:srgbClr val="0F75BC"/>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600"/>
              <a:buFont typeface="Arial"/>
              <a:buNone/>
            </a:pPr>
            <a:endParaRPr sz="3900" b="1" i="1">
              <a:solidFill>
                <a:srgbClr val="0F75BC"/>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8"/>
          <p:cNvSpPr txBox="1"/>
          <p:nvPr/>
        </p:nvSpPr>
        <p:spPr>
          <a:xfrm>
            <a:off x="796700" y="1231825"/>
            <a:ext cx="3313200" cy="5321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Arial"/>
                <a:ea typeface="Arial"/>
                <a:cs typeface="Arial"/>
                <a:sym typeface="Arial"/>
              </a:rPr>
              <a:t>				</a:t>
            </a:r>
            <a:endParaRPr sz="1200" b="0" i="0" u="none" strike="noStrike" cap="none">
              <a:solidFill>
                <a:schemeClr val="dk1"/>
              </a:solidFill>
              <a:latin typeface="Arial"/>
              <a:ea typeface="Arial"/>
              <a:cs typeface="Arial"/>
              <a:sym typeface="Arial"/>
            </a:endParaRPr>
          </a:p>
          <a:p>
            <a:pPr marL="57150" marR="85725" lvl="0" indent="0" algn="l" rtl="0">
              <a:lnSpc>
                <a:spcPct val="100000"/>
              </a:lnSpc>
              <a:spcBef>
                <a:spcPts val="1200"/>
              </a:spcBef>
              <a:spcAft>
                <a:spcPts val="0"/>
              </a:spcAft>
              <a:buClr>
                <a:schemeClr val="dk1"/>
              </a:buClr>
              <a:buSzPts val="1100"/>
              <a:buFont typeface="Arial"/>
              <a:buNone/>
            </a:pPr>
            <a:r>
              <a:rPr lang="en-US" sz="1200" b="0" i="0" u="none" strike="noStrike" cap="none">
                <a:solidFill>
                  <a:schemeClr val="dk1"/>
                </a:solidFill>
                <a:latin typeface="Arial"/>
                <a:ea typeface="Arial"/>
                <a:cs typeface="Arial"/>
                <a:sym typeface="Arial"/>
              </a:rPr>
              <a:t>				</a:t>
            </a:r>
            <a:endParaRPr sz="1200" b="0" i="0" u="none" strike="noStrike" cap="none">
              <a:solidFill>
                <a:schemeClr val="dk1"/>
              </a:solidFill>
              <a:latin typeface="Arial"/>
              <a:ea typeface="Arial"/>
              <a:cs typeface="Arial"/>
              <a:sym typeface="Arial"/>
            </a:endParaRPr>
          </a:p>
          <a:p>
            <a:pPr marL="57150" marR="85725" lvl="0" indent="0" algn="l" rtl="0">
              <a:lnSpc>
                <a:spcPct val="100000"/>
              </a:lnSpc>
              <a:spcBef>
                <a:spcPts val="1200"/>
              </a:spcBef>
              <a:spcAft>
                <a:spcPts val="0"/>
              </a:spcAft>
              <a:buClr>
                <a:schemeClr val="dk1"/>
              </a:buClr>
              <a:buSzPts val="1100"/>
              <a:buFont typeface="Arial"/>
              <a:buNone/>
            </a:pPr>
            <a:r>
              <a:rPr lang="en-US" sz="1200" b="0" i="0" u="none" strike="noStrike" cap="none">
                <a:solidFill>
                  <a:schemeClr val="dk1"/>
                </a:solidFill>
                <a:latin typeface="Arial"/>
                <a:ea typeface="Arial"/>
                <a:cs typeface="Arial"/>
                <a:sym typeface="Arial"/>
              </a:rPr>
              <a:t>			</a:t>
            </a:r>
            <a:endParaRPr sz="1200" b="0" i="0" u="none" strike="noStrike" cap="none">
              <a:solidFill>
                <a:schemeClr val="dk1"/>
              </a:solidFill>
              <a:latin typeface="Arial"/>
              <a:ea typeface="Arial"/>
              <a:cs typeface="Arial"/>
              <a:sym typeface="Arial"/>
            </a:endParaRPr>
          </a:p>
          <a:p>
            <a:pPr marL="57150" marR="85725" lvl="0" indent="0" algn="l" rtl="0">
              <a:lnSpc>
                <a:spcPct val="100000"/>
              </a:lnSpc>
              <a:spcBef>
                <a:spcPts val="1200"/>
              </a:spcBef>
              <a:spcAft>
                <a:spcPts val="0"/>
              </a:spcAft>
              <a:buClr>
                <a:schemeClr val="dk1"/>
              </a:buClr>
              <a:buSzPts val="1100"/>
              <a:buFont typeface="Arial"/>
              <a:buNone/>
            </a:pPr>
            <a:r>
              <a:rPr lang="en-US" sz="1200" b="0" i="0" u="none" strike="noStrike" cap="none">
                <a:solidFill>
                  <a:schemeClr val="dk1"/>
                </a:solidFill>
                <a:latin typeface="Arial"/>
                <a:ea typeface="Arial"/>
                <a:cs typeface="Arial"/>
                <a:sym typeface="Arial"/>
              </a:rPr>
              <a:t>		</a:t>
            </a:r>
            <a:endParaRPr sz="1200" b="0" i="0" u="none" strike="noStrike" cap="none">
              <a:solidFill>
                <a:schemeClr val="dk1"/>
              </a:solidFill>
              <a:latin typeface="Arial"/>
              <a:ea typeface="Arial"/>
              <a:cs typeface="Arial"/>
              <a:sym typeface="Arial"/>
            </a:endParaRPr>
          </a:p>
          <a:p>
            <a:pPr marL="57150" marR="85725" lvl="0" indent="0" algn="l" rtl="0">
              <a:lnSpc>
                <a:spcPct val="100000"/>
              </a:lnSpc>
              <a:spcBef>
                <a:spcPts val="1200"/>
              </a:spcBef>
              <a:spcAft>
                <a:spcPts val="0"/>
              </a:spcAft>
              <a:buClr>
                <a:schemeClr val="dk1"/>
              </a:buClr>
              <a:buSzPts val="1100"/>
              <a:buFont typeface="Arial"/>
              <a:buNone/>
            </a:pPr>
            <a:endParaRPr sz="1900" b="0" i="0" u="none" strike="noStrike" cap="none">
              <a:solidFill>
                <a:schemeClr val="dk1"/>
              </a:solidFill>
              <a:latin typeface="Calibri"/>
              <a:ea typeface="Calibri"/>
              <a:cs typeface="Calibri"/>
              <a:sym typeface="Calibri"/>
            </a:endParaRPr>
          </a:p>
          <a:p>
            <a:pPr marL="0" marR="0" lvl="0" indent="0" algn="l" rtl="0">
              <a:lnSpc>
                <a:spcPct val="100000"/>
              </a:lnSpc>
              <a:spcBef>
                <a:spcPts val="1200"/>
              </a:spcBef>
              <a:spcAft>
                <a:spcPts val="0"/>
              </a:spcAft>
              <a:buClr>
                <a:srgbClr val="000000"/>
              </a:buClr>
              <a:buSzPts val="1900"/>
              <a:buFont typeface="Arial"/>
              <a:buNone/>
            </a:pPr>
            <a:endParaRPr sz="19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Calibri"/>
              <a:ea typeface="Calibri"/>
              <a:cs typeface="Calibri"/>
              <a:sym typeface="Calibri"/>
            </a:endParaRPr>
          </a:p>
        </p:txBody>
      </p:sp>
      <p:sp>
        <p:nvSpPr>
          <p:cNvPr id="139" name="Google Shape;139;p8"/>
          <p:cNvSpPr txBox="1"/>
          <p:nvPr/>
        </p:nvSpPr>
        <p:spPr>
          <a:xfrm>
            <a:off x="5205300" y="1231825"/>
            <a:ext cx="3524100" cy="4338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140" name="Google Shape;140;p8"/>
          <p:cNvSpPr txBox="1"/>
          <p:nvPr/>
        </p:nvSpPr>
        <p:spPr>
          <a:xfrm>
            <a:off x="2089800" y="159200"/>
            <a:ext cx="7054200" cy="9513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3600"/>
              <a:buFont typeface="Arial"/>
              <a:buNone/>
            </a:pPr>
            <a:r>
              <a:rPr lang="en-US" sz="3600" b="1" i="0" u="none" strike="noStrike" cap="none">
                <a:solidFill>
                  <a:schemeClr val="dk1"/>
                </a:solidFill>
                <a:latin typeface="Calibri"/>
                <a:ea typeface="Calibri"/>
                <a:cs typeface="Calibri"/>
                <a:sym typeface="Calibri"/>
              </a:rPr>
              <a:t>Teacher Panel Review and Revision</a:t>
            </a:r>
            <a:endParaRPr sz="3600" b="1" i="0" u="none" strike="noStrike" cap="none">
              <a:solidFill>
                <a:schemeClr val="dk1"/>
              </a:solidFill>
              <a:latin typeface="Calibri"/>
              <a:ea typeface="Calibri"/>
              <a:cs typeface="Calibri"/>
              <a:sym typeface="Calibri"/>
            </a:endParaRPr>
          </a:p>
        </p:txBody>
      </p:sp>
      <p:sp>
        <p:nvSpPr>
          <p:cNvPr id="141" name="Google Shape;141;p8"/>
          <p:cNvSpPr/>
          <p:nvPr/>
        </p:nvSpPr>
        <p:spPr>
          <a:xfrm>
            <a:off x="4886676" y="3772697"/>
            <a:ext cx="260379" cy="260379"/>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aphicFrame>
        <p:nvGraphicFramePr>
          <p:cNvPr id="142" name="Google Shape;142;p8"/>
          <p:cNvGraphicFramePr/>
          <p:nvPr/>
        </p:nvGraphicFramePr>
        <p:xfrm>
          <a:off x="590950" y="1231825"/>
          <a:ext cx="7856225" cy="4495700"/>
        </p:xfrm>
        <a:graphic>
          <a:graphicData uri="http://schemas.openxmlformats.org/drawingml/2006/table">
            <a:tbl>
              <a:tblPr>
                <a:noFill/>
                <a:tableStyleId>{F9A3B630-C1AD-4134-A063-AA29B7C27D01}</a:tableStyleId>
              </a:tblPr>
              <a:tblGrid>
                <a:gridCol w="3940950">
                  <a:extLst>
                    <a:ext uri="{9D8B030D-6E8A-4147-A177-3AD203B41FA5}">
                      <a16:colId xmlns:a16="http://schemas.microsoft.com/office/drawing/2014/main" val="20000"/>
                    </a:ext>
                  </a:extLst>
                </a:gridCol>
                <a:gridCol w="3915275">
                  <a:extLst>
                    <a:ext uri="{9D8B030D-6E8A-4147-A177-3AD203B41FA5}">
                      <a16:colId xmlns:a16="http://schemas.microsoft.com/office/drawing/2014/main" val="20001"/>
                    </a:ext>
                  </a:extLst>
                </a:gridCol>
              </a:tblGrid>
              <a:tr h="685050">
                <a:tc gridSpan="2">
                  <a:txBody>
                    <a:bodyPr/>
                    <a:lstStyle/>
                    <a:p>
                      <a:pPr marL="0" marR="0" lvl="0" indent="0" algn="ctr" rtl="0">
                        <a:lnSpc>
                          <a:spcPct val="100000"/>
                        </a:lnSpc>
                        <a:spcBef>
                          <a:spcPts val="0"/>
                        </a:spcBef>
                        <a:spcAft>
                          <a:spcPts val="0"/>
                        </a:spcAft>
                        <a:buClr>
                          <a:srgbClr val="000000"/>
                        </a:buClr>
                        <a:buSzPts val="1800"/>
                        <a:buFont typeface="Arial"/>
                        <a:buNone/>
                      </a:pPr>
                      <a:r>
                        <a:rPr lang="en-US" sz="2100" b="1" u="none" strike="noStrike" cap="none">
                          <a:solidFill>
                            <a:srgbClr val="FFFFFF"/>
                          </a:solidFill>
                        </a:rPr>
                        <a:t>Kindergarten Standard</a:t>
                      </a:r>
                      <a:endParaRPr sz="2100" b="1"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F75BC"/>
                    </a:solidFill>
                  </a:tcPr>
                </a:tc>
                <a:tc hMerge="1">
                  <a:txBody>
                    <a:bodyPr/>
                    <a:lstStyle/>
                    <a:p>
                      <a:endParaRPr lang="en-US"/>
                    </a:p>
                  </a:txBody>
                  <a:tcPr/>
                </a:tc>
                <a:extLst>
                  <a:ext uri="{0D108BD9-81ED-4DB2-BD59-A6C34878D82A}">
                    <a16:rowId xmlns:a16="http://schemas.microsoft.com/office/drawing/2014/main" val="10000"/>
                  </a:ext>
                </a:extLst>
              </a:tr>
              <a:tr h="1020025">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2019 Recommendation</a:t>
                      </a:r>
                      <a:endParaRPr sz="1800" b="1"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F75BC"/>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2020 Revision</a:t>
                      </a:r>
                      <a:endParaRPr sz="1800" b="1"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F75BC"/>
                    </a:solidFill>
                  </a:tcPr>
                </a:tc>
                <a:extLst>
                  <a:ext uri="{0D108BD9-81ED-4DB2-BD59-A6C34878D82A}">
                    <a16:rowId xmlns:a16="http://schemas.microsoft.com/office/drawing/2014/main" val="10001"/>
                  </a:ext>
                </a:extLst>
              </a:tr>
              <a:tr h="2790625">
                <a:tc>
                  <a:txBody>
                    <a:bodyPr/>
                    <a:lstStyle/>
                    <a:p>
                      <a:pPr marL="0" marR="85725" lvl="0" indent="0" algn="l" rtl="0">
                        <a:lnSpc>
                          <a:spcPct val="100000"/>
                        </a:lnSpc>
                        <a:spcBef>
                          <a:spcPts val="0"/>
                        </a:spcBef>
                        <a:spcAft>
                          <a:spcPts val="0"/>
                        </a:spcAft>
                        <a:buClr>
                          <a:schemeClr val="dk1"/>
                        </a:buClr>
                        <a:buSzPts val="1100"/>
                        <a:buFont typeface="Arial"/>
                        <a:buNone/>
                      </a:pPr>
                      <a:r>
                        <a:rPr lang="en-US" sz="2000" b="1" u="none" strike="noStrike" cap="none">
                          <a:solidFill>
                            <a:schemeClr val="dk1"/>
                          </a:solidFill>
                          <a:latin typeface="Calibri"/>
                          <a:ea typeface="Calibri"/>
                          <a:cs typeface="Calibri"/>
                          <a:sym typeface="Calibri"/>
                        </a:rPr>
                        <a:t>Develop understanding of </a:t>
                      </a:r>
                      <a:r>
                        <a:rPr lang="en-US" sz="2000" b="1" u="sng" strike="noStrike" cap="none">
                          <a:solidFill>
                            <a:schemeClr val="dk1"/>
                          </a:solidFill>
                          <a:latin typeface="Calibri"/>
                          <a:ea typeface="Calibri"/>
                          <a:cs typeface="Calibri"/>
                          <a:sym typeface="Calibri"/>
                        </a:rPr>
                        <a:t>identity formation</a:t>
                      </a:r>
                      <a:r>
                        <a:rPr lang="en-US" sz="2000" b="1" u="none" strike="noStrike" cap="none">
                          <a:solidFill>
                            <a:schemeClr val="dk1"/>
                          </a:solidFill>
                          <a:latin typeface="Calibri"/>
                          <a:ea typeface="Calibri"/>
                          <a:cs typeface="Calibri"/>
                          <a:sym typeface="Calibri"/>
                        </a:rPr>
                        <a:t> related to self, family, community, gender, and disability.</a:t>
                      </a:r>
                      <a:endParaRPr sz="1300" u="none" strike="noStrike" cap="none"/>
                    </a:p>
                  </a:txBody>
                  <a:tcPr marL="91425" marR="91425" marT="91425" marB="91425">
                    <a:lnT w="9525" cap="flat" cmpd="sng">
                      <a:solidFill>
                        <a:srgbClr val="FFFFFF"/>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chemeClr val="dk1"/>
                        </a:buClr>
                        <a:buSzPts val="1100"/>
                        <a:buFont typeface="Arial"/>
                        <a:buNone/>
                      </a:pPr>
                      <a:r>
                        <a:rPr lang="en-US" sz="2000" b="1" u="none" strike="noStrike" cap="none" dirty="0">
                          <a:solidFill>
                            <a:schemeClr val="dk1"/>
                          </a:solidFill>
                          <a:latin typeface="Calibri"/>
                          <a:ea typeface="Calibri"/>
                          <a:cs typeface="Calibri"/>
                          <a:sym typeface="Calibri"/>
                        </a:rPr>
                        <a:t>Develop an understanding of </a:t>
                      </a:r>
                      <a:r>
                        <a:rPr lang="en-US" sz="2000" b="1" i="1" u="none" strike="noStrike" cap="none" dirty="0">
                          <a:solidFill>
                            <a:schemeClr val="accent5"/>
                          </a:solidFill>
                          <a:latin typeface="Calibri"/>
                          <a:ea typeface="Calibri"/>
                          <a:cs typeface="Calibri"/>
                          <a:sym typeface="Calibri"/>
                        </a:rPr>
                        <a:t>one's own identity groups</a:t>
                      </a:r>
                      <a:r>
                        <a:rPr lang="en-US" sz="2000" b="1" u="none" strike="noStrike" cap="none" dirty="0">
                          <a:solidFill>
                            <a:schemeClr val="accent5"/>
                          </a:solidFill>
                          <a:latin typeface="Calibri"/>
                          <a:ea typeface="Calibri"/>
                          <a:cs typeface="Calibri"/>
                          <a:sym typeface="Calibri"/>
                        </a:rPr>
                        <a:t> </a:t>
                      </a:r>
                      <a:r>
                        <a:rPr lang="en-US" sz="2000" b="1" u="none" strike="noStrike" cap="none" dirty="0">
                          <a:solidFill>
                            <a:schemeClr val="dk1"/>
                          </a:solidFill>
                          <a:latin typeface="Calibri"/>
                          <a:ea typeface="Calibri"/>
                          <a:cs typeface="Calibri"/>
                          <a:sym typeface="Calibri"/>
                        </a:rPr>
                        <a:t>including, but not limited to, </a:t>
                      </a:r>
                      <a:r>
                        <a:rPr lang="en-US" sz="2000" b="1" i="1" u="none" strike="noStrike" cap="none" dirty="0">
                          <a:solidFill>
                            <a:schemeClr val="accent5"/>
                          </a:solidFill>
                          <a:latin typeface="Calibri"/>
                          <a:ea typeface="Calibri"/>
                          <a:cs typeface="Calibri"/>
                          <a:sym typeface="Calibri"/>
                        </a:rPr>
                        <a:t>race</a:t>
                      </a:r>
                      <a:r>
                        <a:rPr lang="en-US" sz="2000" b="1" u="none" strike="noStrike" cap="none" dirty="0">
                          <a:solidFill>
                            <a:srgbClr val="38761D"/>
                          </a:solidFill>
                          <a:latin typeface="Calibri"/>
                          <a:ea typeface="Calibri"/>
                          <a:cs typeface="Calibri"/>
                          <a:sym typeface="Calibri"/>
                        </a:rPr>
                        <a:t>, </a:t>
                      </a:r>
                      <a:r>
                        <a:rPr lang="en-US" sz="2000" b="1" u="none" strike="noStrike" cap="none" dirty="0">
                          <a:solidFill>
                            <a:schemeClr val="dk1"/>
                          </a:solidFill>
                          <a:latin typeface="Calibri"/>
                          <a:ea typeface="Calibri"/>
                          <a:cs typeface="Calibri"/>
                          <a:sym typeface="Calibri"/>
                        </a:rPr>
                        <a:t>gender, family, </a:t>
                      </a:r>
                      <a:r>
                        <a:rPr lang="en-US" sz="2000" b="1" i="1" u="none" strike="noStrike" cap="none" dirty="0">
                          <a:solidFill>
                            <a:schemeClr val="accent5"/>
                          </a:solidFill>
                          <a:latin typeface="Calibri"/>
                          <a:ea typeface="Calibri"/>
                          <a:cs typeface="Calibri"/>
                          <a:sym typeface="Calibri"/>
                        </a:rPr>
                        <a:t>ethnicity</a:t>
                      </a:r>
                      <a:r>
                        <a:rPr lang="en-US" sz="2000" b="1" i="1" u="none" strike="noStrike" cap="none" dirty="0">
                          <a:solidFill>
                            <a:schemeClr val="dk1"/>
                          </a:solidFill>
                          <a:latin typeface="Calibri"/>
                          <a:ea typeface="Calibri"/>
                          <a:cs typeface="Calibri"/>
                          <a:sym typeface="Calibri"/>
                        </a:rPr>
                        <a:t>,</a:t>
                      </a:r>
                      <a:r>
                        <a:rPr lang="en-US" sz="2000" b="1" u="none" strike="noStrike" cap="none" dirty="0">
                          <a:solidFill>
                            <a:schemeClr val="dk1"/>
                          </a:solidFill>
                          <a:latin typeface="Calibri"/>
                          <a:ea typeface="Calibri"/>
                          <a:cs typeface="Calibri"/>
                          <a:sym typeface="Calibri"/>
                        </a:rPr>
                        <a:t> </a:t>
                      </a:r>
                      <a:r>
                        <a:rPr lang="en-US" sz="2000" b="1" i="1" u="none" strike="noStrike" cap="none" dirty="0">
                          <a:solidFill>
                            <a:schemeClr val="accent5"/>
                          </a:solidFill>
                          <a:latin typeface="Calibri"/>
                          <a:ea typeface="Calibri"/>
                          <a:cs typeface="Calibri"/>
                          <a:sym typeface="Calibri"/>
                        </a:rPr>
                        <a:t>culture, religion, and ability</a:t>
                      </a:r>
                      <a:r>
                        <a:rPr lang="en-US" sz="2000" b="1" i="1" u="none" strike="noStrike" cap="none" dirty="0">
                          <a:solidFill>
                            <a:schemeClr val="dk1"/>
                          </a:solidFill>
                          <a:latin typeface="Calibri"/>
                          <a:ea typeface="Calibri"/>
                          <a:cs typeface="Calibri"/>
                          <a:sym typeface="Calibri"/>
                        </a:rPr>
                        <a:t>.</a:t>
                      </a:r>
                      <a:endParaRPr sz="2000" b="1"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lnT w="9525" cap="flat" cmpd="sng">
                      <a:solidFill>
                        <a:srgbClr val="FFFFFF"/>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9"/>
          <p:cNvSpPr txBox="1">
            <a:spLocks noGrp="1"/>
          </p:cNvSpPr>
          <p:nvPr>
            <p:ph type="title"/>
          </p:nvPr>
        </p:nvSpPr>
        <p:spPr>
          <a:xfrm>
            <a:off x="1795175" y="0"/>
            <a:ext cx="7239000" cy="948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3600"/>
              <a:buNone/>
            </a:pPr>
            <a:r>
              <a:rPr lang="en-US"/>
              <a:t>    Teacher Panel Review and Revision</a:t>
            </a:r>
            <a:r>
              <a:rPr lang="en-US" b="1">
                <a:latin typeface="Calibri"/>
                <a:ea typeface="Calibri"/>
                <a:cs typeface="Calibri"/>
                <a:sym typeface="Calibri"/>
              </a:rPr>
              <a:t> </a:t>
            </a:r>
            <a:endParaRPr b="1">
              <a:latin typeface="Calibri"/>
              <a:ea typeface="Calibri"/>
              <a:cs typeface="Calibri"/>
              <a:sym typeface="Calibri"/>
            </a:endParaRPr>
          </a:p>
        </p:txBody>
      </p:sp>
      <p:graphicFrame>
        <p:nvGraphicFramePr>
          <p:cNvPr id="148" name="Google Shape;148;p9"/>
          <p:cNvGraphicFramePr/>
          <p:nvPr/>
        </p:nvGraphicFramePr>
        <p:xfrm>
          <a:off x="561000" y="1249125"/>
          <a:ext cx="8022000" cy="4199700"/>
        </p:xfrm>
        <a:graphic>
          <a:graphicData uri="http://schemas.openxmlformats.org/drawingml/2006/table">
            <a:tbl>
              <a:tblPr>
                <a:noFill/>
                <a:tableStyleId>{F9A3B630-C1AD-4134-A063-AA29B7C27D01}</a:tableStyleId>
              </a:tblPr>
              <a:tblGrid>
                <a:gridCol w="4011000">
                  <a:extLst>
                    <a:ext uri="{9D8B030D-6E8A-4147-A177-3AD203B41FA5}">
                      <a16:colId xmlns:a16="http://schemas.microsoft.com/office/drawing/2014/main" val="20000"/>
                    </a:ext>
                  </a:extLst>
                </a:gridCol>
                <a:gridCol w="4011000">
                  <a:extLst>
                    <a:ext uri="{9D8B030D-6E8A-4147-A177-3AD203B41FA5}">
                      <a16:colId xmlns:a16="http://schemas.microsoft.com/office/drawing/2014/main" val="20001"/>
                    </a:ext>
                  </a:extLst>
                </a:gridCol>
              </a:tblGrid>
              <a:tr h="639975">
                <a:tc gridSpan="2">
                  <a:txBody>
                    <a:bodyPr/>
                    <a:lstStyle/>
                    <a:p>
                      <a:pPr marL="0" marR="0" lvl="0" indent="0" algn="ctr" rtl="0">
                        <a:lnSpc>
                          <a:spcPct val="100000"/>
                        </a:lnSpc>
                        <a:spcBef>
                          <a:spcPts val="0"/>
                        </a:spcBef>
                        <a:spcAft>
                          <a:spcPts val="0"/>
                        </a:spcAft>
                        <a:buClr>
                          <a:srgbClr val="000000"/>
                        </a:buClr>
                        <a:buSzPts val="1800"/>
                        <a:buFont typeface="Arial"/>
                        <a:buNone/>
                      </a:pPr>
                      <a:r>
                        <a:rPr lang="en-US" sz="2100" b="1" u="none" strike="noStrike" cap="none">
                          <a:solidFill>
                            <a:srgbClr val="FFFFFF"/>
                          </a:solidFill>
                        </a:rPr>
                        <a:t>Grade 1 Standard</a:t>
                      </a:r>
                      <a:endParaRPr sz="2100" b="1"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F75BC"/>
                    </a:solidFill>
                  </a:tcPr>
                </a:tc>
                <a:tc hMerge="1">
                  <a:txBody>
                    <a:bodyPr/>
                    <a:lstStyle/>
                    <a:p>
                      <a:endParaRPr lang="en-US"/>
                    </a:p>
                  </a:txBody>
                  <a:tcPr/>
                </a:tc>
                <a:extLst>
                  <a:ext uri="{0D108BD9-81ED-4DB2-BD59-A6C34878D82A}">
                    <a16:rowId xmlns:a16="http://schemas.microsoft.com/office/drawing/2014/main" val="10000"/>
                  </a:ext>
                </a:extLst>
              </a:tr>
              <a:tr h="952875">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2019 Recommendation</a:t>
                      </a:r>
                      <a:endParaRPr sz="1800" b="1"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F75BC"/>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2020 Revision</a:t>
                      </a:r>
                      <a:endParaRPr sz="1800" b="1"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F75BC"/>
                    </a:solidFill>
                  </a:tcPr>
                </a:tc>
                <a:extLst>
                  <a:ext uri="{0D108BD9-81ED-4DB2-BD59-A6C34878D82A}">
                    <a16:rowId xmlns:a16="http://schemas.microsoft.com/office/drawing/2014/main" val="10001"/>
                  </a:ext>
                </a:extLst>
              </a:tr>
              <a:tr h="2606850">
                <a:tc>
                  <a:txBody>
                    <a:bodyPr/>
                    <a:lstStyle/>
                    <a:p>
                      <a:pPr marL="0" marR="114300" lvl="0" indent="0" algn="l" rtl="0">
                        <a:lnSpc>
                          <a:spcPct val="100000"/>
                        </a:lnSpc>
                        <a:spcBef>
                          <a:spcPts val="0"/>
                        </a:spcBef>
                        <a:spcAft>
                          <a:spcPts val="0"/>
                        </a:spcAft>
                        <a:buClr>
                          <a:schemeClr val="dk1"/>
                        </a:buClr>
                        <a:buSzPts val="1100"/>
                        <a:buFont typeface="Arial"/>
                        <a:buNone/>
                      </a:pPr>
                      <a:r>
                        <a:rPr lang="en-US" sz="2000" b="1" u="none" strike="noStrike" cap="none">
                          <a:solidFill>
                            <a:schemeClr val="dk1"/>
                          </a:solidFill>
                          <a:latin typeface="Calibri"/>
                          <a:ea typeface="Calibri"/>
                          <a:cs typeface="Calibri"/>
                          <a:sym typeface="Calibri"/>
                        </a:rPr>
                        <a:t>Examine </a:t>
                      </a:r>
                      <a:r>
                        <a:rPr lang="en-US" sz="2000" b="1" u="sng" strike="noStrike" cap="none">
                          <a:latin typeface="Calibri"/>
                          <a:ea typeface="Calibri"/>
                          <a:cs typeface="Calibri"/>
                          <a:sym typeface="Calibri"/>
                        </a:rPr>
                        <a:t>social construction</a:t>
                      </a:r>
                      <a:r>
                        <a:rPr lang="en-US" sz="2000" b="1" u="none" strike="noStrike" cap="none">
                          <a:solidFill>
                            <a:srgbClr val="674EA7"/>
                          </a:solidFill>
                          <a:latin typeface="Calibri"/>
                          <a:ea typeface="Calibri"/>
                          <a:cs typeface="Calibri"/>
                          <a:sym typeface="Calibri"/>
                        </a:rPr>
                        <a:t> </a:t>
                      </a:r>
                      <a:r>
                        <a:rPr lang="en-US" sz="2000" b="1" u="none" strike="noStrike" cap="none">
                          <a:solidFill>
                            <a:schemeClr val="dk1"/>
                          </a:solidFill>
                          <a:latin typeface="Calibri"/>
                          <a:ea typeface="Calibri"/>
                          <a:cs typeface="Calibri"/>
                          <a:sym typeface="Calibri"/>
                        </a:rPr>
                        <a:t>as it relates to race, ethnicity, gender, disabilities, sexual orientation.</a:t>
                      </a:r>
                      <a:endParaRPr sz="1900" u="none" strike="noStrike" cap="none"/>
                    </a:p>
                  </a:txBody>
                  <a:tcPr marL="91425" marR="91425" marT="91425" marB="91425">
                    <a:lnT w="9525" cap="flat" cmpd="sng">
                      <a:solidFill>
                        <a:srgbClr val="FFFFFF"/>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chemeClr val="dk1"/>
                        </a:buClr>
                        <a:buSzPts val="1100"/>
                        <a:buFont typeface="Arial"/>
                        <a:buNone/>
                      </a:pPr>
                      <a:r>
                        <a:rPr lang="en-US" sz="2000" b="1" u="none" strike="noStrike" cap="none">
                          <a:solidFill>
                            <a:schemeClr val="dk1"/>
                          </a:solidFill>
                          <a:latin typeface="Calibri"/>
                          <a:ea typeface="Calibri"/>
                          <a:cs typeface="Calibri"/>
                          <a:sym typeface="Calibri"/>
                        </a:rPr>
                        <a:t>Describe how </a:t>
                      </a:r>
                      <a:r>
                        <a:rPr lang="en-US" sz="2000" b="1" u="none" strike="noStrike" cap="none">
                          <a:solidFill>
                            <a:schemeClr val="accent5"/>
                          </a:solidFill>
                          <a:latin typeface="Calibri"/>
                          <a:ea typeface="Calibri"/>
                          <a:cs typeface="Calibri"/>
                          <a:sym typeface="Calibri"/>
                        </a:rPr>
                        <a:t>individual and</a:t>
                      </a:r>
                      <a:r>
                        <a:rPr lang="en-US" sz="2000" b="1" u="none" strike="noStrike" cap="none">
                          <a:solidFill>
                            <a:schemeClr val="dk1"/>
                          </a:solidFill>
                          <a:latin typeface="Calibri"/>
                          <a:ea typeface="Calibri"/>
                          <a:cs typeface="Calibri"/>
                          <a:sym typeface="Calibri"/>
                        </a:rPr>
                        <a:t> </a:t>
                      </a:r>
                      <a:r>
                        <a:rPr lang="en-US" sz="2000" b="1" u="none" strike="noStrike" cap="none">
                          <a:solidFill>
                            <a:schemeClr val="accent5"/>
                          </a:solidFill>
                          <a:latin typeface="Calibri"/>
                          <a:ea typeface="Calibri"/>
                          <a:cs typeface="Calibri"/>
                          <a:sym typeface="Calibri"/>
                        </a:rPr>
                        <a:t>group characteristics are used to divide, unite, and categorize racial, ethnic, and social groups.</a:t>
                      </a:r>
                      <a:r>
                        <a:rPr lang="en-US" sz="2000" b="1" u="none" strike="noStrike" cap="none">
                          <a:solidFill>
                            <a:schemeClr val="dk1"/>
                          </a:solidFill>
                          <a:latin typeface="Calibri"/>
                          <a:ea typeface="Calibri"/>
                          <a:cs typeface="Calibri"/>
                          <a:sym typeface="Calibri"/>
                        </a:rPr>
                        <a:t> </a:t>
                      </a:r>
                      <a:endParaRPr sz="1900" u="none" strike="noStrike" cap="none"/>
                    </a:p>
                  </a:txBody>
                  <a:tcPr marL="91425" marR="91425" marT="91425" marB="91425">
                    <a:lnT w="9525" cap="flat" cmpd="sng">
                      <a:solidFill>
                        <a:srgbClr val="FFFFFF"/>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0"/>
          <p:cNvSpPr txBox="1">
            <a:spLocks noGrp="1"/>
          </p:cNvSpPr>
          <p:nvPr>
            <p:ph type="sldNum" idx="12"/>
          </p:nvPr>
        </p:nvSpPr>
        <p:spPr>
          <a:xfrm>
            <a:off x="6457950" y="6492537"/>
            <a:ext cx="20574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12</a:t>
            </a:fld>
            <a:endParaRPr/>
          </a:p>
        </p:txBody>
      </p:sp>
      <p:sp>
        <p:nvSpPr>
          <p:cNvPr id="155" name="Google Shape;155;p10"/>
          <p:cNvSpPr txBox="1"/>
          <p:nvPr/>
        </p:nvSpPr>
        <p:spPr>
          <a:xfrm>
            <a:off x="655300" y="1762525"/>
            <a:ext cx="7518900" cy="43134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F75BC"/>
                </a:solidFill>
                <a:latin typeface="Calibri"/>
                <a:ea typeface="Calibri"/>
                <a:cs typeface="Calibri"/>
                <a:sym typeface="Calibri"/>
              </a:rPr>
              <a:t>Grade 1:</a:t>
            </a:r>
            <a:r>
              <a:rPr lang="en-US" sz="2200" b="1" i="0" u="none" strike="noStrike" cap="none">
                <a:solidFill>
                  <a:srgbClr val="000000"/>
                </a:solidFill>
                <a:latin typeface="Calibri"/>
                <a:ea typeface="Calibri"/>
                <a:cs typeface="Calibri"/>
                <a:sym typeface="Calibri"/>
              </a:rPr>
              <a:t> Describe how individual and group characteristics are used to </a:t>
            </a:r>
            <a:r>
              <a:rPr lang="en-US" sz="2200" b="1" i="0" u="sng" strike="noStrike" cap="none">
                <a:solidFill>
                  <a:srgbClr val="000000"/>
                </a:solidFill>
                <a:latin typeface="Calibri"/>
                <a:ea typeface="Calibri"/>
                <a:cs typeface="Calibri"/>
                <a:sym typeface="Calibri"/>
              </a:rPr>
              <a:t>divide, unite, and categorize </a:t>
            </a:r>
            <a:r>
              <a:rPr lang="en-US" sz="2200" b="1" i="0" u="none" strike="noStrike" cap="none">
                <a:solidFill>
                  <a:srgbClr val="000000"/>
                </a:solidFill>
                <a:latin typeface="Calibri"/>
                <a:ea typeface="Calibri"/>
                <a:cs typeface="Calibri"/>
                <a:sym typeface="Calibri"/>
              </a:rPr>
              <a:t>racial, ethnic, and social groups. </a:t>
            </a: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F75BC"/>
                </a:solidFill>
                <a:latin typeface="Calibri"/>
                <a:ea typeface="Calibri"/>
                <a:cs typeface="Calibri"/>
                <a:sym typeface="Calibri"/>
              </a:rPr>
              <a:t>Grade 2:</a:t>
            </a:r>
            <a:r>
              <a:rPr lang="en-US" sz="2200" b="1" i="0" u="none" strike="noStrike" cap="none">
                <a:solidFill>
                  <a:schemeClr val="dk1"/>
                </a:solidFill>
                <a:latin typeface="Calibri"/>
                <a:ea typeface="Calibri"/>
                <a:cs typeface="Calibri"/>
                <a:sym typeface="Calibri"/>
              </a:rPr>
              <a:t> Explain how inherited wealth and scarcity affect </a:t>
            </a:r>
            <a:r>
              <a:rPr lang="en-US" sz="2200" b="1" i="0" u="sng" strike="noStrike" cap="none">
                <a:solidFill>
                  <a:schemeClr val="dk1"/>
                </a:solidFill>
                <a:latin typeface="Calibri"/>
                <a:ea typeface="Calibri"/>
                <a:cs typeface="Calibri"/>
                <a:sym typeface="Calibri"/>
              </a:rPr>
              <a:t>individual and group power</a:t>
            </a:r>
            <a:r>
              <a:rPr lang="en-US" sz="2200" b="1" i="0" u="none" strike="noStrike" cap="none">
                <a:solidFill>
                  <a:schemeClr val="dk1"/>
                </a:solidFill>
                <a:latin typeface="Calibri"/>
                <a:ea typeface="Calibri"/>
                <a:cs typeface="Calibri"/>
                <a:sym typeface="Calibri"/>
              </a:rPr>
              <a:t> and the ability to make decisions about personal savings and spending.</a:t>
            </a:r>
            <a:endParaRPr sz="2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F75BC"/>
                </a:solidFill>
                <a:latin typeface="Calibri"/>
                <a:ea typeface="Calibri"/>
                <a:cs typeface="Calibri"/>
                <a:sym typeface="Calibri"/>
              </a:rPr>
              <a:t>Grade </a:t>
            </a:r>
            <a:r>
              <a:rPr lang="en-US" sz="2200" b="1">
                <a:solidFill>
                  <a:srgbClr val="0F75BC"/>
                </a:solidFill>
                <a:latin typeface="Calibri"/>
                <a:ea typeface="Calibri"/>
                <a:cs typeface="Calibri"/>
                <a:sym typeface="Calibri"/>
              </a:rPr>
              <a:t>5: </a:t>
            </a:r>
            <a:r>
              <a:rPr lang="en-US" sz="2200" b="1">
                <a:latin typeface="Calibri"/>
                <a:ea typeface="Calibri"/>
                <a:cs typeface="Calibri"/>
                <a:sym typeface="Calibri"/>
              </a:rPr>
              <a:t>Examine how the decisions of those in power affected those with less political/economic </a:t>
            </a:r>
            <a:r>
              <a:rPr lang="en-US" sz="2200" b="1" u="sng">
                <a:latin typeface="Calibri"/>
                <a:ea typeface="Calibri"/>
                <a:cs typeface="Calibri"/>
                <a:sym typeface="Calibri"/>
              </a:rPr>
              <a:t>power in past and current movements</a:t>
            </a:r>
            <a:r>
              <a:rPr lang="en-US" sz="2200" b="1">
                <a:latin typeface="Calibri"/>
                <a:ea typeface="Calibri"/>
                <a:cs typeface="Calibri"/>
                <a:sym typeface="Calibri"/>
              </a:rPr>
              <a:t> for equality, freedom, and justice with connections to the present-day reality. </a:t>
            </a: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Calibri"/>
              <a:ea typeface="Calibri"/>
              <a:cs typeface="Calibri"/>
              <a:sym typeface="Calibri"/>
            </a:endParaRPr>
          </a:p>
        </p:txBody>
      </p:sp>
      <p:sp>
        <p:nvSpPr>
          <p:cNvPr id="156" name="Google Shape;156;p10"/>
          <p:cNvSpPr txBox="1">
            <a:spLocks noGrp="1"/>
          </p:cNvSpPr>
          <p:nvPr>
            <p:ph type="title"/>
          </p:nvPr>
        </p:nvSpPr>
        <p:spPr>
          <a:xfrm>
            <a:off x="1881838" y="111581"/>
            <a:ext cx="7152300" cy="10134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3600"/>
              <a:buNone/>
            </a:pPr>
            <a:r>
              <a:rPr lang="en-US"/>
              <a:t>Example Content Additions to 2018 SS Standards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11"/>
          <p:cNvSpPr txBox="1">
            <a:spLocks noGrp="1"/>
          </p:cNvSpPr>
          <p:nvPr>
            <p:ph type="title"/>
          </p:nvPr>
        </p:nvSpPr>
        <p:spPr>
          <a:xfrm>
            <a:off x="585325" y="1363125"/>
            <a:ext cx="8100600" cy="5129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US" sz="2200">
                <a:solidFill>
                  <a:srgbClr val="0F75BC"/>
                </a:solidFill>
              </a:rPr>
              <a:t>Grade 6:</a:t>
            </a:r>
            <a:r>
              <a:rPr lang="en-US" sz="2200">
                <a:solidFill>
                  <a:srgbClr val="000000"/>
                </a:solidFill>
              </a:rPr>
              <a:t> Identify and analyze historical and contemporary means societies have undertaken for the </a:t>
            </a:r>
            <a:r>
              <a:rPr lang="en-US" sz="2200" u="sng">
                <a:solidFill>
                  <a:srgbClr val="000000"/>
                </a:solidFill>
              </a:rPr>
              <a:t>expansion of justice, equality, and equity</a:t>
            </a:r>
            <a:r>
              <a:rPr lang="en-US" sz="2200">
                <a:solidFill>
                  <a:srgbClr val="000000"/>
                </a:solidFill>
              </a:rPr>
              <a:t> for individuals and/or groups of previously historically underrepresented groups.</a:t>
            </a:r>
            <a:endParaRPr sz="2200">
              <a:solidFill>
                <a:srgbClr val="000000"/>
              </a:solidFill>
            </a:endParaRPr>
          </a:p>
          <a:p>
            <a:pPr marL="0" lvl="0" indent="0" algn="l" rtl="0">
              <a:lnSpc>
                <a:spcPct val="100000"/>
              </a:lnSpc>
              <a:spcBef>
                <a:spcPts val="0"/>
              </a:spcBef>
              <a:spcAft>
                <a:spcPts val="0"/>
              </a:spcAft>
              <a:buSzPts val="3600"/>
              <a:buNone/>
            </a:pPr>
            <a:endParaRPr sz="2200">
              <a:solidFill>
                <a:srgbClr val="000000"/>
              </a:solidFill>
            </a:endParaRPr>
          </a:p>
          <a:p>
            <a:pPr marL="0" lvl="0" indent="0" algn="l" rtl="0">
              <a:lnSpc>
                <a:spcPct val="100000"/>
              </a:lnSpc>
              <a:spcBef>
                <a:spcPts val="0"/>
              </a:spcBef>
              <a:spcAft>
                <a:spcPts val="0"/>
              </a:spcAft>
              <a:buSzPts val="3600"/>
              <a:buNone/>
            </a:pPr>
            <a:r>
              <a:rPr lang="en-US" sz="2200">
                <a:solidFill>
                  <a:srgbClr val="0F75BC"/>
                </a:solidFill>
              </a:rPr>
              <a:t>Grade 8: </a:t>
            </a:r>
            <a:r>
              <a:rPr lang="en-US" sz="2200" b="0">
                <a:solidFill>
                  <a:srgbClr val="000000"/>
                </a:solidFill>
              </a:rPr>
              <a:t> </a:t>
            </a:r>
            <a:r>
              <a:rPr lang="en-US" sz="2200">
                <a:solidFill>
                  <a:srgbClr val="000000"/>
                </a:solidFill>
              </a:rPr>
              <a:t>Identify and analyze the </a:t>
            </a:r>
            <a:r>
              <a:rPr lang="en-US" sz="2200" u="sng">
                <a:solidFill>
                  <a:srgbClr val="000000"/>
                </a:solidFill>
              </a:rPr>
              <a:t>forms of resistance</a:t>
            </a:r>
            <a:r>
              <a:rPr lang="en-US" sz="2200">
                <a:solidFill>
                  <a:srgbClr val="000000"/>
                </a:solidFill>
              </a:rPr>
              <a:t> utilized by enslaved people, including self-emancipation, sabotage, and rebellion. </a:t>
            </a:r>
            <a:endParaRPr sz="2200">
              <a:solidFill>
                <a:srgbClr val="000000"/>
              </a:solidFill>
            </a:endParaRPr>
          </a:p>
          <a:p>
            <a:pPr marL="0" lvl="0" indent="0" algn="l" rtl="0">
              <a:lnSpc>
                <a:spcPct val="100000"/>
              </a:lnSpc>
              <a:spcBef>
                <a:spcPts val="0"/>
              </a:spcBef>
              <a:spcAft>
                <a:spcPts val="0"/>
              </a:spcAft>
              <a:buSzPts val="3600"/>
              <a:buNone/>
            </a:pPr>
            <a:endParaRPr sz="2200">
              <a:solidFill>
                <a:srgbClr val="000000"/>
              </a:solidFill>
            </a:endParaRPr>
          </a:p>
          <a:p>
            <a:pPr marL="0" lvl="0" indent="0" algn="l" rtl="0">
              <a:lnSpc>
                <a:spcPct val="100000"/>
              </a:lnSpc>
              <a:spcBef>
                <a:spcPts val="1200"/>
              </a:spcBef>
              <a:spcAft>
                <a:spcPts val="0"/>
              </a:spcAft>
              <a:buSzPts val="3600"/>
              <a:buNone/>
            </a:pPr>
            <a:r>
              <a:rPr lang="en-US" sz="2200">
                <a:solidFill>
                  <a:srgbClr val="0F75BC"/>
                </a:solidFill>
              </a:rPr>
              <a:t>Grade HS:</a:t>
            </a:r>
            <a:r>
              <a:rPr lang="en-US" sz="2200">
                <a:solidFill>
                  <a:srgbClr val="000000"/>
                </a:solidFill>
              </a:rPr>
              <a:t> Identify, discuss, and explain the </a:t>
            </a:r>
            <a:r>
              <a:rPr lang="en-US" sz="2200" u="sng">
                <a:solidFill>
                  <a:srgbClr val="000000"/>
                </a:solidFill>
              </a:rPr>
              <a:t>exclusionary language and intent </a:t>
            </a:r>
            <a:r>
              <a:rPr lang="en-US" sz="2200">
                <a:solidFill>
                  <a:srgbClr val="000000"/>
                </a:solidFill>
              </a:rPr>
              <a:t>of the Oregon and U.S. Constitution and the </a:t>
            </a:r>
            <a:r>
              <a:rPr lang="en-US" sz="2200" u="sng">
                <a:solidFill>
                  <a:srgbClr val="000000"/>
                </a:solidFill>
              </a:rPr>
              <a:t>provisions and process for the expansion and protection of civil rights.</a:t>
            </a:r>
            <a:endParaRPr sz="2200">
              <a:solidFill>
                <a:srgbClr val="000000"/>
              </a:solidFill>
            </a:endParaRPr>
          </a:p>
        </p:txBody>
      </p:sp>
      <p:sp>
        <p:nvSpPr>
          <p:cNvPr id="163" name="Google Shape;163;p11"/>
          <p:cNvSpPr txBox="1">
            <a:spLocks noGrp="1"/>
          </p:cNvSpPr>
          <p:nvPr>
            <p:ph type="sldNum" idx="12"/>
          </p:nvPr>
        </p:nvSpPr>
        <p:spPr>
          <a:xfrm>
            <a:off x="6457950" y="6492537"/>
            <a:ext cx="20574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13</a:t>
            </a:fld>
            <a:endParaRPr/>
          </a:p>
        </p:txBody>
      </p:sp>
      <p:sp>
        <p:nvSpPr>
          <p:cNvPr id="164" name="Google Shape;164;p11"/>
          <p:cNvSpPr txBox="1">
            <a:spLocks noGrp="1"/>
          </p:cNvSpPr>
          <p:nvPr>
            <p:ph type="title"/>
          </p:nvPr>
        </p:nvSpPr>
        <p:spPr>
          <a:xfrm>
            <a:off x="1881838" y="111581"/>
            <a:ext cx="7152300" cy="10134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3600"/>
              <a:buNone/>
            </a:pPr>
            <a:r>
              <a:rPr lang="en-US"/>
              <a:t>Example Content Additions to 2018 SS Standards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13"/>
          <p:cNvSpPr txBox="1">
            <a:spLocks noGrp="1"/>
          </p:cNvSpPr>
          <p:nvPr>
            <p:ph type="title"/>
          </p:nvPr>
        </p:nvSpPr>
        <p:spPr>
          <a:xfrm>
            <a:off x="1881838" y="111581"/>
            <a:ext cx="7152300" cy="1013400"/>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SzPts val="3600"/>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3"/>
                  </a:ext>
                </a:extLst>
              </a:rPr>
              <a:t>Work Plan/Next Steps</a:t>
            </a:r>
            <a:endParaRPr/>
          </a:p>
        </p:txBody>
      </p:sp>
      <p:sp>
        <p:nvSpPr>
          <p:cNvPr id="171" name="Google Shape;171;p13"/>
          <p:cNvSpPr txBox="1">
            <a:spLocks noGrp="1"/>
          </p:cNvSpPr>
          <p:nvPr>
            <p:ph type="sldNum" idx="12"/>
          </p:nvPr>
        </p:nvSpPr>
        <p:spPr>
          <a:xfrm>
            <a:off x="6457950" y="6492537"/>
            <a:ext cx="20574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14</a:t>
            </a:fld>
            <a:endParaRPr/>
          </a:p>
        </p:txBody>
      </p:sp>
      <p:sp>
        <p:nvSpPr>
          <p:cNvPr id="172" name="Google Shape;172;p13"/>
          <p:cNvSpPr txBox="1"/>
          <p:nvPr/>
        </p:nvSpPr>
        <p:spPr>
          <a:xfrm>
            <a:off x="896850" y="1693350"/>
            <a:ext cx="7350300" cy="42684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Calibri"/>
              <a:buChar char="●"/>
            </a:pPr>
            <a:r>
              <a:rPr lang="en-US" sz="2200" b="1" i="0" u="none" strike="noStrike" cap="none">
                <a:solidFill>
                  <a:srgbClr val="306EB1"/>
                </a:solidFill>
                <a:latin typeface="Calibri"/>
                <a:ea typeface="Calibri"/>
                <a:cs typeface="Calibri"/>
                <a:sym typeface="Calibri"/>
              </a:rPr>
              <a:t>Fall 2020 </a:t>
            </a:r>
            <a:r>
              <a:rPr lang="en-US" sz="2200" b="0" i="0" u="none" strike="noStrike" cap="none">
                <a:solidFill>
                  <a:srgbClr val="000000"/>
                </a:solidFill>
                <a:latin typeface="Calibri"/>
                <a:ea typeface="Calibri"/>
                <a:cs typeface="Calibri"/>
                <a:sym typeface="Calibri"/>
              </a:rPr>
              <a:t>Engagement and </a:t>
            </a:r>
            <a:r>
              <a:rPr lang="en-US" sz="2200">
                <a:latin typeface="Calibri"/>
                <a:ea typeface="Calibri"/>
                <a:cs typeface="Calibri"/>
                <a:sym typeface="Calibri"/>
              </a:rPr>
              <a:t>f</a:t>
            </a:r>
            <a:r>
              <a:rPr lang="en-US" sz="2200" b="0" i="0" u="none" strike="noStrike" cap="none">
                <a:solidFill>
                  <a:srgbClr val="000000"/>
                </a:solidFill>
                <a:latin typeface="Calibri"/>
                <a:ea typeface="Calibri"/>
                <a:cs typeface="Calibri"/>
                <a:sym typeface="Calibri"/>
              </a:rPr>
              <a:t>eedback from Tribes, </a:t>
            </a:r>
            <a:r>
              <a:rPr lang="en-US" sz="2200">
                <a:latin typeface="Calibri"/>
                <a:ea typeface="Calibri"/>
                <a:cs typeface="Calibri"/>
                <a:sym typeface="Calibri"/>
              </a:rPr>
              <a:t>m</a:t>
            </a:r>
            <a:r>
              <a:rPr lang="en-US" sz="2200" b="0" i="0" u="none" strike="noStrike" cap="none">
                <a:solidFill>
                  <a:srgbClr val="000000"/>
                </a:solidFill>
                <a:latin typeface="Calibri"/>
                <a:ea typeface="Calibri"/>
                <a:cs typeface="Calibri"/>
                <a:sym typeface="Calibri"/>
              </a:rPr>
              <a:t>embers of </a:t>
            </a:r>
            <a:r>
              <a:rPr lang="en-US" sz="2200">
                <a:latin typeface="Calibri"/>
                <a:ea typeface="Calibri"/>
                <a:cs typeface="Calibri"/>
                <a:sym typeface="Calibri"/>
              </a:rPr>
              <a:t>o</a:t>
            </a:r>
            <a:r>
              <a:rPr lang="en-US" sz="2200" b="0" i="0" u="none" strike="noStrike" cap="none">
                <a:solidFill>
                  <a:srgbClr val="000000"/>
                </a:solidFill>
                <a:latin typeface="Calibri"/>
                <a:ea typeface="Calibri"/>
                <a:cs typeface="Calibri"/>
                <a:sym typeface="Calibri"/>
              </a:rPr>
              <a:t>riginal Ethnic Studies Advisory Group, and </a:t>
            </a:r>
            <a:r>
              <a:rPr lang="en-US" sz="2200">
                <a:latin typeface="Calibri"/>
                <a:ea typeface="Calibri"/>
                <a:cs typeface="Calibri"/>
                <a:sym typeface="Calibri"/>
              </a:rPr>
              <a:t>Community based organizations; OEA, COSA</a:t>
            </a:r>
            <a:endParaRPr sz="2200" b="0"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2000"/>
              <a:buFont typeface="Arial"/>
              <a:buNone/>
            </a:pP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Calibri"/>
              <a:buChar char="●"/>
            </a:pPr>
            <a:r>
              <a:rPr lang="en-US" sz="2200" b="1" i="0" u="none" strike="noStrike" cap="none">
                <a:solidFill>
                  <a:srgbClr val="306EB1"/>
                </a:solidFill>
                <a:latin typeface="Calibri"/>
                <a:ea typeface="Calibri"/>
                <a:cs typeface="Calibri"/>
                <a:sym typeface="Calibri"/>
              </a:rPr>
              <a:t>November 2020 </a:t>
            </a:r>
            <a:r>
              <a:rPr lang="en-US" sz="2200" b="0" i="0" u="none" strike="noStrike" cap="none">
                <a:solidFill>
                  <a:srgbClr val="000000"/>
                </a:solidFill>
                <a:latin typeface="Calibri"/>
                <a:ea typeface="Calibri"/>
                <a:cs typeface="Calibri"/>
                <a:sym typeface="Calibri"/>
              </a:rPr>
              <a:t>First </a:t>
            </a:r>
            <a:r>
              <a:rPr lang="en-US" sz="2200">
                <a:latin typeface="Calibri"/>
                <a:ea typeface="Calibri"/>
                <a:cs typeface="Calibri"/>
                <a:sym typeface="Calibri"/>
              </a:rPr>
              <a:t>r</a:t>
            </a:r>
            <a:r>
              <a:rPr lang="en-US" sz="2200" b="0" i="0" u="none" strike="noStrike" cap="none">
                <a:solidFill>
                  <a:srgbClr val="000000"/>
                </a:solidFill>
                <a:latin typeface="Calibri"/>
                <a:ea typeface="Calibri"/>
                <a:cs typeface="Calibri"/>
                <a:sym typeface="Calibri"/>
              </a:rPr>
              <a:t>ead of Ethnic Studies Standards at SBE</a:t>
            </a:r>
            <a:endParaRPr sz="2200" b="0"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2000"/>
              <a:buFont typeface="Arial"/>
              <a:buNone/>
            </a:pP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Calibri"/>
              <a:buChar char="●"/>
            </a:pPr>
            <a:r>
              <a:rPr lang="en-US" sz="2200" b="1" i="0" u="none" strike="noStrike" cap="none">
                <a:solidFill>
                  <a:srgbClr val="306EB1"/>
                </a:solidFill>
                <a:latin typeface="Calibri"/>
                <a:ea typeface="Calibri"/>
                <a:cs typeface="Calibri"/>
                <a:sym typeface="Calibri"/>
              </a:rPr>
              <a:t>Nov - Feb 2020/</a:t>
            </a:r>
            <a:r>
              <a:rPr lang="en-US" sz="2200" b="1">
                <a:solidFill>
                  <a:srgbClr val="306EB1"/>
                </a:solidFill>
                <a:latin typeface="Calibri"/>
                <a:ea typeface="Calibri"/>
                <a:cs typeface="Calibri"/>
                <a:sym typeface="Calibri"/>
              </a:rPr>
              <a:t>2</a:t>
            </a:r>
            <a:r>
              <a:rPr lang="en-US" sz="2200" b="1" i="0" u="none" strike="noStrike" cap="none">
                <a:solidFill>
                  <a:srgbClr val="306EB1"/>
                </a:solidFill>
                <a:latin typeface="Calibri"/>
                <a:ea typeface="Calibri"/>
                <a:cs typeface="Calibri"/>
                <a:sym typeface="Calibri"/>
              </a:rPr>
              <a:t>1 </a:t>
            </a:r>
            <a:r>
              <a:rPr lang="en-US" sz="2200" b="0" i="0" u="none" strike="noStrike" cap="none">
                <a:solidFill>
                  <a:srgbClr val="000000"/>
                </a:solidFill>
                <a:latin typeface="Calibri"/>
                <a:ea typeface="Calibri"/>
                <a:cs typeface="Calibri"/>
                <a:sym typeface="Calibri"/>
              </a:rPr>
              <a:t>Public Comment and </a:t>
            </a:r>
            <a:r>
              <a:rPr lang="en-US" sz="2200">
                <a:latin typeface="Calibri"/>
                <a:ea typeface="Calibri"/>
                <a:cs typeface="Calibri"/>
                <a:sym typeface="Calibri"/>
              </a:rPr>
              <a:t>Community Partner </a:t>
            </a:r>
            <a:r>
              <a:rPr lang="en-US" sz="2200" b="0" i="0" u="none" strike="noStrike" cap="none">
                <a:solidFill>
                  <a:srgbClr val="000000"/>
                </a:solidFill>
                <a:latin typeface="Calibri"/>
                <a:ea typeface="Calibri"/>
                <a:cs typeface="Calibri"/>
                <a:sym typeface="Calibri"/>
              </a:rPr>
              <a:t>Feedback</a:t>
            </a:r>
            <a:endParaRPr sz="2200" b="0"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2000"/>
              <a:buFont typeface="Arial"/>
              <a:buNone/>
            </a:pP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Calibri"/>
              <a:buChar char="●"/>
            </a:pPr>
            <a:r>
              <a:rPr lang="en-US" sz="2200" b="1" i="0" u="none" strike="noStrike" cap="none">
                <a:solidFill>
                  <a:srgbClr val="306EB1"/>
                </a:solidFill>
                <a:latin typeface="Calibri"/>
                <a:ea typeface="Calibri"/>
                <a:cs typeface="Calibri"/>
                <a:sym typeface="Calibri"/>
              </a:rPr>
              <a:t>March - Sep 2021</a:t>
            </a:r>
            <a:r>
              <a:rPr lang="en-US" sz="2200" b="0" i="0" u="none" strike="noStrike" cap="none">
                <a:solidFill>
                  <a:srgbClr val="306EB1"/>
                </a:solidFill>
                <a:latin typeface="Calibri"/>
                <a:ea typeface="Calibri"/>
                <a:cs typeface="Calibri"/>
                <a:sym typeface="Calibri"/>
              </a:rPr>
              <a:t> </a:t>
            </a:r>
            <a:r>
              <a:rPr lang="en-US" sz="2200" b="0" i="0" u="none" strike="noStrike" cap="none">
                <a:solidFill>
                  <a:srgbClr val="000000"/>
                </a:solidFill>
                <a:latin typeface="Calibri"/>
                <a:ea typeface="Calibri"/>
                <a:cs typeface="Calibri"/>
                <a:sym typeface="Calibri"/>
              </a:rPr>
              <a:t>Ethnic Studies Standards Present</a:t>
            </a:r>
            <a:r>
              <a:rPr lang="en-US" sz="2200">
                <a:latin typeface="Calibri"/>
                <a:ea typeface="Calibri"/>
                <a:cs typeface="Calibri"/>
                <a:sym typeface="Calibri"/>
              </a:rPr>
              <a:t>ed </a:t>
            </a:r>
            <a:r>
              <a:rPr lang="en-US" sz="2200" b="0" i="0" u="none" strike="noStrike" cap="none">
                <a:solidFill>
                  <a:srgbClr val="000000"/>
                </a:solidFill>
                <a:latin typeface="Calibri"/>
                <a:ea typeface="Calibri"/>
                <a:cs typeface="Calibri"/>
                <a:sym typeface="Calibri"/>
              </a:rPr>
              <a:t>to SBE for Adoption</a:t>
            </a:r>
            <a:endParaRPr sz="2200" b="0" i="0" u="none" strike="noStrike" cap="non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78" name="Google Shape;178;p20" descr="woman in black, blue, and red shirt lying on surface while reading magazine"/>
          <p:cNvPicPr preferRelativeResize="0"/>
          <p:nvPr/>
        </p:nvPicPr>
        <p:blipFill rotWithShape="1">
          <a:blip r:embed="rId3">
            <a:alphaModFix/>
          </a:blip>
          <a:srcRect/>
          <a:stretch/>
        </p:blipFill>
        <p:spPr>
          <a:xfrm>
            <a:off x="4837550" y="394150"/>
            <a:ext cx="3746925" cy="2497950"/>
          </a:xfrm>
          <a:prstGeom prst="rect">
            <a:avLst/>
          </a:prstGeom>
          <a:noFill/>
          <a:ln>
            <a:noFill/>
          </a:ln>
        </p:spPr>
      </p:pic>
      <p:pic>
        <p:nvPicPr>
          <p:cNvPr id="179" name="Google Shape;179;p20" descr="man in black crew neck t-shirt standing on street during daytime"/>
          <p:cNvPicPr preferRelativeResize="0"/>
          <p:nvPr/>
        </p:nvPicPr>
        <p:blipFill rotWithShape="1">
          <a:blip r:embed="rId4">
            <a:alphaModFix/>
          </a:blip>
          <a:srcRect/>
          <a:stretch/>
        </p:blipFill>
        <p:spPr>
          <a:xfrm>
            <a:off x="1076670" y="702750"/>
            <a:ext cx="3407830" cy="2726250"/>
          </a:xfrm>
          <a:prstGeom prst="rect">
            <a:avLst/>
          </a:prstGeom>
          <a:noFill/>
          <a:ln>
            <a:noFill/>
          </a:ln>
        </p:spPr>
      </p:pic>
      <p:pic>
        <p:nvPicPr>
          <p:cNvPr id="180" name="Google Shape;180;p20" descr="person wearing black Equality printed cap"/>
          <p:cNvPicPr preferRelativeResize="0"/>
          <p:nvPr/>
        </p:nvPicPr>
        <p:blipFill rotWithShape="1">
          <a:blip r:embed="rId5">
            <a:alphaModFix/>
          </a:blip>
          <a:srcRect t="24419"/>
          <a:stretch/>
        </p:blipFill>
        <p:spPr>
          <a:xfrm>
            <a:off x="955150" y="3605950"/>
            <a:ext cx="2404775" cy="2726250"/>
          </a:xfrm>
          <a:prstGeom prst="rect">
            <a:avLst/>
          </a:prstGeom>
          <a:noFill/>
          <a:ln>
            <a:noFill/>
          </a:ln>
        </p:spPr>
      </p:pic>
      <p:pic>
        <p:nvPicPr>
          <p:cNvPr id="181" name="Google Shape;181;p20" descr="Ethnic Studies Bill Passes | The Portland Observer"/>
          <p:cNvPicPr preferRelativeResize="0"/>
          <p:nvPr/>
        </p:nvPicPr>
        <p:blipFill rotWithShape="1">
          <a:blip r:embed="rId6">
            <a:alphaModFix/>
          </a:blip>
          <a:srcRect/>
          <a:stretch/>
        </p:blipFill>
        <p:spPr>
          <a:xfrm>
            <a:off x="3660900" y="3143250"/>
            <a:ext cx="4865900" cy="29082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pic>
        <p:nvPicPr>
          <p:cNvPr id="67" name="Google Shape;67;g9161165afb_1_434" descr="Gender Equality is Not Just a Women's Issue | FSG"/>
          <p:cNvPicPr preferRelativeResize="0"/>
          <p:nvPr/>
        </p:nvPicPr>
        <p:blipFill>
          <a:blip r:embed="rId3">
            <a:alphaModFix/>
          </a:blip>
          <a:stretch>
            <a:fillRect/>
          </a:stretch>
        </p:blipFill>
        <p:spPr>
          <a:xfrm>
            <a:off x="279200" y="1930050"/>
            <a:ext cx="4026275" cy="2699100"/>
          </a:xfrm>
          <a:prstGeom prst="rect">
            <a:avLst/>
          </a:prstGeom>
          <a:noFill/>
          <a:ln>
            <a:noFill/>
          </a:ln>
        </p:spPr>
      </p:pic>
      <p:sp>
        <p:nvSpPr>
          <p:cNvPr id="68" name="Google Shape;68;g9161165afb_1_434"/>
          <p:cNvSpPr txBox="1"/>
          <p:nvPr/>
        </p:nvSpPr>
        <p:spPr>
          <a:xfrm>
            <a:off x="4572000" y="1419400"/>
            <a:ext cx="4463100" cy="360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600" b="1" i="1">
                <a:latin typeface="Calibri"/>
                <a:ea typeface="Calibri"/>
                <a:cs typeface="Calibri"/>
                <a:sym typeface="Calibri"/>
              </a:rPr>
              <a:t>“[Ethnic Studies] Pedagogy should work in tandem with students’ own knowledge of their community and grassroots organizations to push forward new ideas for social change, not just be a tool to enhance test scores or grades.” </a:t>
            </a:r>
            <a:endParaRPr sz="2600" b="1" i="1">
              <a:latin typeface="Calibri"/>
              <a:ea typeface="Calibri"/>
              <a:cs typeface="Calibri"/>
              <a:sym typeface="Calibri"/>
            </a:endParaRPr>
          </a:p>
          <a:p>
            <a:pPr marL="0" lvl="0" indent="0" algn="l" rtl="0">
              <a:spcBef>
                <a:spcPts val="0"/>
              </a:spcBef>
              <a:spcAft>
                <a:spcPts val="0"/>
              </a:spcAft>
              <a:buNone/>
            </a:pPr>
            <a:endParaRPr sz="2100" i="1">
              <a:latin typeface="Calibri"/>
              <a:ea typeface="Calibri"/>
              <a:cs typeface="Calibri"/>
              <a:sym typeface="Calibri"/>
            </a:endParaRPr>
          </a:p>
          <a:p>
            <a:pPr marL="0" lvl="0" indent="0" algn="l" rtl="0">
              <a:spcBef>
                <a:spcPts val="0"/>
              </a:spcBef>
              <a:spcAft>
                <a:spcPts val="0"/>
              </a:spcAft>
              <a:buNone/>
            </a:pPr>
            <a:r>
              <a:rPr lang="en-US" sz="1900" i="1">
                <a:latin typeface="Calibri"/>
                <a:ea typeface="Calibri"/>
                <a:cs typeface="Calibri"/>
                <a:sym typeface="Calibri"/>
              </a:rPr>
              <a:t>Source: </a:t>
            </a:r>
            <a:r>
              <a:rPr lang="en-US" sz="1900" i="1" u="sng">
                <a:solidFill>
                  <a:schemeClr val="hlink"/>
                </a:solidFill>
                <a:latin typeface="Calibri"/>
                <a:ea typeface="Calibri"/>
                <a:cs typeface="Calibri"/>
                <a:sym typeface="Calibri"/>
                <a:hlinkClick r:id="rId4"/>
              </a:rPr>
              <a:t>We Want to Do More Than Survive</a:t>
            </a:r>
            <a:endParaRPr sz="1900" i="1" u="sng">
              <a:latin typeface="Calibri"/>
              <a:ea typeface="Calibri"/>
              <a:cs typeface="Calibri"/>
              <a:sym typeface="Calibri"/>
            </a:endParaRPr>
          </a:p>
          <a:p>
            <a:pPr marL="0" lvl="0" indent="0" algn="l" rtl="0">
              <a:spcBef>
                <a:spcPts val="0"/>
              </a:spcBef>
              <a:spcAft>
                <a:spcPts val="0"/>
              </a:spcAft>
              <a:buNone/>
            </a:pPr>
            <a:r>
              <a:rPr lang="en-US" sz="1900" i="1">
                <a:latin typeface="Calibri"/>
                <a:ea typeface="Calibri"/>
                <a:cs typeface="Calibri"/>
                <a:sym typeface="Calibri"/>
              </a:rPr>
              <a:t>Dr. Bettina L. Love</a:t>
            </a:r>
            <a:endParaRPr sz="1900" i="1">
              <a:latin typeface="Calibri"/>
              <a:ea typeface="Calibri"/>
              <a:cs typeface="Calibri"/>
              <a:sym typeface="Calibri"/>
            </a:endParaRPr>
          </a:p>
        </p:txBody>
      </p:sp>
      <p:sp>
        <p:nvSpPr>
          <p:cNvPr id="69" name="Google Shape;69;g9161165afb_1_434"/>
          <p:cNvSpPr txBox="1"/>
          <p:nvPr/>
        </p:nvSpPr>
        <p:spPr>
          <a:xfrm>
            <a:off x="2032000" y="248100"/>
            <a:ext cx="6852000" cy="94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70" name="Google Shape;70;g9161165afb_1_434"/>
          <p:cNvSpPr txBox="1"/>
          <p:nvPr/>
        </p:nvSpPr>
        <p:spPr>
          <a:xfrm>
            <a:off x="609600" y="76200"/>
            <a:ext cx="8425500" cy="973200"/>
          </a:xfrm>
          <a:prstGeom prst="rect">
            <a:avLst/>
          </a:prstGeom>
          <a:noFill/>
          <a:ln>
            <a:noFill/>
          </a:ln>
        </p:spPr>
        <p:txBody>
          <a:bodyPr spcFirstLastPara="1" wrap="square" lIns="91425" tIns="91425" rIns="91425" bIns="91425" anchor="t" anchorCtr="0">
            <a:noAutofit/>
          </a:bodyPr>
          <a:lstStyle/>
          <a:p>
            <a:pPr marL="2286000" marR="0" lvl="0" indent="0" algn="r" rtl="0">
              <a:lnSpc>
                <a:spcPct val="90000"/>
              </a:lnSpc>
              <a:spcBef>
                <a:spcPts val="1000"/>
              </a:spcBef>
              <a:spcAft>
                <a:spcPts val="0"/>
              </a:spcAft>
              <a:buClr>
                <a:srgbClr val="000000"/>
              </a:buClr>
              <a:buSzPts val="3600"/>
              <a:buFont typeface="Arial"/>
              <a:buNone/>
            </a:pPr>
            <a:r>
              <a:rPr lang="en-US" sz="3600" b="1" i="0" u="none" strike="noStrike" cap="none">
                <a:solidFill>
                  <a:schemeClr val="dk1"/>
                </a:solidFill>
                <a:latin typeface="Calibri"/>
                <a:ea typeface="Calibri"/>
                <a:cs typeface="Calibri"/>
                <a:sym typeface="Calibri"/>
              </a:rPr>
              <a:t>     </a:t>
            </a:r>
            <a:r>
              <a:rPr lang="en-US" sz="3600" b="1">
                <a:solidFill>
                  <a:schemeClr val="dk1"/>
                </a:solidFill>
                <a:latin typeface="Calibri"/>
                <a:ea typeface="Calibri"/>
                <a:cs typeface="Calibri"/>
                <a:sym typeface="Calibri"/>
              </a:rPr>
              <a:t>Grounding and Purpose</a:t>
            </a:r>
            <a:endParaRPr sz="2500" b="0"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pic>
        <p:nvPicPr>
          <p:cNvPr id="76" name="Google Shape;76;p3" descr="Support Ethnic Studies Programs - NEA EdJustice"/>
          <p:cNvPicPr preferRelativeResize="0"/>
          <p:nvPr/>
        </p:nvPicPr>
        <p:blipFill rotWithShape="1">
          <a:blip r:embed="rId3">
            <a:alphaModFix/>
          </a:blip>
          <a:srcRect/>
          <a:stretch/>
        </p:blipFill>
        <p:spPr>
          <a:xfrm>
            <a:off x="388525" y="1450000"/>
            <a:ext cx="5329100" cy="3289325"/>
          </a:xfrm>
          <a:prstGeom prst="rect">
            <a:avLst/>
          </a:prstGeom>
          <a:noFill/>
          <a:ln>
            <a:noFill/>
          </a:ln>
        </p:spPr>
      </p:pic>
      <p:sp>
        <p:nvSpPr>
          <p:cNvPr id="77" name="Google Shape;77;p3"/>
          <p:cNvSpPr txBox="1"/>
          <p:nvPr/>
        </p:nvSpPr>
        <p:spPr>
          <a:xfrm>
            <a:off x="5816075" y="1570650"/>
            <a:ext cx="3156600" cy="4136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1" i="1" u="none" strike="noStrike" cap="none">
                <a:solidFill>
                  <a:srgbClr val="000000"/>
                </a:solidFill>
                <a:latin typeface="Calibri"/>
                <a:ea typeface="Calibri"/>
                <a:cs typeface="Calibri"/>
                <a:sym typeface="Calibri"/>
              </a:rPr>
              <a:t>A </a:t>
            </a:r>
            <a:r>
              <a:rPr lang="en-US" sz="2400" b="1" i="1">
                <a:latin typeface="Calibri"/>
                <a:ea typeface="Calibri"/>
                <a:cs typeface="Calibri"/>
                <a:sym typeface="Calibri"/>
              </a:rPr>
              <a:t>g</a:t>
            </a:r>
            <a:r>
              <a:rPr lang="en-US" sz="2400" b="1" i="1" u="none" strike="noStrike" cap="none">
                <a:solidFill>
                  <a:srgbClr val="000000"/>
                </a:solidFill>
                <a:latin typeface="Calibri"/>
                <a:ea typeface="Calibri"/>
                <a:cs typeface="Calibri"/>
                <a:sym typeface="Calibri"/>
              </a:rPr>
              <a:t>rassroots </a:t>
            </a:r>
            <a:r>
              <a:rPr lang="en-US" sz="2400" b="1" i="1">
                <a:latin typeface="Calibri"/>
                <a:ea typeface="Calibri"/>
                <a:cs typeface="Calibri"/>
                <a:sym typeface="Calibri"/>
              </a:rPr>
              <a:t>m</a:t>
            </a:r>
            <a:r>
              <a:rPr lang="en-US" sz="2400" b="1" i="1" u="none" strike="noStrike" cap="none">
                <a:solidFill>
                  <a:srgbClr val="000000"/>
                </a:solidFill>
                <a:latin typeface="Calibri"/>
                <a:ea typeface="Calibri"/>
                <a:cs typeface="Calibri"/>
                <a:sym typeface="Calibri"/>
              </a:rPr>
              <a:t>ovement </a:t>
            </a:r>
            <a:r>
              <a:rPr lang="en-US" sz="2400" b="1" i="1">
                <a:latin typeface="Calibri"/>
                <a:ea typeface="Calibri"/>
                <a:cs typeface="Calibri"/>
                <a:sym typeface="Calibri"/>
              </a:rPr>
              <a:t>l</a:t>
            </a:r>
            <a:r>
              <a:rPr lang="en-US" sz="2400" b="1" i="1" u="none" strike="noStrike" cap="none">
                <a:solidFill>
                  <a:srgbClr val="000000"/>
                </a:solidFill>
                <a:latin typeface="Calibri"/>
                <a:ea typeface="Calibri"/>
                <a:cs typeface="Calibri"/>
                <a:sym typeface="Calibri"/>
              </a:rPr>
              <a:t>ed by </a:t>
            </a:r>
            <a:r>
              <a:rPr lang="en-US" sz="2400" b="1" i="1">
                <a:latin typeface="Calibri"/>
                <a:ea typeface="Calibri"/>
                <a:cs typeface="Calibri"/>
                <a:sym typeface="Calibri"/>
              </a:rPr>
              <a:t>s</a:t>
            </a:r>
            <a:r>
              <a:rPr lang="en-US" sz="2400" b="1" i="1" u="none" strike="noStrike" cap="none">
                <a:solidFill>
                  <a:srgbClr val="000000"/>
                </a:solidFill>
                <a:latin typeface="Calibri"/>
                <a:ea typeface="Calibri"/>
                <a:cs typeface="Calibri"/>
                <a:sym typeface="Calibri"/>
              </a:rPr>
              <a:t>tudents </a:t>
            </a:r>
            <a:r>
              <a:rPr lang="en-US" sz="2400" b="1" i="1">
                <a:latin typeface="Calibri"/>
                <a:ea typeface="Calibri"/>
                <a:cs typeface="Calibri"/>
                <a:sym typeface="Calibri"/>
              </a:rPr>
              <a:t>advocating to see themselves, their story, their identity reflected</a:t>
            </a:r>
            <a:r>
              <a:rPr lang="en-US" sz="2400" b="1" i="1" u="none" strike="noStrike" cap="none">
                <a:solidFill>
                  <a:srgbClr val="000000"/>
                </a:solidFill>
                <a:latin typeface="Calibri"/>
                <a:ea typeface="Calibri"/>
                <a:cs typeface="Calibri"/>
                <a:sym typeface="Calibri"/>
              </a:rPr>
              <a:t> in the school </a:t>
            </a:r>
            <a:r>
              <a:rPr lang="en-US" sz="2400" b="1" i="1">
                <a:latin typeface="Calibri"/>
                <a:ea typeface="Calibri"/>
                <a:cs typeface="Calibri"/>
                <a:sym typeface="Calibri"/>
              </a:rPr>
              <a:t>c</a:t>
            </a:r>
            <a:r>
              <a:rPr lang="en-US" sz="2400" b="1" i="1" u="none" strike="noStrike" cap="none">
                <a:solidFill>
                  <a:srgbClr val="000000"/>
                </a:solidFill>
                <a:latin typeface="Calibri"/>
                <a:ea typeface="Calibri"/>
                <a:cs typeface="Calibri"/>
                <a:sym typeface="Calibri"/>
              </a:rPr>
              <a:t>urriculum.</a:t>
            </a:r>
            <a:endParaRPr sz="2400" b="1" i="1" u="none" strike="noStrike" cap="none">
              <a:solidFill>
                <a:srgbClr val="000000"/>
              </a:solidFill>
              <a:latin typeface="Calibri"/>
              <a:ea typeface="Calibri"/>
              <a:cs typeface="Calibri"/>
              <a:sym typeface="Calibri"/>
            </a:endParaRPr>
          </a:p>
        </p:txBody>
      </p:sp>
      <p:sp>
        <p:nvSpPr>
          <p:cNvPr id="78" name="Google Shape;78;p3"/>
          <p:cNvSpPr txBox="1"/>
          <p:nvPr/>
        </p:nvSpPr>
        <p:spPr>
          <a:xfrm>
            <a:off x="609600" y="76200"/>
            <a:ext cx="8425500" cy="973200"/>
          </a:xfrm>
          <a:prstGeom prst="rect">
            <a:avLst/>
          </a:prstGeom>
          <a:noFill/>
          <a:ln>
            <a:noFill/>
          </a:ln>
        </p:spPr>
        <p:txBody>
          <a:bodyPr spcFirstLastPara="1" wrap="square" lIns="91425" tIns="91425" rIns="91425" bIns="91425" anchor="t" anchorCtr="0">
            <a:noAutofit/>
          </a:bodyPr>
          <a:lstStyle/>
          <a:p>
            <a:pPr marL="2286000" marR="0" lvl="0" indent="0" algn="r" rtl="0">
              <a:lnSpc>
                <a:spcPct val="90000"/>
              </a:lnSpc>
              <a:spcBef>
                <a:spcPts val="1000"/>
              </a:spcBef>
              <a:spcAft>
                <a:spcPts val="0"/>
              </a:spcAft>
              <a:buClr>
                <a:srgbClr val="000000"/>
              </a:buClr>
              <a:buSzPts val="3600"/>
              <a:buFont typeface="Arial"/>
              <a:buNone/>
            </a:pPr>
            <a:r>
              <a:rPr lang="en-US" sz="3600" b="1" i="0" u="none" strike="noStrike" cap="none">
                <a:solidFill>
                  <a:schemeClr val="dk1"/>
                </a:solidFill>
                <a:latin typeface="Calibri"/>
                <a:ea typeface="Calibri"/>
                <a:cs typeface="Calibri"/>
                <a:sym typeface="Calibri"/>
              </a:rPr>
              <a:t>      Ethnic Studies</a:t>
            </a:r>
            <a:endParaRPr sz="25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Google Shape;84;p4" descr="The Oregon Ethnic Studies Bill signed into law"/>
          <p:cNvPicPr preferRelativeResize="0"/>
          <p:nvPr/>
        </p:nvPicPr>
        <p:blipFill rotWithShape="1">
          <a:blip r:embed="rId3">
            <a:alphaModFix/>
          </a:blip>
          <a:srcRect/>
          <a:stretch/>
        </p:blipFill>
        <p:spPr>
          <a:xfrm>
            <a:off x="3757025" y="1571750"/>
            <a:ext cx="5264575" cy="3427670"/>
          </a:xfrm>
          <a:prstGeom prst="rect">
            <a:avLst/>
          </a:prstGeom>
          <a:noFill/>
          <a:ln>
            <a:noFill/>
          </a:ln>
        </p:spPr>
      </p:pic>
      <p:sp>
        <p:nvSpPr>
          <p:cNvPr id="85" name="Google Shape;85;p4"/>
          <p:cNvSpPr txBox="1"/>
          <p:nvPr/>
        </p:nvSpPr>
        <p:spPr>
          <a:xfrm>
            <a:off x="287525" y="1320825"/>
            <a:ext cx="3469500" cy="4978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0000"/>
                </a:solidFill>
                <a:latin typeface="Calibri"/>
                <a:ea typeface="Calibri"/>
                <a:cs typeface="Calibri"/>
                <a:sym typeface="Calibri"/>
              </a:rPr>
              <a:t>Governor Kate Brown Signs Bill in 2017</a:t>
            </a:r>
            <a:endParaRPr sz="24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0000"/>
                </a:solidFill>
                <a:latin typeface="Calibri"/>
                <a:ea typeface="Calibri"/>
                <a:cs typeface="Calibri"/>
                <a:sym typeface="Calibri"/>
              </a:rPr>
              <a:t>Call</a:t>
            </a:r>
            <a:r>
              <a:rPr lang="en-US" sz="2400" b="1">
                <a:latin typeface="Calibri"/>
                <a:ea typeface="Calibri"/>
                <a:cs typeface="Calibri"/>
                <a:sym typeface="Calibri"/>
              </a:rPr>
              <a:t>s</a:t>
            </a:r>
            <a:r>
              <a:rPr lang="en-US" sz="2400" b="1" i="0" u="none" strike="noStrike" cap="none">
                <a:solidFill>
                  <a:srgbClr val="000000"/>
                </a:solidFill>
                <a:latin typeface="Calibri"/>
                <a:ea typeface="Calibri"/>
                <a:cs typeface="Calibri"/>
                <a:sym typeface="Calibri"/>
              </a:rPr>
              <a:t> for </a:t>
            </a:r>
            <a:r>
              <a:rPr lang="en-US" sz="2400" b="1">
                <a:latin typeface="Calibri"/>
                <a:ea typeface="Calibri"/>
                <a:cs typeface="Calibri"/>
                <a:sym typeface="Calibri"/>
              </a:rPr>
              <a:t>K-12 students to know </a:t>
            </a:r>
            <a:r>
              <a:rPr lang="en-US" sz="2400" b="1" i="0" u="none" strike="noStrike" cap="none">
                <a:solidFill>
                  <a:srgbClr val="000000"/>
                </a:solidFill>
                <a:latin typeface="Calibri"/>
                <a:ea typeface="Calibri"/>
                <a:cs typeface="Calibri"/>
                <a:sym typeface="Calibri"/>
              </a:rPr>
              <a:t>the </a:t>
            </a:r>
            <a:r>
              <a:rPr lang="en-US" sz="2400" b="1">
                <a:latin typeface="Calibri"/>
                <a:ea typeface="Calibri"/>
                <a:cs typeface="Calibri"/>
                <a:sym typeface="Calibri"/>
              </a:rPr>
              <a:t>h</a:t>
            </a:r>
            <a:r>
              <a:rPr lang="en-US" sz="2400" b="1" i="0" u="none" strike="noStrike" cap="none">
                <a:solidFill>
                  <a:srgbClr val="000000"/>
                </a:solidFill>
                <a:latin typeface="Calibri"/>
                <a:ea typeface="Calibri"/>
                <a:cs typeface="Calibri"/>
                <a:sym typeface="Calibri"/>
              </a:rPr>
              <a:t>istories, </a:t>
            </a:r>
            <a:r>
              <a:rPr lang="en-US" sz="2400" b="1">
                <a:latin typeface="Calibri"/>
                <a:ea typeface="Calibri"/>
                <a:cs typeface="Calibri"/>
                <a:sym typeface="Calibri"/>
              </a:rPr>
              <a:t>c</a:t>
            </a:r>
            <a:r>
              <a:rPr lang="en-US" sz="2400" b="1" i="0" u="none" strike="noStrike" cap="none">
                <a:solidFill>
                  <a:srgbClr val="000000"/>
                </a:solidFill>
                <a:latin typeface="Calibri"/>
                <a:ea typeface="Calibri"/>
                <a:cs typeface="Calibri"/>
                <a:sym typeface="Calibri"/>
              </a:rPr>
              <a:t>ontributions and </a:t>
            </a:r>
            <a:r>
              <a:rPr lang="en-US" sz="24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p</a:t>
            </a:r>
            <a:r>
              <a:rPr lang="en-US" sz="24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erspectives of </a:t>
            </a:r>
            <a:r>
              <a:rPr lang="en-US" sz="24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e</a:t>
            </a:r>
            <a:r>
              <a:rPr lang="en-US" sz="24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thnic and</a:t>
            </a:r>
            <a:r>
              <a:rPr lang="en-US" sz="24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 s</a:t>
            </a:r>
            <a:r>
              <a:rPr lang="en-US" sz="24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ocial </a:t>
            </a:r>
            <a:r>
              <a:rPr lang="en-US" sz="24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groups</a:t>
            </a:r>
            <a:r>
              <a:rPr lang="en-US" sz="24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 </a:t>
            </a:r>
            <a:endParaRPr sz="2400" b="1" i="0" u="none" strike="noStrike" cap="none">
              <a:solidFill>
                <a:srgbClr val="000000"/>
              </a:solidFill>
              <a:latin typeface="Calibri"/>
              <a:ea typeface="Calibri"/>
              <a:cs typeface="Calibri"/>
              <a:sym typeface="Calibri"/>
            </a:endParaRPr>
          </a:p>
        </p:txBody>
      </p:sp>
      <p:sp>
        <p:nvSpPr>
          <p:cNvPr id="86" name="Google Shape;86;p4"/>
          <p:cNvSpPr txBox="1"/>
          <p:nvPr/>
        </p:nvSpPr>
        <p:spPr>
          <a:xfrm>
            <a:off x="609600" y="76200"/>
            <a:ext cx="8425500" cy="973200"/>
          </a:xfrm>
          <a:prstGeom prst="rect">
            <a:avLst/>
          </a:prstGeom>
          <a:noFill/>
          <a:ln>
            <a:noFill/>
          </a:ln>
        </p:spPr>
        <p:txBody>
          <a:bodyPr spcFirstLastPara="1" wrap="square" lIns="91425" tIns="91425" rIns="91425" bIns="91425" anchor="t" anchorCtr="0">
            <a:noAutofit/>
          </a:bodyPr>
          <a:lstStyle/>
          <a:p>
            <a:pPr marL="2286000" marR="0" lvl="0" indent="0" algn="r" rtl="0">
              <a:lnSpc>
                <a:spcPct val="90000"/>
              </a:lnSpc>
              <a:spcBef>
                <a:spcPts val="1000"/>
              </a:spcBef>
              <a:spcAft>
                <a:spcPts val="0"/>
              </a:spcAft>
              <a:buClr>
                <a:srgbClr val="000000"/>
              </a:buClr>
              <a:buSzPts val="3600"/>
              <a:buFont typeface="Arial"/>
              <a:buNone/>
            </a:pPr>
            <a:r>
              <a:rPr lang="en-US" sz="3600" b="1" i="0" u="none" strike="noStrike" cap="none">
                <a:solidFill>
                  <a:schemeClr val="dk1"/>
                </a:solidFill>
                <a:latin typeface="Calibri"/>
                <a:ea typeface="Calibri"/>
                <a:cs typeface="Calibri"/>
                <a:sym typeface="Calibri"/>
              </a:rPr>
              <a:t>     House Bill 2845</a:t>
            </a:r>
            <a:endParaRPr sz="25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5"/>
          <p:cNvSpPr/>
          <p:nvPr/>
        </p:nvSpPr>
        <p:spPr>
          <a:xfrm>
            <a:off x="1181625" y="1118125"/>
            <a:ext cx="1990200" cy="10308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400" b="1" i="0" u="none" strike="noStrike" cap="none">
                <a:solidFill>
                  <a:srgbClr val="000000"/>
                </a:solidFill>
                <a:latin typeface="Calibri"/>
                <a:ea typeface="Calibri"/>
                <a:cs typeface="Calibri"/>
                <a:sym typeface="Calibri"/>
              </a:rPr>
              <a:t>Ethnic</a:t>
            </a:r>
            <a:r>
              <a:rPr lang="en-US" sz="2200" b="0" i="0" u="none" strike="noStrike" cap="none">
                <a:solidFill>
                  <a:srgbClr val="000000"/>
                </a:solidFill>
                <a:latin typeface="Calibri"/>
                <a:ea typeface="Calibri"/>
                <a:cs typeface="Calibri"/>
                <a:sym typeface="Calibri"/>
              </a:rPr>
              <a:t> </a:t>
            </a:r>
            <a:endParaRPr sz="2200" b="0" i="0" u="none" strike="noStrike" cap="none">
              <a:solidFill>
                <a:srgbClr val="000000"/>
              </a:solidFill>
              <a:latin typeface="Calibri"/>
              <a:ea typeface="Calibri"/>
              <a:cs typeface="Calibri"/>
              <a:sym typeface="Calibri"/>
            </a:endParaRPr>
          </a:p>
        </p:txBody>
      </p:sp>
      <p:sp>
        <p:nvSpPr>
          <p:cNvPr id="93" name="Google Shape;93;p5"/>
          <p:cNvSpPr txBox="1"/>
          <p:nvPr/>
        </p:nvSpPr>
        <p:spPr>
          <a:xfrm>
            <a:off x="609600" y="76200"/>
            <a:ext cx="8425500" cy="973200"/>
          </a:xfrm>
          <a:prstGeom prst="rect">
            <a:avLst/>
          </a:prstGeom>
          <a:noFill/>
          <a:ln>
            <a:noFill/>
          </a:ln>
        </p:spPr>
        <p:txBody>
          <a:bodyPr spcFirstLastPara="1" wrap="square" lIns="91425" tIns="91425" rIns="91425" bIns="91425" anchor="t" anchorCtr="0">
            <a:noAutofit/>
          </a:bodyPr>
          <a:lstStyle/>
          <a:p>
            <a:pPr marL="2286000" marR="0" lvl="0" indent="0" algn="r" rtl="0">
              <a:lnSpc>
                <a:spcPct val="90000"/>
              </a:lnSpc>
              <a:spcBef>
                <a:spcPts val="1000"/>
              </a:spcBef>
              <a:spcAft>
                <a:spcPts val="0"/>
              </a:spcAft>
              <a:buClr>
                <a:srgbClr val="000000"/>
              </a:buClr>
              <a:buSzPts val="3600"/>
              <a:buFont typeface="Arial"/>
              <a:buNone/>
            </a:pPr>
            <a:r>
              <a:rPr lang="en-US" sz="3600" b="1" i="0" u="none" strike="noStrike" cap="none">
                <a:solidFill>
                  <a:schemeClr val="dk1"/>
                </a:solidFill>
                <a:latin typeface="Calibri"/>
                <a:ea typeface="Calibri"/>
                <a:cs typeface="Calibri"/>
                <a:sym typeface="Calibri"/>
              </a:rPr>
              <a:t>      Definitions in the Bill</a:t>
            </a:r>
            <a:endParaRPr sz="2500" b="0" i="0" u="none" strike="noStrike" cap="none">
              <a:solidFill>
                <a:srgbClr val="000000"/>
              </a:solidFill>
              <a:latin typeface="Arial"/>
              <a:ea typeface="Arial"/>
              <a:cs typeface="Arial"/>
              <a:sym typeface="Arial"/>
            </a:endParaRPr>
          </a:p>
        </p:txBody>
      </p:sp>
      <p:sp>
        <p:nvSpPr>
          <p:cNvPr id="94" name="Google Shape;94;p5"/>
          <p:cNvSpPr/>
          <p:nvPr/>
        </p:nvSpPr>
        <p:spPr>
          <a:xfrm>
            <a:off x="1961625" y="2217650"/>
            <a:ext cx="337500" cy="584400"/>
          </a:xfrm>
          <a:prstGeom prst="downArrow">
            <a:avLst>
              <a:gd name="adj1" fmla="val 50000"/>
              <a:gd name="adj2" fmla="val 50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5"/>
          <p:cNvSpPr/>
          <p:nvPr/>
        </p:nvSpPr>
        <p:spPr>
          <a:xfrm>
            <a:off x="6480225" y="2199575"/>
            <a:ext cx="337500" cy="584400"/>
          </a:xfrm>
          <a:prstGeom prst="downArrow">
            <a:avLst>
              <a:gd name="adj1" fmla="val 50000"/>
              <a:gd name="adj2" fmla="val 50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5"/>
          <p:cNvSpPr/>
          <p:nvPr/>
        </p:nvSpPr>
        <p:spPr>
          <a:xfrm>
            <a:off x="558675" y="2870625"/>
            <a:ext cx="3361800" cy="25098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marR="0" lvl="0" indent="-330200" algn="l" rtl="0">
              <a:lnSpc>
                <a:spcPct val="90000"/>
              </a:lnSpc>
              <a:spcBef>
                <a:spcPts val="1000"/>
              </a:spcBef>
              <a:spcAft>
                <a:spcPts val="0"/>
              </a:spcAft>
              <a:buClr>
                <a:srgbClr val="000000"/>
              </a:buClr>
              <a:buSzPts val="1600"/>
              <a:buFont typeface="Calibri"/>
              <a:buChar char="●"/>
            </a:pPr>
            <a:r>
              <a:rPr lang="en-US" sz="2000" b="1" i="0" u="none" strike="noStrike" cap="none">
                <a:solidFill>
                  <a:schemeClr val="dk1"/>
                </a:solidFill>
                <a:latin typeface="Calibri"/>
                <a:ea typeface="Calibri"/>
                <a:cs typeface="Calibri"/>
                <a:sym typeface="Calibri"/>
              </a:rPr>
              <a:t>Native American</a:t>
            </a:r>
            <a:endParaRPr sz="2000" b="1" i="0" u="none" strike="noStrike" cap="none">
              <a:solidFill>
                <a:schemeClr val="dk1"/>
              </a:solidFill>
              <a:latin typeface="Calibri"/>
              <a:ea typeface="Calibri"/>
              <a:cs typeface="Calibri"/>
              <a:sym typeface="Calibri"/>
            </a:endParaRPr>
          </a:p>
          <a:p>
            <a:pPr marL="457200" marR="0" lvl="0" indent="-330200" algn="l" rtl="0">
              <a:lnSpc>
                <a:spcPct val="90000"/>
              </a:lnSpc>
              <a:spcBef>
                <a:spcPts val="1000"/>
              </a:spcBef>
              <a:spcAft>
                <a:spcPts val="0"/>
              </a:spcAft>
              <a:buClr>
                <a:srgbClr val="000000"/>
              </a:buClr>
              <a:buSzPts val="1600"/>
              <a:buFont typeface="Calibri"/>
              <a:buChar char="●"/>
            </a:pPr>
            <a:r>
              <a:rPr lang="en-US" sz="2000" b="1" i="0" u="none" strike="noStrike" cap="none">
                <a:solidFill>
                  <a:schemeClr val="dk1"/>
                </a:solidFill>
                <a:latin typeface="Calibri"/>
                <a:ea typeface="Calibri"/>
                <a:cs typeface="Calibri"/>
                <a:sym typeface="Calibri"/>
              </a:rPr>
              <a:t>African American</a:t>
            </a:r>
            <a:endParaRPr sz="2000" b="1" i="0" u="none" strike="noStrike" cap="none">
              <a:solidFill>
                <a:schemeClr val="dk1"/>
              </a:solidFill>
              <a:latin typeface="Calibri"/>
              <a:ea typeface="Calibri"/>
              <a:cs typeface="Calibri"/>
              <a:sym typeface="Calibri"/>
            </a:endParaRPr>
          </a:p>
          <a:p>
            <a:pPr marL="457200" marR="0" lvl="0" indent="-330200" algn="l" rtl="0">
              <a:lnSpc>
                <a:spcPct val="90000"/>
              </a:lnSpc>
              <a:spcBef>
                <a:spcPts val="1000"/>
              </a:spcBef>
              <a:spcAft>
                <a:spcPts val="0"/>
              </a:spcAft>
              <a:buClr>
                <a:srgbClr val="000000"/>
              </a:buClr>
              <a:buSzPts val="1600"/>
              <a:buFont typeface="Calibri"/>
              <a:buChar char="●"/>
            </a:pPr>
            <a:r>
              <a:rPr lang="en-US" sz="2000" b="1" i="0" u="none" strike="noStrike" cap="none">
                <a:solidFill>
                  <a:schemeClr val="dk1"/>
                </a:solidFill>
                <a:latin typeface="Calibri"/>
                <a:ea typeface="Calibri"/>
                <a:cs typeface="Calibri"/>
                <a:sym typeface="Calibri"/>
              </a:rPr>
              <a:t>Asian &amp; Pacific Island    American </a:t>
            </a:r>
            <a:endParaRPr sz="2000" b="1" i="0" u="none" strike="noStrike" cap="none">
              <a:solidFill>
                <a:schemeClr val="dk1"/>
              </a:solidFill>
              <a:latin typeface="Calibri"/>
              <a:ea typeface="Calibri"/>
              <a:cs typeface="Calibri"/>
              <a:sym typeface="Calibri"/>
            </a:endParaRPr>
          </a:p>
          <a:p>
            <a:pPr marL="457200" marR="0" lvl="0" indent="-330200" algn="l" rtl="0">
              <a:lnSpc>
                <a:spcPct val="90000"/>
              </a:lnSpc>
              <a:spcBef>
                <a:spcPts val="1000"/>
              </a:spcBef>
              <a:spcAft>
                <a:spcPts val="0"/>
              </a:spcAft>
              <a:buClr>
                <a:srgbClr val="000000"/>
              </a:buClr>
              <a:buSzPts val="1600"/>
              <a:buFont typeface="Calibri"/>
              <a:buChar char="●"/>
            </a:pPr>
            <a:r>
              <a:rPr lang="en-US" sz="2000" b="1" i="0" u="none" strike="noStrike" cap="none">
                <a:solidFill>
                  <a:schemeClr val="dk1"/>
                </a:solidFill>
                <a:latin typeface="Calibri"/>
                <a:ea typeface="Calibri"/>
                <a:cs typeface="Calibri"/>
                <a:sym typeface="Calibri"/>
              </a:rPr>
              <a:t>Chicano - Latino </a:t>
            </a:r>
            <a:endParaRPr sz="2000" b="1" i="0" u="none" strike="noStrike" cap="none">
              <a:solidFill>
                <a:schemeClr val="dk1"/>
              </a:solidFill>
              <a:latin typeface="Calibri"/>
              <a:ea typeface="Calibri"/>
              <a:cs typeface="Calibri"/>
              <a:sym typeface="Calibri"/>
            </a:endParaRPr>
          </a:p>
          <a:p>
            <a:pPr marL="457200" marR="0" lvl="0" indent="-317500" algn="l" rtl="0">
              <a:lnSpc>
                <a:spcPct val="90000"/>
              </a:lnSpc>
              <a:spcBef>
                <a:spcPts val="1000"/>
              </a:spcBef>
              <a:spcAft>
                <a:spcPts val="0"/>
              </a:spcAft>
              <a:buClr>
                <a:srgbClr val="000000"/>
              </a:buClr>
              <a:buSzPts val="1400"/>
              <a:buFont typeface="Calibri"/>
              <a:buChar char="●"/>
            </a:pPr>
            <a:r>
              <a:rPr lang="en-US" sz="2000" b="1" i="0" u="none" strike="noStrike" cap="none">
                <a:solidFill>
                  <a:schemeClr val="dk1"/>
                </a:solidFill>
                <a:latin typeface="Calibri"/>
                <a:ea typeface="Calibri"/>
                <a:cs typeface="Calibri"/>
                <a:sym typeface="Calibri"/>
              </a:rPr>
              <a:t>Middle Eastern</a:t>
            </a:r>
            <a:r>
              <a:rPr lang="en-US" sz="2400" b="0" i="0" u="none" strike="noStrike" cap="none">
                <a:solidFill>
                  <a:schemeClr val="dk1"/>
                </a:solidFill>
                <a:latin typeface="Calibri"/>
                <a:ea typeface="Calibri"/>
                <a:cs typeface="Calibri"/>
                <a:sym typeface="Calibri"/>
              </a:rPr>
              <a:t> </a:t>
            </a:r>
            <a:endParaRPr sz="2300" b="0" i="0" u="none" strike="noStrike" cap="none">
              <a:solidFill>
                <a:srgbClr val="000000"/>
              </a:solidFill>
              <a:latin typeface="Calibri"/>
              <a:ea typeface="Calibri"/>
              <a:cs typeface="Calibri"/>
              <a:sym typeface="Calibri"/>
            </a:endParaRPr>
          </a:p>
        </p:txBody>
      </p:sp>
      <p:sp>
        <p:nvSpPr>
          <p:cNvPr id="97" name="Google Shape;97;p5"/>
          <p:cNvSpPr/>
          <p:nvPr/>
        </p:nvSpPr>
        <p:spPr>
          <a:xfrm>
            <a:off x="5154925" y="2878725"/>
            <a:ext cx="3193200" cy="25098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marR="0" lvl="0" indent="-330200" algn="l" rtl="0">
              <a:lnSpc>
                <a:spcPct val="90000"/>
              </a:lnSpc>
              <a:spcBef>
                <a:spcPts val="1000"/>
              </a:spcBef>
              <a:spcAft>
                <a:spcPts val="0"/>
              </a:spcAft>
              <a:buClr>
                <a:srgbClr val="000000"/>
              </a:buClr>
              <a:buSzPts val="1600"/>
              <a:buFont typeface="Calibri"/>
              <a:buChar char="●"/>
            </a:pPr>
            <a:r>
              <a:rPr lang="en-US" sz="2000" b="1" i="0" u="none" strike="noStrike" cap="none">
                <a:solidFill>
                  <a:schemeClr val="dk1"/>
                </a:solidFill>
                <a:latin typeface="Calibri"/>
                <a:ea typeface="Calibri"/>
                <a:cs typeface="Calibri"/>
                <a:sym typeface="Calibri"/>
              </a:rPr>
              <a:t>Women</a:t>
            </a:r>
            <a:endParaRPr sz="2000" b="1" i="0" u="none" strike="noStrike" cap="none">
              <a:solidFill>
                <a:schemeClr val="dk1"/>
              </a:solidFill>
              <a:latin typeface="Calibri"/>
              <a:ea typeface="Calibri"/>
              <a:cs typeface="Calibri"/>
              <a:sym typeface="Calibri"/>
            </a:endParaRPr>
          </a:p>
          <a:p>
            <a:pPr marL="457200" marR="0" lvl="0" indent="-330200" algn="l" rtl="0">
              <a:lnSpc>
                <a:spcPct val="90000"/>
              </a:lnSpc>
              <a:spcBef>
                <a:spcPts val="1000"/>
              </a:spcBef>
              <a:spcAft>
                <a:spcPts val="0"/>
              </a:spcAft>
              <a:buClr>
                <a:schemeClr val="dk1"/>
              </a:buClr>
              <a:buSzPts val="1600"/>
              <a:buFont typeface="Calibri"/>
              <a:buChar char="●"/>
            </a:pPr>
            <a:r>
              <a:rPr lang="en-US" sz="2000" b="1" i="0" u="none" strike="noStrike" cap="none">
                <a:solidFill>
                  <a:schemeClr val="dk1"/>
                </a:solidFill>
                <a:latin typeface="Calibri"/>
                <a:ea typeface="Calibri"/>
                <a:cs typeface="Calibri"/>
                <a:sym typeface="Calibri"/>
              </a:rPr>
              <a:t>LGBTQ</a:t>
            </a:r>
            <a:endParaRPr sz="2000" b="1" i="0" u="none" strike="noStrike" cap="none">
              <a:solidFill>
                <a:schemeClr val="dk1"/>
              </a:solidFill>
              <a:latin typeface="Calibri"/>
              <a:ea typeface="Calibri"/>
              <a:cs typeface="Calibri"/>
              <a:sym typeface="Calibri"/>
            </a:endParaRPr>
          </a:p>
          <a:p>
            <a:pPr marL="457200" marR="0" lvl="0" indent="-330200" algn="l" rtl="0">
              <a:lnSpc>
                <a:spcPct val="90000"/>
              </a:lnSpc>
              <a:spcBef>
                <a:spcPts val="1000"/>
              </a:spcBef>
              <a:spcAft>
                <a:spcPts val="0"/>
              </a:spcAft>
              <a:buClr>
                <a:srgbClr val="000000"/>
              </a:buClr>
              <a:buSzPts val="1600"/>
              <a:buFont typeface="Calibri"/>
              <a:buChar char="●"/>
            </a:pPr>
            <a:r>
              <a:rPr lang="en-US" sz="2000" b="1" i="0" u="none" strike="noStrike" cap="none">
                <a:solidFill>
                  <a:schemeClr val="dk1"/>
                </a:solidFill>
                <a:latin typeface="Calibri"/>
                <a:ea typeface="Calibri"/>
                <a:cs typeface="Calibri"/>
                <a:sym typeface="Calibri"/>
              </a:rPr>
              <a:t>People with Disabilities</a:t>
            </a:r>
            <a:endParaRPr sz="2000" b="1" i="0" u="none" strike="noStrike" cap="none">
              <a:solidFill>
                <a:schemeClr val="dk1"/>
              </a:solidFill>
              <a:latin typeface="Calibri"/>
              <a:ea typeface="Calibri"/>
              <a:cs typeface="Calibri"/>
              <a:sym typeface="Calibri"/>
            </a:endParaRPr>
          </a:p>
          <a:p>
            <a:pPr marL="457200" marR="0" lvl="0" indent="-330200" algn="l" rtl="0">
              <a:lnSpc>
                <a:spcPct val="90000"/>
              </a:lnSpc>
              <a:spcBef>
                <a:spcPts val="1000"/>
              </a:spcBef>
              <a:spcAft>
                <a:spcPts val="0"/>
              </a:spcAft>
              <a:buClr>
                <a:srgbClr val="000000"/>
              </a:buClr>
              <a:buSzPts val="1600"/>
              <a:buFont typeface="Calibri"/>
              <a:buChar char="●"/>
            </a:pPr>
            <a:r>
              <a:rPr lang="en-US" sz="2000" b="1" i="0" u="none" strike="noStrike" cap="none">
                <a:solidFill>
                  <a:schemeClr val="dk1"/>
                </a:solidFill>
                <a:latin typeface="Calibri"/>
                <a:ea typeface="Calibri"/>
                <a:cs typeface="Calibri"/>
                <a:sym typeface="Calibri"/>
              </a:rPr>
              <a:t>Immigrants </a:t>
            </a:r>
            <a:endParaRPr sz="2000" b="1" i="0" u="none" strike="noStrike" cap="none">
              <a:solidFill>
                <a:schemeClr val="dk1"/>
              </a:solidFill>
              <a:latin typeface="Calibri"/>
              <a:ea typeface="Calibri"/>
              <a:cs typeface="Calibri"/>
              <a:sym typeface="Calibri"/>
            </a:endParaRPr>
          </a:p>
          <a:p>
            <a:pPr marL="457200" marR="0" lvl="0" indent="-330200" algn="l" rtl="0">
              <a:lnSpc>
                <a:spcPct val="90000"/>
              </a:lnSpc>
              <a:spcBef>
                <a:spcPts val="1000"/>
              </a:spcBef>
              <a:spcAft>
                <a:spcPts val="0"/>
              </a:spcAft>
              <a:buClr>
                <a:srgbClr val="000000"/>
              </a:buClr>
              <a:buSzPts val="1600"/>
              <a:buFont typeface="Calibri"/>
              <a:buChar char="●"/>
            </a:pPr>
            <a:r>
              <a:rPr lang="en-US" sz="2000" b="1" i="0" u="none" strike="noStrike" cap="none">
                <a:solidFill>
                  <a:schemeClr val="dk1"/>
                </a:solidFill>
                <a:latin typeface="Calibri"/>
                <a:ea typeface="Calibri"/>
                <a:cs typeface="Calibri"/>
                <a:sym typeface="Calibri"/>
              </a:rPr>
              <a:t>Refugees </a:t>
            </a:r>
            <a:endParaRPr sz="1600" b="1" i="0" u="none" strike="noStrike" cap="none">
              <a:solidFill>
                <a:srgbClr val="000000"/>
              </a:solidFill>
              <a:latin typeface="Calibri"/>
              <a:ea typeface="Calibri"/>
              <a:cs typeface="Calibri"/>
              <a:sym typeface="Calibri"/>
            </a:endParaRPr>
          </a:p>
        </p:txBody>
      </p:sp>
      <p:sp>
        <p:nvSpPr>
          <p:cNvPr id="98" name="Google Shape;98;p5"/>
          <p:cNvSpPr txBox="1"/>
          <p:nvPr/>
        </p:nvSpPr>
        <p:spPr>
          <a:xfrm>
            <a:off x="406275" y="5483275"/>
            <a:ext cx="8170500" cy="870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Ethnic Studies standards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m</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ust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i</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nclude the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h</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istories,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c</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ontributions, and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p</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erspectives of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b</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oth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e</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thnic and social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g</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
                  </a:ext>
                </a:extLst>
              </a:rPr>
              <a:t>roups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
                  </a:ext>
                </a:extLst>
              </a:rPr>
              <a:t>g</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rades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
                  </a:ext>
                </a:extLst>
              </a:rPr>
              <a:t>k</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
                  </a:ext>
                </a:extLst>
              </a:rPr>
              <a:t>indergarten through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
                  </a:ext>
                </a:extLst>
              </a:rPr>
              <a:t>h</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
                  </a:ext>
                </a:extLst>
              </a:rPr>
              <a:t>igh </a:t>
            </a:r>
            <a:r>
              <a:rPr lang="en-US" sz="1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
                  </a:ext>
                </a:extLst>
              </a:rPr>
              <a:t>s</a:t>
            </a:r>
            <a:r>
              <a:rPr lang="en-US" sz="18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2"/>
                  </a:ext>
                </a:extLst>
              </a:rPr>
              <a:t>chool</a:t>
            </a:r>
            <a:endParaRPr sz="1800" b="1" i="0" u="none" strike="noStrike" cap="none">
              <a:solidFill>
                <a:srgbClr val="000000"/>
              </a:solidFill>
              <a:latin typeface="Calibri"/>
              <a:ea typeface="Calibri"/>
              <a:cs typeface="Calibri"/>
              <a:sym typeface="Calibri"/>
            </a:endParaRPr>
          </a:p>
        </p:txBody>
      </p:sp>
      <p:sp>
        <p:nvSpPr>
          <p:cNvPr id="99" name="Google Shape;99;p5"/>
          <p:cNvSpPr/>
          <p:nvPr/>
        </p:nvSpPr>
        <p:spPr>
          <a:xfrm>
            <a:off x="5653875" y="1109075"/>
            <a:ext cx="1990200" cy="10308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400" b="1">
                <a:latin typeface="Calibri"/>
                <a:ea typeface="Calibri"/>
                <a:cs typeface="Calibri"/>
                <a:sym typeface="Calibri"/>
              </a:rPr>
              <a:t>Social</a:t>
            </a:r>
            <a:endParaRPr sz="2200" b="0" i="0" u="none" strike="noStrike" cap="non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p:nvPr/>
        </p:nvSpPr>
        <p:spPr>
          <a:xfrm>
            <a:off x="559825" y="0"/>
            <a:ext cx="8506500" cy="1104000"/>
          </a:xfrm>
          <a:prstGeom prst="rect">
            <a:avLst/>
          </a:prstGeom>
          <a:noFill/>
          <a:ln>
            <a:noFill/>
          </a:ln>
        </p:spPr>
        <p:txBody>
          <a:bodyPr spcFirstLastPara="1" wrap="square" lIns="91425" tIns="91425" rIns="91425" bIns="91425" anchor="t" anchorCtr="0">
            <a:noAutofit/>
          </a:bodyPr>
          <a:lstStyle/>
          <a:p>
            <a:pPr marL="457200" marR="0" lvl="0" indent="457200" algn="ctr" rtl="0">
              <a:lnSpc>
                <a:spcPct val="90000"/>
              </a:lnSpc>
              <a:spcBef>
                <a:spcPts val="1000"/>
              </a:spcBef>
              <a:spcAft>
                <a:spcPts val="0"/>
              </a:spcAft>
              <a:buClr>
                <a:srgbClr val="000000"/>
              </a:buClr>
              <a:buSzPts val="3600"/>
              <a:buFont typeface="Arial"/>
              <a:buNone/>
            </a:pPr>
            <a:r>
              <a:rPr lang="en-US" sz="3600" b="1" i="0" u="none" strike="noStrike" cap="none">
                <a:solidFill>
                  <a:schemeClr val="dk1"/>
                </a:solidFill>
                <a:latin typeface="Calibri"/>
                <a:ea typeface="Calibri"/>
                <a:cs typeface="Calibri"/>
                <a:sym typeface="Calibri"/>
              </a:rPr>
              <a:t>HB2845 Created Ethnic Studies Advisory Group 2018 - 2019</a:t>
            </a:r>
            <a:endParaRPr sz="3600" b="1" i="0" u="none" strike="noStrike" cap="none">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rgbClr val="000000"/>
              </a:buClr>
              <a:buSzPts val="1100"/>
              <a:buFont typeface="Arial"/>
              <a:buNone/>
            </a:pPr>
            <a:r>
              <a:rPr lang="en-US" sz="11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rgbClr val="000000"/>
              </a:buClr>
              <a:buSzPts val="1100"/>
              <a:buFont typeface="Arial"/>
              <a:buNone/>
            </a:pPr>
            <a:r>
              <a:rPr lang="en-US" sz="11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rgbClr val="000000"/>
              </a:buClr>
              <a:buSzPts val="1100"/>
              <a:buFont typeface="Arial"/>
              <a:buNone/>
            </a:pPr>
            <a:r>
              <a:rPr lang="en-US" sz="11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rgbClr val="000000"/>
              </a:buClr>
              <a:buSzPts val="1100"/>
              <a:buFont typeface="Arial"/>
              <a:buNone/>
            </a:pPr>
            <a:r>
              <a:rPr lang="en-US" sz="11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115000"/>
              </a:lnSpc>
              <a:spcBef>
                <a:spcPts val="1200"/>
              </a:spcBef>
              <a:spcAft>
                <a:spcPts val="0"/>
              </a:spcAft>
              <a:buClr>
                <a:srgbClr val="000000"/>
              </a:buClr>
              <a:buSzPts val="1200"/>
              <a:buFont typeface="Arial"/>
              <a:buNone/>
            </a:pPr>
            <a:r>
              <a:rPr lang="en-US" sz="1200" b="0" i="0" u="none" strike="noStrike" cap="none">
                <a:solidFill>
                  <a:schemeClr val="dk1"/>
                </a:solidFill>
                <a:latin typeface="Arial"/>
                <a:ea typeface="Arial"/>
                <a:cs typeface="Arial"/>
                <a:sym typeface="Arial"/>
              </a:rPr>
              <a:t> </a:t>
            </a:r>
            <a:r>
              <a:rPr lang="en-US" sz="11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90000"/>
              </a:lnSpc>
              <a:spcBef>
                <a:spcPts val="1200"/>
              </a:spcBef>
              <a:spcAft>
                <a:spcPts val="0"/>
              </a:spcAft>
              <a:buClr>
                <a:srgbClr val="000000"/>
              </a:buClr>
              <a:buSzPts val="1100"/>
              <a:buFont typeface="Arial"/>
              <a:buNone/>
            </a:pPr>
            <a:r>
              <a:rPr lang="en-US" sz="11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rgbClr val="000000"/>
              </a:buClr>
              <a:buSzPts val="1100"/>
              <a:buFont typeface="Arial"/>
              <a:buNone/>
            </a:pPr>
            <a:r>
              <a:rPr lang="en-US" sz="11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rgbClr val="000000"/>
              </a:buClr>
              <a:buSzPts val="2000"/>
              <a:buFont typeface="Arial"/>
              <a:buNone/>
            </a:pPr>
            <a:endParaRPr sz="2000" b="0" i="0" u="none" strike="noStrike" cap="none">
              <a:solidFill>
                <a:schemeClr val="dk1"/>
              </a:solidFill>
              <a:latin typeface="Calibri"/>
              <a:ea typeface="Calibri"/>
              <a:cs typeface="Calibri"/>
              <a:sym typeface="Calibri"/>
            </a:endParaRPr>
          </a:p>
        </p:txBody>
      </p:sp>
      <p:sp>
        <p:nvSpPr>
          <p:cNvPr id="106" name="Google Shape;106;p6"/>
          <p:cNvSpPr txBox="1"/>
          <p:nvPr/>
        </p:nvSpPr>
        <p:spPr>
          <a:xfrm>
            <a:off x="382900" y="1767150"/>
            <a:ext cx="3960600" cy="38787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chemeClr val="dk1"/>
              </a:buClr>
              <a:buSzPts val="1800"/>
              <a:buFont typeface="Calibri"/>
              <a:buChar char="●"/>
            </a:pPr>
            <a:r>
              <a:rPr lang="en-US" sz="1800" b="1" i="0" u="none" strike="noStrike" cap="none">
                <a:solidFill>
                  <a:schemeClr val="dk1"/>
                </a:solidFill>
                <a:latin typeface="Calibri"/>
                <a:ea typeface="Calibri"/>
                <a:cs typeface="Calibri"/>
                <a:sym typeface="Calibri"/>
              </a:rPr>
              <a:t>Public School Students </a:t>
            </a:r>
            <a:endParaRPr sz="1800" b="1"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400"/>
              <a:buFont typeface="Arial"/>
              <a:buNone/>
            </a:pPr>
            <a:endParaRPr sz="1800" b="1" i="0" u="none" strike="noStrike" cap="none">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Char char="●"/>
            </a:pPr>
            <a:r>
              <a:rPr lang="en-US" sz="1800" b="1" i="0" u="none" strike="noStrike" cap="none">
                <a:solidFill>
                  <a:schemeClr val="dk1"/>
                </a:solidFill>
                <a:latin typeface="Calibri"/>
                <a:ea typeface="Calibri"/>
                <a:cs typeface="Calibri"/>
                <a:sym typeface="Calibri"/>
              </a:rPr>
              <a:t>Commission on Indian Services </a:t>
            </a:r>
            <a:endParaRPr sz="1800" b="1"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900"/>
              <a:buFont typeface="Arial"/>
              <a:buNone/>
            </a:pPr>
            <a:endParaRPr sz="1800" b="1" i="0" u="none" strike="noStrike" cap="none">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Char char="●"/>
            </a:pPr>
            <a:r>
              <a:rPr lang="en-US" sz="1800" b="1" i="0" u="none" strike="noStrike" cap="none">
                <a:solidFill>
                  <a:schemeClr val="dk1"/>
                </a:solidFill>
                <a:latin typeface="Calibri"/>
                <a:ea typeface="Calibri"/>
                <a:cs typeface="Calibri"/>
                <a:sym typeface="Calibri"/>
              </a:rPr>
              <a:t>Commission on Asian and Pacific Islander Affairs</a:t>
            </a:r>
            <a:endParaRPr sz="1800" b="1"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400"/>
              <a:buFont typeface="Arial"/>
              <a:buNone/>
            </a:pPr>
            <a:endParaRPr sz="1800" b="1" i="0" u="none" strike="noStrike" cap="none">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Char char="●"/>
            </a:pPr>
            <a:r>
              <a:rPr lang="en-US" sz="1800" b="1" i="0" u="none" strike="noStrike" cap="none">
                <a:solidFill>
                  <a:schemeClr val="dk1"/>
                </a:solidFill>
                <a:latin typeface="Calibri"/>
                <a:ea typeface="Calibri"/>
                <a:cs typeface="Calibri"/>
                <a:sym typeface="Calibri"/>
              </a:rPr>
              <a:t>Commission on Black Affairs</a:t>
            </a:r>
            <a:endParaRPr sz="1800" b="1"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900"/>
              <a:buFont typeface="Arial"/>
              <a:buNone/>
            </a:pPr>
            <a:endParaRPr sz="1800" b="1" i="0" u="none" strike="noStrike" cap="none">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Char char="●"/>
            </a:pPr>
            <a:r>
              <a:rPr lang="en-US" sz="1800" b="1" i="0" u="none" strike="noStrike" cap="none">
                <a:solidFill>
                  <a:schemeClr val="dk1"/>
                </a:solidFill>
                <a:latin typeface="Calibri"/>
                <a:ea typeface="Calibri"/>
                <a:cs typeface="Calibri"/>
                <a:sym typeface="Calibri"/>
              </a:rPr>
              <a:t>Commission on Hispanic Affairs</a:t>
            </a:r>
            <a:endParaRPr sz="1800" b="1"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900"/>
              <a:buFont typeface="Arial"/>
              <a:buNone/>
            </a:pPr>
            <a:endParaRPr sz="1800" b="1" i="0" u="none" strike="noStrike" cap="none">
              <a:solidFill>
                <a:schemeClr val="dk1"/>
              </a:solidFill>
              <a:latin typeface="Calibri"/>
              <a:ea typeface="Calibri"/>
              <a:cs typeface="Calibri"/>
              <a:sym typeface="Calibri"/>
            </a:endParaRPr>
          </a:p>
          <a:p>
            <a:pPr marL="457200" marR="0" lvl="0" indent="-355600" algn="l" rtl="0">
              <a:lnSpc>
                <a:spcPct val="100000"/>
              </a:lnSpc>
              <a:spcBef>
                <a:spcPts val="0"/>
              </a:spcBef>
              <a:spcAft>
                <a:spcPts val="0"/>
              </a:spcAft>
              <a:buClr>
                <a:schemeClr val="dk1"/>
              </a:buClr>
              <a:buSzPts val="2000"/>
              <a:buFont typeface="Calibri"/>
              <a:buChar char="●"/>
            </a:pPr>
            <a:r>
              <a:rPr lang="en-US" sz="1800" b="1" i="0" u="none" strike="noStrike" cap="none">
                <a:solidFill>
                  <a:schemeClr val="dk1"/>
                </a:solidFill>
                <a:latin typeface="Calibri"/>
                <a:ea typeface="Calibri"/>
                <a:cs typeface="Calibri"/>
                <a:sym typeface="Calibri"/>
              </a:rPr>
              <a:t>Representative of the Lesbian, Gay, Bisexual and Transgender</a:t>
            </a:r>
            <a:r>
              <a:rPr lang="en-US" sz="1800" b="0" i="0" u="none" strike="noStrike" cap="none">
                <a:solidFill>
                  <a:schemeClr val="dk1"/>
                </a:solidFill>
                <a:latin typeface="Arial"/>
                <a:ea typeface="Arial"/>
                <a:cs typeface="Arial"/>
                <a:sym typeface="Arial"/>
              </a:rPr>
              <a:t>	</a:t>
            </a:r>
            <a:r>
              <a:rPr lang="en-US" sz="1100" b="0" i="0" u="none" strike="noStrike" cap="none">
                <a:solidFill>
                  <a:schemeClr val="dk1"/>
                </a:solidFill>
                <a:latin typeface="Arial"/>
                <a:ea typeface="Arial"/>
                <a:cs typeface="Arial"/>
                <a:sym typeface="Arial"/>
              </a:rPr>
              <a:t>			</a:t>
            </a:r>
            <a:r>
              <a:rPr lang="en-US" sz="2000" b="1" i="0" u="none" strike="noStrike" cap="none">
                <a:solidFill>
                  <a:schemeClr val="dk1"/>
                </a:solidFill>
                <a:latin typeface="Calibri"/>
                <a:ea typeface="Calibri"/>
                <a:cs typeface="Calibri"/>
                <a:sym typeface="Calibri"/>
              </a:rPr>
              <a:t> </a:t>
            </a:r>
            <a:endParaRPr sz="2000" b="1" i="0" u="none" strike="noStrike" cap="none">
              <a:solidFill>
                <a:schemeClr val="dk1"/>
              </a:solidFill>
              <a:latin typeface="Calibri"/>
              <a:ea typeface="Calibri"/>
              <a:cs typeface="Calibri"/>
              <a:sym typeface="Calibri"/>
            </a:endParaRPr>
          </a:p>
          <a:p>
            <a:pPr marL="0" marR="0" lvl="0" indent="0" algn="l" rtl="0">
              <a:lnSpc>
                <a:spcPct val="115000"/>
              </a:lnSpc>
              <a:spcBef>
                <a:spcPts val="1200"/>
              </a:spcBef>
              <a:spcAft>
                <a:spcPts val="0"/>
              </a:spcAft>
              <a:buClr>
                <a:srgbClr val="000000"/>
              </a:buClr>
              <a:buSzPts val="1200"/>
              <a:buFont typeface="Arial"/>
              <a:buNone/>
            </a:pPr>
            <a:endParaRPr sz="1200" b="0" i="0" u="none" strike="noStrike" cap="none">
              <a:solidFill>
                <a:schemeClr val="dk1"/>
              </a:solidFill>
              <a:latin typeface="Arial"/>
              <a:ea typeface="Arial"/>
              <a:cs typeface="Arial"/>
              <a:sym typeface="Arial"/>
            </a:endParaRPr>
          </a:p>
          <a:p>
            <a:pPr marL="0" marR="0" lvl="0" indent="0" algn="l" rtl="0">
              <a:lnSpc>
                <a:spcPct val="115000"/>
              </a:lnSpc>
              <a:spcBef>
                <a:spcPts val="1200"/>
              </a:spcBef>
              <a:spcAft>
                <a:spcPts val="120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07" name="Google Shape;107;p6"/>
          <p:cNvSpPr txBox="1"/>
          <p:nvPr/>
        </p:nvSpPr>
        <p:spPr>
          <a:xfrm>
            <a:off x="4726300" y="1749900"/>
            <a:ext cx="4150200" cy="39720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chemeClr val="dk1"/>
              </a:buClr>
              <a:buSzPts val="1800"/>
              <a:buFont typeface="Calibri"/>
              <a:buChar char="●"/>
            </a:pPr>
            <a:r>
              <a:rPr lang="en-US" sz="1800" b="1" i="0" u="none" strike="noStrike" cap="none">
                <a:solidFill>
                  <a:schemeClr val="dk1"/>
                </a:solidFill>
                <a:latin typeface="Calibri"/>
                <a:ea typeface="Calibri"/>
                <a:cs typeface="Calibri"/>
                <a:sym typeface="Calibri"/>
              </a:rPr>
              <a:t>Oregon Disabilities Commission</a:t>
            </a:r>
            <a:endParaRPr sz="1800" b="1">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800" b="1">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Char char="●"/>
            </a:pPr>
            <a:r>
              <a:rPr lang="en-US" sz="1800" b="1" i="0" u="none" strike="noStrike" cap="none">
                <a:solidFill>
                  <a:schemeClr val="dk1"/>
                </a:solidFill>
                <a:latin typeface="Calibri"/>
                <a:ea typeface="Calibri"/>
                <a:cs typeface="Calibri"/>
                <a:sym typeface="Calibri"/>
              </a:rPr>
              <a:t>Educator of Public School Students from OEA Civil Rights Committee </a:t>
            </a:r>
            <a:endParaRPr sz="1800" b="1"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900"/>
              <a:buFont typeface="Arial"/>
              <a:buNone/>
            </a:pPr>
            <a:endParaRPr sz="1800" b="1" i="0" u="none" strike="noStrike" cap="none">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Char char="●"/>
            </a:pPr>
            <a:r>
              <a:rPr lang="en-US" sz="1800" b="1" i="0" u="none" strike="noStrike" cap="none">
                <a:solidFill>
                  <a:schemeClr val="dk1"/>
                </a:solidFill>
                <a:latin typeface="Calibri"/>
                <a:ea typeface="Calibri"/>
                <a:cs typeface="Calibri"/>
                <a:sym typeface="Calibri"/>
              </a:rPr>
              <a:t>Oregon Professor of Ethnic Studies</a:t>
            </a:r>
            <a:endParaRPr sz="1800" b="1"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900"/>
              <a:buFont typeface="Arial"/>
              <a:buNone/>
            </a:pPr>
            <a:endParaRPr sz="1800" b="1" i="0" u="none" strike="noStrike" cap="none">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Char char="●"/>
            </a:pPr>
            <a:r>
              <a:rPr lang="en-US" sz="1800" b="1" i="0" u="none" strike="noStrike" cap="none">
                <a:solidFill>
                  <a:schemeClr val="dk1"/>
                </a:solidFill>
                <a:latin typeface="Calibri"/>
                <a:ea typeface="Calibri"/>
                <a:cs typeface="Calibri"/>
                <a:sym typeface="Calibri"/>
              </a:rPr>
              <a:t>Professor of Middle Eastern Studies or Jewish Studies</a:t>
            </a:r>
            <a:endParaRPr sz="1800" b="1"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900"/>
              <a:buFont typeface="Arial"/>
              <a:buNone/>
            </a:pPr>
            <a:endParaRPr sz="1800" b="1" i="0" u="none" strike="noStrike" cap="none">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Char char="●"/>
            </a:pPr>
            <a:r>
              <a:rPr lang="en-US" sz="1800" b="1" i="0" u="none" strike="noStrike" cap="none">
                <a:solidFill>
                  <a:schemeClr val="dk1"/>
                </a:solidFill>
                <a:latin typeface="Calibri"/>
                <a:ea typeface="Calibri"/>
                <a:cs typeface="Calibri"/>
                <a:sym typeface="Calibri"/>
              </a:rPr>
              <a:t>Commission of Women</a:t>
            </a:r>
            <a:endParaRPr sz="1800" b="1"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900"/>
              <a:buFont typeface="Arial"/>
              <a:buNone/>
            </a:pPr>
            <a:endParaRPr sz="1800" b="1" i="0" u="none" strike="noStrike" cap="none">
              <a:solidFill>
                <a:schemeClr val="dk1"/>
              </a:solidFill>
              <a:latin typeface="Calibri"/>
              <a:ea typeface="Calibri"/>
              <a:cs typeface="Calibri"/>
              <a:sym typeface="Calibri"/>
            </a:endParaRPr>
          </a:p>
          <a:p>
            <a:pPr marL="457200" marR="0" lvl="0" indent="-342900" algn="l" rtl="0">
              <a:lnSpc>
                <a:spcPct val="100000"/>
              </a:lnSpc>
              <a:spcBef>
                <a:spcPts val="0"/>
              </a:spcBef>
              <a:spcAft>
                <a:spcPts val="0"/>
              </a:spcAft>
              <a:buClr>
                <a:schemeClr val="dk1"/>
              </a:buClr>
              <a:buSzPts val="1800"/>
              <a:buFont typeface="Calibri"/>
              <a:buChar char="●"/>
            </a:pPr>
            <a:r>
              <a:rPr lang="en-US" sz="1800" b="1" i="0" u="none" strike="noStrike" cap="none">
                <a:solidFill>
                  <a:schemeClr val="dk1"/>
                </a:solidFill>
                <a:latin typeface="Calibri"/>
                <a:ea typeface="Calibri"/>
                <a:cs typeface="Calibri"/>
                <a:sym typeface="Calibri"/>
              </a:rPr>
              <a:t>ODE Equity Department</a:t>
            </a:r>
            <a:endParaRPr sz="1800" b="1" i="0" u="none" strike="noStrike" cap="none">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115000"/>
              </a:lnSpc>
              <a:spcBef>
                <a:spcPts val="120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115000"/>
              </a:lnSpc>
              <a:spcBef>
                <a:spcPts val="120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115000"/>
              </a:lnSpc>
              <a:spcBef>
                <a:spcPts val="1200"/>
              </a:spcBef>
              <a:spcAft>
                <a:spcPts val="0"/>
              </a:spcAft>
              <a:buClr>
                <a:srgbClr val="000000"/>
              </a:buClr>
              <a:buSzPts val="1200"/>
              <a:buFont typeface="Arial"/>
              <a:buNone/>
            </a:pPr>
            <a:endParaRPr sz="1200" b="0" i="0" u="none" strike="noStrike" cap="none">
              <a:solidFill>
                <a:schemeClr val="dk1"/>
              </a:solidFill>
              <a:latin typeface="Arial"/>
              <a:ea typeface="Arial"/>
              <a:cs typeface="Arial"/>
              <a:sym typeface="Arial"/>
            </a:endParaRPr>
          </a:p>
          <a:p>
            <a:pPr marL="0" marR="0" lvl="0" indent="0" algn="l" rtl="0">
              <a:lnSpc>
                <a:spcPct val="115000"/>
              </a:lnSpc>
              <a:spcBef>
                <a:spcPts val="120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a:p>
            <a:pPr marL="0" marR="0" lvl="0" indent="0" algn="l" rtl="0">
              <a:lnSpc>
                <a:spcPct val="115000"/>
              </a:lnSpc>
              <a:spcBef>
                <a:spcPts val="1200"/>
              </a:spcBef>
              <a:spcAft>
                <a:spcPts val="0"/>
              </a:spcAft>
              <a:buClr>
                <a:srgbClr val="000000"/>
              </a:buClr>
              <a:buSzPts val="1200"/>
              <a:buFont typeface="Arial"/>
              <a:buNone/>
            </a:pPr>
            <a:endParaRPr sz="1200" b="0" i="0" u="none" strike="noStrike" cap="none">
              <a:solidFill>
                <a:schemeClr val="dk1"/>
              </a:solidFill>
              <a:latin typeface="Arial"/>
              <a:ea typeface="Arial"/>
              <a:cs typeface="Arial"/>
              <a:sym typeface="Arial"/>
            </a:endParaRPr>
          </a:p>
          <a:p>
            <a:pPr marL="0" marR="0" lvl="0" indent="0" algn="l" rtl="0">
              <a:lnSpc>
                <a:spcPct val="115000"/>
              </a:lnSpc>
              <a:spcBef>
                <a:spcPts val="1200"/>
              </a:spcBef>
              <a:spcAft>
                <a:spcPts val="120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4"/>
          <p:cNvSpPr txBox="1"/>
          <p:nvPr/>
        </p:nvSpPr>
        <p:spPr>
          <a:xfrm>
            <a:off x="209400" y="146525"/>
            <a:ext cx="8934600" cy="8814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4000"/>
              <a:buFont typeface="Arial"/>
              <a:buNone/>
            </a:pPr>
            <a:endParaRPr sz="1000" b="0" i="0" u="none" strike="noStrike" cap="none">
              <a:solidFill>
                <a:srgbClr val="0F75BC"/>
              </a:solidFill>
              <a:latin typeface="Arial"/>
              <a:ea typeface="Arial"/>
              <a:cs typeface="Arial"/>
              <a:sym typeface="Arial"/>
            </a:endParaRPr>
          </a:p>
        </p:txBody>
      </p:sp>
      <p:pic>
        <p:nvPicPr>
          <p:cNvPr id="114" name="Google Shape;114;p14"/>
          <p:cNvPicPr preferRelativeResize="0"/>
          <p:nvPr/>
        </p:nvPicPr>
        <p:blipFill rotWithShape="1">
          <a:blip r:embed="rId3">
            <a:alphaModFix/>
          </a:blip>
          <a:srcRect/>
          <a:stretch/>
        </p:blipFill>
        <p:spPr>
          <a:xfrm>
            <a:off x="2624475" y="78750"/>
            <a:ext cx="6087648" cy="6375475"/>
          </a:xfrm>
          <a:prstGeom prst="rect">
            <a:avLst/>
          </a:prstGeom>
          <a:noFill/>
          <a:ln>
            <a:noFill/>
          </a:ln>
        </p:spPr>
      </p:pic>
      <p:sp>
        <p:nvSpPr>
          <p:cNvPr id="115" name="Google Shape;115;p14"/>
          <p:cNvSpPr txBox="1"/>
          <p:nvPr/>
        </p:nvSpPr>
        <p:spPr>
          <a:xfrm>
            <a:off x="209400" y="1683425"/>
            <a:ext cx="2282100" cy="19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latin typeface="Calibri"/>
                <a:ea typeface="Calibri"/>
                <a:cs typeface="Calibri"/>
                <a:sym typeface="Calibri"/>
              </a:rPr>
              <a:t>ODE</a:t>
            </a:r>
            <a:endParaRPr sz="2400" b="1">
              <a:latin typeface="Calibri"/>
              <a:ea typeface="Calibri"/>
              <a:cs typeface="Calibri"/>
              <a:sym typeface="Calibri"/>
            </a:endParaRPr>
          </a:p>
          <a:p>
            <a:pPr marL="0" lvl="0" indent="0" algn="l" rtl="0">
              <a:spcBef>
                <a:spcPts val="0"/>
              </a:spcBef>
              <a:spcAft>
                <a:spcPts val="0"/>
              </a:spcAft>
              <a:buNone/>
            </a:pPr>
            <a:r>
              <a:rPr lang="en-US" sz="2400" b="1">
                <a:latin typeface="Calibri"/>
                <a:ea typeface="Calibri"/>
                <a:cs typeface="Calibri"/>
                <a:sym typeface="Calibri"/>
              </a:rPr>
              <a:t>Internal and External Communication</a:t>
            </a:r>
            <a:endParaRPr sz="2400" b="1">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p:nvPr/>
        </p:nvSpPr>
        <p:spPr>
          <a:xfrm>
            <a:off x="3673700" y="1003600"/>
            <a:ext cx="5093100" cy="5144700"/>
          </a:xfrm>
          <a:prstGeom prst="rect">
            <a:avLst/>
          </a:prstGeom>
          <a:noFill/>
          <a:ln>
            <a:noFill/>
          </a:ln>
        </p:spPr>
        <p:txBody>
          <a:bodyPr spcFirstLastPara="1" wrap="square" lIns="91425" tIns="91425" rIns="91425" bIns="91425" anchor="t" anchorCtr="0">
            <a:noAutofit/>
          </a:bodyPr>
          <a:lstStyle/>
          <a:p>
            <a:pPr marL="457200" marR="0" lvl="0" indent="-361950" algn="l" rtl="0">
              <a:lnSpc>
                <a:spcPct val="100000"/>
              </a:lnSpc>
              <a:spcBef>
                <a:spcPts val="0"/>
              </a:spcBef>
              <a:spcAft>
                <a:spcPts val="0"/>
              </a:spcAft>
              <a:buClr>
                <a:srgbClr val="000000"/>
              </a:buClr>
              <a:buSzPts val="2100"/>
              <a:buFont typeface="Calibri"/>
              <a:buChar char="●"/>
            </a:pPr>
            <a:r>
              <a:rPr lang="en-US" sz="2100" b="1" i="0" u="none" strike="noStrike" cap="none">
                <a:solidFill>
                  <a:srgbClr val="000000"/>
                </a:solidFill>
                <a:latin typeface="Calibri"/>
                <a:ea typeface="Calibri"/>
                <a:cs typeface="Calibri"/>
                <a:sym typeface="Calibri"/>
              </a:rPr>
              <a:t>K-12 Teachers </a:t>
            </a:r>
            <a:r>
              <a:rPr lang="en-US" sz="2100" b="1">
                <a:latin typeface="Calibri"/>
                <a:ea typeface="Calibri"/>
                <a:cs typeface="Calibri"/>
                <a:sym typeface="Calibri"/>
              </a:rPr>
              <a:t>r</a:t>
            </a:r>
            <a:r>
              <a:rPr lang="en-US" sz="2100" b="1" i="0" u="none" strike="noStrike" cap="none">
                <a:solidFill>
                  <a:srgbClr val="000000"/>
                </a:solidFill>
                <a:latin typeface="Calibri"/>
                <a:ea typeface="Calibri"/>
                <a:cs typeface="Calibri"/>
                <a:sym typeface="Calibri"/>
              </a:rPr>
              <a:t>epresenting Oregon</a:t>
            </a:r>
            <a:r>
              <a:rPr lang="en-US" sz="2100" b="1">
                <a:latin typeface="Calibri"/>
                <a:ea typeface="Calibri"/>
                <a:cs typeface="Calibri"/>
                <a:sym typeface="Calibri"/>
              </a:rPr>
              <a:t>’s students, communities, and regions.</a:t>
            </a:r>
            <a:endParaRPr sz="2100" b="1"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2000"/>
              <a:buFont typeface="Arial"/>
              <a:buNone/>
            </a:pPr>
            <a:endParaRPr sz="2100" b="1" i="0" u="none" strike="noStrike" cap="none">
              <a:solidFill>
                <a:srgbClr val="000000"/>
              </a:solidFill>
              <a:latin typeface="Calibri"/>
              <a:ea typeface="Calibri"/>
              <a:cs typeface="Calibri"/>
              <a:sym typeface="Calibri"/>
            </a:endParaRPr>
          </a:p>
          <a:p>
            <a:pPr marL="457200" marR="0" lvl="0" indent="-361950" algn="l" rtl="0">
              <a:lnSpc>
                <a:spcPct val="100000"/>
              </a:lnSpc>
              <a:spcBef>
                <a:spcPts val="0"/>
              </a:spcBef>
              <a:spcAft>
                <a:spcPts val="0"/>
              </a:spcAft>
              <a:buClr>
                <a:srgbClr val="000000"/>
              </a:buClr>
              <a:buSzPts val="2100"/>
              <a:buFont typeface="Calibri"/>
              <a:buChar char="●"/>
            </a:pPr>
            <a:r>
              <a:rPr lang="en-US" sz="2100" b="1" i="0" u="none" strike="noStrike" cap="none">
                <a:solidFill>
                  <a:srgbClr val="000000"/>
                </a:solidFill>
                <a:latin typeface="Calibri"/>
                <a:ea typeface="Calibri"/>
                <a:cs typeface="Calibri"/>
                <a:sym typeface="Calibri"/>
              </a:rPr>
              <a:t>Application </a:t>
            </a:r>
            <a:r>
              <a:rPr lang="en-US" sz="2100" b="1">
                <a:latin typeface="Calibri"/>
                <a:ea typeface="Calibri"/>
                <a:cs typeface="Calibri"/>
                <a:sym typeface="Calibri"/>
              </a:rPr>
              <a:t>r</a:t>
            </a:r>
            <a:r>
              <a:rPr lang="en-US" sz="2100" b="1" i="0" u="none" strike="noStrike" cap="none">
                <a:solidFill>
                  <a:srgbClr val="000000"/>
                </a:solidFill>
                <a:latin typeface="Calibri"/>
                <a:ea typeface="Calibri"/>
                <a:cs typeface="Calibri"/>
                <a:sym typeface="Calibri"/>
              </a:rPr>
              <a:t>equired </a:t>
            </a:r>
            <a:r>
              <a:rPr lang="en-US" sz="2100" b="1">
                <a:latin typeface="Calibri"/>
                <a:ea typeface="Calibri"/>
                <a:cs typeface="Calibri"/>
                <a:sym typeface="Calibri"/>
              </a:rPr>
              <a:t>t</a:t>
            </a:r>
            <a:r>
              <a:rPr lang="en-US" sz="2100" b="1" i="0" u="none" strike="noStrike" cap="none">
                <a:solidFill>
                  <a:srgbClr val="000000"/>
                </a:solidFill>
                <a:latin typeface="Calibri"/>
                <a:ea typeface="Calibri"/>
                <a:cs typeface="Calibri"/>
                <a:sym typeface="Calibri"/>
              </a:rPr>
              <a:t>raining and/or </a:t>
            </a:r>
            <a:r>
              <a:rPr lang="en-US" sz="2100" b="1">
                <a:latin typeface="Calibri"/>
                <a:ea typeface="Calibri"/>
                <a:cs typeface="Calibri"/>
                <a:sym typeface="Calibri"/>
              </a:rPr>
              <a:t>e</a:t>
            </a:r>
            <a:r>
              <a:rPr lang="en-US" sz="2100" b="1" i="0" u="none" strike="noStrike" cap="none">
                <a:solidFill>
                  <a:srgbClr val="000000"/>
                </a:solidFill>
                <a:latin typeface="Calibri"/>
                <a:ea typeface="Calibri"/>
                <a:cs typeface="Calibri"/>
                <a:sym typeface="Calibri"/>
              </a:rPr>
              <a:t>xperience in </a:t>
            </a:r>
            <a:r>
              <a:rPr lang="en-US" sz="2100" b="1">
                <a:latin typeface="Calibri"/>
                <a:ea typeface="Calibri"/>
                <a:cs typeface="Calibri"/>
                <a:sym typeface="Calibri"/>
              </a:rPr>
              <a:t>c</a:t>
            </a:r>
            <a:r>
              <a:rPr lang="en-US" sz="2100" b="1" i="0" u="none" strike="noStrike" cap="none">
                <a:solidFill>
                  <a:srgbClr val="000000"/>
                </a:solidFill>
                <a:latin typeface="Calibri"/>
                <a:ea typeface="Calibri"/>
                <a:cs typeface="Calibri"/>
                <a:sym typeface="Calibri"/>
              </a:rPr>
              <a:t>ulturally </a:t>
            </a:r>
            <a:r>
              <a:rPr lang="en-US" sz="2100" b="1">
                <a:latin typeface="Calibri"/>
                <a:ea typeface="Calibri"/>
                <a:cs typeface="Calibri"/>
                <a:sym typeface="Calibri"/>
              </a:rPr>
              <a:t>r</a:t>
            </a:r>
            <a:r>
              <a:rPr lang="en-US" sz="2100" b="1" i="0" u="none" strike="noStrike" cap="none">
                <a:solidFill>
                  <a:srgbClr val="000000"/>
                </a:solidFill>
                <a:latin typeface="Calibri"/>
                <a:ea typeface="Calibri"/>
                <a:cs typeface="Calibri"/>
                <a:sym typeface="Calibri"/>
              </a:rPr>
              <a:t>esponsive </a:t>
            </a:r>
            <a:r>
              <a:rPr lang="en-US" sz="2100" b="1">
                <a:latin typeface="Calibri"/>
                <a:ea typeface="Calibri"/>
                <a:cs typeface="Calibri"/>
                <a:sym typeface="Calibri"/>
              </a:rPr>
              <a:t>p</a:t>
            </a:r>
            <a:r>
              <a:rPr lang="en-US" sz="2100" b="1" i="0" u="none" strike="noStrike" cap="none">
                <a:solidFill>
                  <a:srgbClr val="000000"/>
                </a:solidFill>
                <a:latin typeface="Calibri"/>
                <a:ea typeface="Calibri"/>
                <a:cs typeface="Calibri"/>
                <a:sym typeface="Calibri"/>
              </a:rPr>
              <a:t>edagogy and Ethnic Studies </a:t>
            </a:r>
            <a:r>
              <a:rPr lang="en-US" sz="2100" b="1">
                <a:latin typeface="Calibri"/>
                <a:ea typeface="Calibri"/>
                <a:cs typeface="Calibri"/>
                <a:sym typeface="Calibri"/>
              </a:rPr>
              <a:t>c</a:t>
            </a:r>
            <a:r>
              <a:rPr lang="en-US" sz="2100" b="1" i="0" u="none" strike="noStrike" cap="none">
                <a:solidFill>
                  <a:srgbClr val="000000"/>
                </a:solidFill>
                <a:latin typeface="Calibri"/>
                <a:ea typeface="Calibri"/>
                <a:cs typeface="Calibri"/>
                <a:sym typeface="Calibri"/>
              </a:rPr>
              <a:t>urriculum</a:t>
            </a:r>
            <a:endParaRPr sz="2100" b="1"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2000"/>
              <a:buFont typeface="Arial"/>
              <a:buNone/>
            </a:pPr>
            <a:endParaRPr sz="2100" b="1" i="0" u="none" strike="noStrike" cap="none">
              <a:solidFill>
                <a:srgbClr val="000000"/>
              </a:solidFill>
              <a:latin typeface="Calibri"/>
              <a:ea typeface="Calibri"/>
              <a:cs typeface="Calibri"/>
              <a:sym typeface="Calibri"/>
            </a:endParaRPr>
          </a:p>
          <a:p>
            <a:pPr marL="457200" marR="0" lvl="0" indent="-361950" algn="l" rtl="0">
              <a:lnSpc>
                <a:spcPct val="100000"/>
              </a:lnSpc>
              <a:spcBef>
                <a:spcPts val="0"/>
              </a:spcBef>
              <a:spcAft>
                <a:spcPts val="0"/>
              </a:spcAft>
              <a:buClr>
                <a:srgbClr val="000000"/>
              </a:buClr>
              <a:buSzPts val="2100"/>
              <a:buFont typeface="Calibri"/>
              <a:buChar char="●"/>
            </a:pPr>
            <a:r>
              <a:rPr lang="en-US" sz="2100" b="1" i="0" u="none" strike="noStrike" cap="none">
                <a:solidFill>
                  <a:srgbClr val="000000"/>
                </a:solidFill>
                <a:latin typeface="Calibri"/>
                <a:ea typeface="Calibri"/>
                <a:cs typeface="Calibri"/>
                <a:sym typeface="Calibri"/>
              </a:rPr>
              <a:t>OTLA and EDI </a:t>
            </a:r>
            <a:r>
              <a:rPr lang="en-US" sz="2100" b="1">
                <a:latin typeface="Calibri"/>
                <a:ea typeface="Calibri"/>
                <a:cs typeface="Calibri"/>
                <a:sym typeface="Calibri"/>
              </a:rPr>
              <a:t>c</a:t>
            </a:r>
            <a:r>
              <a:rPr lang="en-US" sz="2100" b="1" i="0" u="none" strike="noStrike" cap="none">
                <a:solidFill>
                  <a:srgbClr val="000000"/>
                </a:solidFill>
                <a:latin typeface="Calibri"/>
                <a:ea typeface="Calibri"/>
                <a:cs typeface="Calibri"/>
                <a:sym typeface="Calibri"/>
              </a:rPr>
              <a:t>ollaboration </a:t>
            </a:r>
            <a:r>
              <a:rPr lang="en-US" sz="2100" b="1">
                <a:latin typeface="Calibri"/>
                <a:ea typeface="Calibri"/>
                <a:cs typeface="Calibri"/>
                <a:sym typeface="Calibri"/>
              </a:rPr>
              <a:t>f</a:t>
            </a:r>
            <a:r>
              <a:rPr lang="en-US" sz="2100" b="1" i="0" u="none" strike="noStrike" cap="none">
                <a:solidFill>
                  <a:srgbClr val="000000"/>
                </a:solidFill>
                <a:latin typeface="Calibri"/>
                <a:ea typeface="Calibri"/>
                <a:cs typeface="Calibri"/>
                <a:sym typeface="Calibri"/>
              </a:rPr>
              <a:t>or </a:t>
            </a:r>
            <a:r>
              <a:rPr lang="en-US" sz="2100" b="1">
                <a:latin typeface="Calibri"/>
                <a:ea typeface="Calibri"/>
                <a:cs typeface="Calibri"/>
                <a:sym typeface="Calibri"/>
              </a:rPr>
              <a:t>t</a:t>
            </a:r>
            <a:r>
              <a:rPr lang="en-US" sz="2100" b="1" i="0" u="none" strike="noStrike" cap="none">
                <a:solidFill>
                  <a:srgbClr val="000000"/>
                </a:solidFill>
                <a:latin typeface="Calibri"/>
                <a:ea typeface="Calibri"/>
                <a:cs typeface="Calibri"/>
                <a:sym typeface="Calibri"/>
              </a:rPr>
              <a:t>eacher </a:t>
            </a:r>
            <a:r>
              <a:rPr lang="en-US" sz="2100" b="1">
                <a:latin typeface="Calibri"/>
                <a:ea typeface="Calibri"/>
                <a:cs typeface="Calibri"/>
                <a:sym typeface="Calibri"/>
              </a:rPr>
              <a:t>t</a:t>
            </a:r>
            <a:r>
              <a:rPr lang="en-US" sz="2100" b="1" i="0" u="none" strike="noStrike" cap="none">
                <a:solidFill>
                  <a:srgbClr val="000000"/>
                </a:solidFill>
                <a:latin typeface="Calibri"/>
                <a:ea typeface="Calibri"/>
                <a:cs typeface="Calibri"/>
                <a:sym typeface="Calibri"/>
              </a:rPr>
              <a:t>raining </a:t>
            </a:r>
            <a:endParaRPr sz="2100" b="1"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2000"/>
              <a:buFont typeface="Arial"/>
              <a:buNone/>
            </a:pPr>
            <a:endParaRPr sz="2100" b="1" i="0" u="none" strike="noStrike" cap="none">
              <a:solidFill>
                <a:srgbClr val="000000"/>
              </a:solidFill>
              <a:latin typeface="Calibri"/>
              <a:ea typeface="Calibri"/>
              <a:cs typeface="Calibri"/>
              <a:sym typeface="Calibri"/>
            </a:endParaRPr>
          </a:p>
          <a:p>
            <a:pPr marL="457200" marR="0" lvl="0" indent="-361950" algn="l" rtl="0">
              <a:lnSpc>
                <a:spcPct val="100000"/>
              </a:lnSpc>
              <a:spcBef>
                <a:spcPts val="0"/>
              </a:spcBef>
              <a:spcAft>
                <a:spcPts val="0"/>
              </a:spcAft>
              <a:buClr>
                <a:srgbClr val="000000"/>
              </a:buClr>
              <a:buSzPts val="2100"/>
              <a:buFont typeface="Calibri"/>
              <a:buChar char="●"/>
            </a:pPr>
            <a:r>
              <a:rPr lang="en-US" sz="2100" b="1">
                <a:latin typeface="Calibri"/>
                <a:ea typeface="Calibri"/>
                <a:cs typeface="Calibri"/>
                <a:sym typeface="Calibri"/>
              </a:rPr>
              <a:t>March </a:t>
            </a:r>
            <a:r>
              <a:rPr lang="en-US" sz="2100" b="1" i="0" u="none" strike="noStrike" cap="none">
                <a:solidFill>
                  <a:srgbClr val="000000"/>
                </a:solidFill>
                <a:latin typeface="Calibri"/>
                <a:ea typeface="Calibri"/>
                <a:cs typeface="Calibri"/>
                <a:sym typeface="Calibri"/>
              </a:rPr>
              <a:t>Covid-19 </a:t>
            </a:r>
            <a:r>
              <a:rPr lang="en-US" sz="2100" b="1">
                <a:latin typeface="Calibri"/>
                <a:ea typeface="Calibri"/>
                <a:cs typeface="Calibri"/>
                <a:sym typeface="Calibri"/>
              </a:rPr>
              <a:t>c</a:t>
            </a:r>
            <a:r>
              <a:rPr lang="en-US" sz="2100" b="1" i="0" u="none" strike="noStrike" cap="none">
                <a:solidFill>
                  <a:srgbClr val="000000"/>
                </a:solidFill>
                <a:latin typeface="Calibri"/>
                <a:ea typeface="Calibri"/>
                <a:cs typeface="Calibri"/>
                <a:sym typeface="Calibri"/>
              </a:rPr>
              <a:t>losure: </a:t>
            </a:r>
            <a:r>
              <a:rPr lang="en-US" sz="2100" b="1">
                <a:latin typeface="Calibri"/>
                <a:ea typeface="Calibri"/>
                <a:cs typeface="Calibri"/>
                <a:sym typeface="Calibri"/>
              </a:rPr>
              <a:t>d</a:t>
            </a:r>
            <a:r>
              <a:rPr lang="en-US" sz="2100" b="1" i="0" u="none" strike="noStrike" cap="none">
                <a:solidFill>
                  <a:srgbClr val="000000"/>
                </a:solidFill>
                <a:latin typeface="Calibri"/>
                <a:ea typeface="Calibri"/>
                <a:cs typeface="Calibri"/>
                <a:sym typeface="Calibri"/>
              </a:rPr>
              <a:t>elayed </a:t>
            </a:r>
            <a:r>
              <a:rPr lang="en-US" sz="2100" b="1">
                <a:latin typeface="Calibri"/>
                <a:ea typeface="Calibri"/>
                <a:cs typeface="Calibri"/>
                <a:sym typeface="Calibri"/>
              </a:rPr>
              <a:t>t</a:t>
            </a:r>
            <a:r>
              <a:rPr lang="en-US" sz="2100" b="1" i="0" u="none" strike="noStrike" cap="none">
                <a:solidFill>
                  <a:srgbClr val="000000"/>
                </a:solidFill>
                <a:latin typeface="Calibri"/>
                <a:ea typeface="Calibri"/>
                <a:cs typeface="Calibri"/>
                <a:sym typeface="Calibri"/>
              </a:rPr>
              <a:t>eacher </a:t>
            </a:r>
            <a:r>
              <a:rPr lang="en-US" sz="2100" b="1">
                <a:latin typeface="Calibri"/>
                <a:ea typeface="Calibri"/>
                <a:cs typeface="Calibri"/>
                <a:sym typeface="Calibri"/>
              </a:rPr>
              <a:t>p</a:t>
            </a:r>
            <a:r>
              <a:rPr lang="en-US" sz="2100" b="1" i="0" u="none" strike="noStrike" cap="none">
                <a:solidFill>
                  <a:srgbClr val="000000"/>
                </a:solidFill>
                <a:latin typeface="Calibri"/>
                <a:ea typeface="Calibri"/>
                <a:cs typeface="Calibri"/>
                <a:sym typeface="Calibri"/>
              </a:rPr>
              <a:t>anel </a:t>
            </a:r>
            <a:endParaRPr sz="2100" b="1"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None/>
            </a:pPr>
            <a:endParaRPr sz="2100" b="1">
              <a:latin typeface="Calibri"/>
              <a:ea typeface="Calibri"/>
              <a:cs typeface="Calibri"/>
              <a:sym typeface="Calibri"/>
            </a:endParaRPr>
          </a:p>
          <a:p>
            <a:pPr marL="457200" marR="0" lvl="0" indent="-361950" algn="l" rtl="0">
              <a:lnSpc>
                <a:spcPct val="100000"/>
              </a:lnSpc>
              <a:spcBef>
                <a:spcPts val="0"/>
              </a:spcBef>
              <a:spcAft>
                <a:spcPts val="0"/>
              </a:spcAft>
              <a:buClr>
                <a:srgbClr val="000000"/>
              </a:buClr>
              <a:buSzPts val="2100"/>
              <a:buFont typeface="Calibri"/>
              <a:buChar char="●"/>
            </a:pPr>
            <a:r>
              <a:rPr lang="en-US" sz="2100" b="1">
                <a:latin typeface="Calibri"/>
                <a:ea typeface="Calibri"/>
                <a:cs typeface="Calibri"/>
                <a:sym typeface="Calibri"/>
              </a:rPr>
              <a:t>Summer 2020</a:t>
            </a:r>
            <a:r>
              <a:rPr lang="en-US" sz="2100" b="1" i="0" u="none" strike="noStrike" cap="none">
                <a:solidFill>
                  <a:srgbClr val="000000"/>
                </a:solidFill>
                <a:latin typeface="Calibri"/>
                <a:ea typeface="Calibri"/>
                <a:cs typeface="Calibri"/>
                <a:sym typeface="Calibri"/>
              </a:rPr>
              <a:t> </a:t>
            </a:r>
            <a:r>
              <a:rPr lang="en-US" sz="2100" b="1">
                <a:latin typeface="Calibri"/>
                <a:ea typeface="Calibri"/>
                <a:cs typeface="Calibri"/>
                <a:sym typeface="Calibri"/>
              </a:rPr>
              <a:t>teacher panel reconvenes</a:t>
            </a:r>
            <a:endParaRPr sz="15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22" name="Google Shape;122;p7"/>
          <p:cNvSpPr txBox="1"/>
          <p:nvPr/>
        </p:nvSpPr>
        <p:spPr>
          <a:xfrm>
            <a:off x="1431650" y="124400"/>
            <a:ext cx="7557900" cy="1026300"/>
          </a:xfrm>
          <a:prstGeom prst="rect">
            <a:avLst/>
          </a:prstGeom>
          <a:noFill/>
          <a:ln>
            <a:noFill/>
          </a:ln>
        </p:spPr>
        <p:txBody>
          <a:bodyPr spcFirstLastPara="1" wrap="square" lIns="91425" tIns="91425" rIns="91425" bIns="91425" anchor="t" anchorCtr="0">
            <a:noAutofit/>
          </a:bodyPr>
          <a:lstStyle/>
          <a:p>
            <a:pPr marL="1371600" marR="0" lvl="0" indent="457200" algn="ctr" rtl="0">
              <a:lnSpc>
                <a:spcPct val="100000"/>
              </a:lnSpc>
              <a:spcBef>
                <a:spcPts val="0"/>
              </a:spcBef>
              <a:spcAft>
                <a:spcPts val="0"/>
              </a:spcAft>
              <a:buClr>
                <a:srgbClr val="000000"/>
              </a:buClr>
              <a:buSzPts val="3600"/>
              <a:buFont typeface="Arial"/>
              <a:buNone/>
            </a:pPr>
            <a:r>
              <a:rPr lang="en-US" sz="3600" b="1" i="0" u="none" strike="noStrike" cap="none">
                <a:solidFill>
                  <a:srgbClr val="000000"/>
                </a:solidFill>
                <a:latin typeface="Calibri"/>
                <a:ea typeface="Calibri"/>
                <a:cs typeface="Calibri"/>
                <a:sym typeface="Calibri"/>
              </a:rPr>
              <a:t>Ethnic Studies Content Panel</a:t>
            </a:r>
            <a:endParaRPr sz="3600" b="1" i="0" u="none" strike="noStrike" cap="none">
              <a:solidFill>
                <a:srgbClr val="000000"/>
              </a:solidFill>
              <a:latin typeface="Calibri"/>
              <a:ea typeface="Calibri"/>
              <a:cs typeface="Calibri"/>
              <a:sym typeface="Calibri"/>
            </a:endParaRPr>
          </a:p>
        </p:txBody>
      </p:sp>
      <p:pic>
        <p:nvPicPr>
          <p:cNvPr id="123" name="Google Shape;123;p7"/>
          <p:cNvPicPr preferRelativeResize="0"/>
          <p:nvPr/>
        </p:nvPicPr>
        <p:blipFill rotWithShape="1">
          <a:blip r:embed="rId3">
            <a:alphaModFix/>
          </a:blip>
          <a:srcRect/>
          <a:stretch/>
        </p:blipFill>
        <p:spPr>
          <a:xfrm>
            <a:off x="152400" y="1303100"/>
            <a:ext cx="3460353" cy="2595265"/>
          </a:xfrm>
          <a:prstGeom prst="rect">
            <a:avLst/>
          </a:prstGeom>
          <a:noFill/>
          <a:ln>
            <a:noFill/>
          </a:ln>
        </p:spPr>
      </p:pic>
      <p:pic>
        <p:nvPicPr>
          <p:cNvPr id="124" name="Google Shape;124;p7"/>
          <p:cNvPicPr preferRelativeResize="0"/>
          <p:nvPr/>
        </p:nvPicPr>
        <p:blipFill>
          <a:blip r:embed="rId4">
            <a:alphaModFix/>
          </a:blip>
          <a:stretch>
            <a:fillRect/>
          </a:stretch>
        </p:blipFill>
        <p:spPr>
          <a:xfrm>
            <a:off x="152400" y="3898375"/>
            <a:ext cx="3460353" cy="246382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901e90df50_0_228"/>
          <p:cNvSpPr txBox="1"/>
          <p:nvPr/>
        </p:nvSpPr>
        <p:spPr>
          <a:xfrm>
            <a:off x="3719950" y="1453550"/>
            <a:ext cx="5019900" cy="380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31" name="Google Shape;131;g901e90df50_0_228"/>
          <p:cNvSpPr txBox="1"/>
          <p:nvPr/>
        </p:nvSpPr>
        <p:spPr>
          <a:xfrm>
            <a:off x="2011075" y="135700"/>
            <a:ext cx="7058100" cy="793200"/>
          </a:xfrm>
          <a:prstGeom prst="rect">
            <a:avLst/>
          </a:prstGeom>
          <a:noFill/>
          <a:ln>
            <a:noFill/>
          </a:ln>
        </p:spPr>
        <p:txBody>
          <a:bodyPr spcFirstLastPara="1" wrap="square" lIns="91425" tIns="91425" rIns="91425" bIns="91425" anchor="t" anchorCtr="0">
            <a:noAutofit/>
          </a:bodyPr>
          <a:lstStyle/>
          <a:p>
            <a:pPr marL="2743200" marR="0" lvl="0" indent="457200" algn="ctr" rtl="0">
              <a:lnSpc>
                <a:spcPct val="100000"/>
              </a:lnSpc>
              <a:spcBef>
                <a:spcPts val="0"/>
              </a:spcBef>
              <a:spcAft>
                <a:spcPts val="0"/>
              </a:spcAft>
              <a:buClr>
                <a:srgbClr val="000000"/>
              </a:buClr>
              <a:buSzPts val="3600"/>
              <a:buFont typeface="Arial"/>
              <a:buNone/>
            </a:pPr>
            <a:r>
              <a:rPr lang="en-US" sz="3600" b="1">
                <a:latin typeface="Calibri"/>
                <a:ea typeface="Calibri"/>
                <a:cs typeface="Calibri"/>
                <a:sym typeface="Calibri"/>
              </a:rPr>
              <a:t>Pause and Reset</a:t>
            </a:r>
            <a:endParaRPr sz="3600" b="1" i="0" u="none" strike="noStrike" cap="none">
              <a:solidFill>
                <a:srgbClr val="000000"/>
              </a:solidFill>
              <a:latin typeface="Calibri"/>
              <a:ea typeface="Calibri"/>
              <a:cs typeface="Calibri"/>
              <a:sym typeface="Calibri"/>
            </a:endParaRPr>
          </a:p>
        </p:txBody>
      </p:sp>
      <p:pic>
        <p:nvPicPr>
          <p:cNvPr id="132" name="Google Shape;132;g901e90df50_0_228"/>
          <p:cNvPicPr preferRelativeResize="0"/>
          <p:nvPr/>
        </p:nvPicPr>
        <p:blipFill>
          <a:blip r:embed="rId3">
            <a:alphaModFix/>
          </a:blip>
          <a:stretch>
            <a:fillRect/>
          </a:stretch>
        </p:blipFill>
        <p:spPr>
          <a:xfrm>
            <a:off x="681088" y="928900"/>
            <a:ext cx="7781826" cy="5187900"/>
          </a:xfrm>
          <a:prstGeom prst="rect">
            <a:avLst/>
          </a:prstGeom>
          <a:noFill/>
          <a:ln>
            <a:noFill/>
          </a:ln>
        </p:spPr>
      </p:pic>
    </p:spTree>
  </p:cSld>
  <p:clrMapOvr>
    <a:masterClrMapping/>
  </p:clrMapOvr>
</p:sld>
</file>

<file path=ppt/theme/theme1.xml><?xml version="1.0" encoding="utf-8"?>
<a:theme xmlns:a="http://schemas.openxmlformats.org/drawingml/2006/main" name="ODE_Powerpoint - pattern background">
  <a:themeElements>
    <a:clrScheme name="ODE Color Theme">
      <a:dk1>
        <a:srgbClr val="000000"/>
      </a:dk1>
      <a:lt1>
        <a:srgbClr val="FFFFFF"/>
      </a:lt1>
      <a:dk2>
        <a:srgbClr val="344654"/>
      </a:dk2>
      <a:lt2>
        <a:srgbClr val="E2F4FC"/>
      </a:lt2>
      <a:accent1>
        <a:srgbClr val="1B75BC"/>
      </a:accent1>
      <a:accent2>
        <a:srgbClr val="9F2065"/>
      </a:accent2>
      <a:accent3>
        <a:srgbClr val="E26B2A"/>
      </a:accent3>
      <a:accent4>
        <a:srgbClr val="72C9F1"/>
      </a:accent4>
      <a:accent5>
        <a:srgbClr val="408740"/>
      </a:accent5>
      <a:accent6>
        <a:srgbClr val="1B75BC"/>
      </a:accent6>
      <a:hlink>
        <a:srgbClr val="1B75BC"/>
      </a:hlink>
      <a:folHlink>
        <a:srgbClr val="21AA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3728</TotalTime>
  <Words>1161</Words>
  <Application>Microsoft Macintosh PowerPoint</Application>
  <PresentationFormat>On-screen Show (4:3)</PresentationFormat>
  <Paragraphs>151</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ODE_Powerpoint - pattern background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Teacher Panel Review and Revision </vt:lpstr>
      <vt:lpstr>Example Content Additions to 2018 SS Standards</vt:lpstr>
      <vt:lpstr>Grade 6: Identify and analyze historical and contemporary means societies have undertaken for the expansion of justice, equality, and equity for individuals and/or groups of previously historically underrepresented groups.  Grade 8:  Identify and analyze the forms of resistance utilized by enslaved people, including self-emancipation, sabotage, and rebellion.   Grade HS: Identify, discuss, and explain the exclusionary language and intent of the Oregon and U.S. Constitution and the provisions and process for the expansion and protection of civil rights.</vt:lpstr>
      <vt:lpstr>Work Plan/Next Steps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 Colt - ODE</dc:creator>
  <cp:lastModifiedBy>bradley parker</cp:lastModifiedBy>
  <cp:revision>1</cp:revision>
  <dcterms:modified xsi:type="dcterms:W3CDTF">2020-08-23T12:50:37Z</dcterms:modified>
</cp:coreProperties>
</file>