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0"/>
  </p:notesMasterIdLst>
  <p:sldIdLst>
    <p:sldId id="256" r:id="rId2"/>
    <p:sldId id="258" r:id="rId3"/>
    <p:sldId id="257" r:id="rId4"/>
    <p:sldId id="259" r:id="rId5"/>
    <p:sldId id="260" r:id="rId6"/>
    <p:sldId id="272" r:id="rId7"/>
    <p:sldId id="261" r:id="rId8"/>
    <p:sldId id="273" r:id="rId9"/>
    <p:sldId id="262" r:id="rId10"/>
    <p:sldId id="263" r:id="rId11"/>
    <p:sldId id="266" r:id="rId12"/>
    <p:sldId id="267" r:id="rId13"/>
    <p:sldId id="264" r:id="rId14"/>
    <p:sldId id="269" r:id="rId15"/>
    <p:sldId id="270" r:id="rId16"/>
    <p:sldId id="271" r:id="rId17"/>
    <p:sldId id="275" r:id="rId18"/>
    <p:sldId id="26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54"/>
    <p:restoredTop sz="94643"/>
  </p:normalViewPr>
  <p:slideViewPr>
    <p:cSldViewPr snapToGrid="0" snapToObjects="1">
      <p:cViewPr varScale="1">
        <p:scale>
          <a:sx n="109" d="100"/>
          <a:sy n="109" d="100"/>
        </p:scale>
        <p:origin x="119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4B040F-E876-2744-931A-70AE62FEA9CA}" type="datetimeFigureOut">
              <a:rPr lang="en-US" smtClean="0"/>
              <a:t>10/29/2020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B48AEE-BAFA-5B4F-B1EF-A2E898DFD72F}" type="slidenum">
              <a:rPr lang="en-US" smtClean="0"/>
              <a:t>‹#›</a:t>
            </a:fld>
            <a:endParaRPr lang="en-US" dirty="0"/>
          </a:p>
        </p:txBody>
      </p:sp>
    </p:spTree>
    <p:extLst>
      <p:ext uri="{BB962C8B-B14F-4D97-AF65-F5344CB8AC3E}">
        <p14:creationId xmlns:p14="http://schemas.microsoft.com/office/powerpoint/2010/main" val="978083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B48AEE-BAFA-5B4F-B1EF-A2E898DFD72F}" type="slidenum">
              <a:rPr lang="en-US" smtClean="0"/>
              <a:t>1</a:t>
            </a:fld>
            <a:endParaRPr lang="en-US" dirty="0"/>
          </a:p>
        </p:txBody>
      </p:sp>
    </p:spTree>
    <p:extLst>
      <p:ext uri="{BB962C8B-B14F-4D97-AF65-F5344CB8AC3E}">
        <p14:creationId xmlns:p14="http://schemas.microsoft.com/office/powerpoint/2010/main" val="256278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B48AEE-BAFA-5B4F-B1EF-A2E898DFD72F}" type="slidenum">
              <a:rPr lang="en-US" smtClean="0"/>
              <a:t>3</a:t>
            </a:fld>
            <a:endParaRPr lang="en-US" dirty="0"/>
          </a:p>
        </p:txBody>
      </p:sp>
    </p:spTree>
    <p:extLst>
      <p:ext uri="{BB962C8B-B14F-4D97-AF65-F5344CB8AC3E}">
        <p14:creationId xmlns:p14="http://schemas.microsoft.com/office/powerpoint/2010/main" val="1814508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4B98E2C-4F3C-2145-909F-7521B532C76C}" type="datetime1">
              <a:rPr lang="en-US" smtClean="0"/>
              <a:t>10/29/2020</a:t>
            </a:fld>
            <a:endParaRPr lang="en-US" dirty="0"/>
          </a:p>
        </p:txBody>
      </p:sp>
      <p:sp>
        <p:nvSpPr>
          <p:cNvPr id="5" name="Footer Placeholder 4"/>
          <p:cNvSpPr>
            <a:spLocks noGrp="1"/>
          </p:cNvSpPr>
          <p:nvPr>
            <p:ph type="ftr" sz="quarter" idx="11"/>
          </p:nvPr>
        </p:nvSpPr>
        <p:spPr/>
        <p:txBody>
          <a:bodyPr/>
          <a:lstStyle/>
          <a:p>
            <a:r>
              <a:rPr lang="en-US" dirty="0"/>
              <a:t>DRAFT</a:t>
            </a:r>
          </a:p>
        </p:txBody>
      </p:sp>
      <p:sp>
        <p:nvSpPr>
          <p:cNvPr id="6" name="Slide Number Placeholder 5"/>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156569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CD4832F-4336-A341-8DF5-8FBFBC4BFDDB}" type="datetime1">
              <a:rPr lang="en-US" smtClean="0"/>
              <a:t>10/29/2020</a:t>
            </a:fld>
            <a:endParaRPr lang="en-US" dirty="0"/>
          </a:p>
        </p:txBody>
      </p:sp>
      <p:sp>
        <p:nvSpPr>
          <p:cNvPr id="5" name="Footer Placeholder 4"/>
          <p:cNvSpPr>
            <a:spLocks noGrp="1"/>
          </p:cNvSpPr>
          <p:nvPr>
            <p:ph type="ftr" sz="quarter" idx="11"/>
          </p:nvPr>
        </p:nvSpPr>
        <p:spPr/>
        <p:txBody>
          <a:bodyPr/>
          <a:lstStyle/>
          <a:p>
            <a:r>
              <a:rPr lang="en-US" dirty="0"/>
              <a:t>DRAFT</a:t>
            </a:r>
          </a:p>
        </p:txBody>
      </p:sp>
      <p:sp>
        <p:nvSpPr>
          <p:cNvPr id="6" name="Slide Number Placeholder 5"/>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1117162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4794E5E-E6C0-F542-94C0-1A9F723C6E9C}" type="datetime1">
              <a:rPr lang="en-US" smtClean="0"/>
              <a:t>10/29/2020</a:t>
            </a:fld>
            <a:endParaRPr lang="en-US" dirty="0"/>
          </a:p>
        </p:txBody>
      </p:sp>
      <p:sp>
        <p:nvSpPr>
          <p:cNvPr id="5" name="Footer Placeholder 4"/>
          <p:cNvSpPr>
            <a:spLocks noGrp="1"/>
          </p:cNvSpPr>
          <p:nvPr>
            <p:ph type="ftr" sz="quarter" idx="11"/>
          </p:nvPr>
        </p:nvSpPr>
        <p:spPr/>
        <p:txBody>
          <a:bodyPr/>
          <a:lstStyle/>
          <a:p>
            <a:r>
              <a:rPr lang="en-US" dirty="0"/>
              <a:t>DRAFT</a:t>
            </a:r>
          </a:p>
        </p:txBody>
      </p:sp>
      <p:sp>
        <p:nvSpPr>
          <p:cNvPr id="6" name="Slide Number Placeholder 5"/>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705200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7F4D6C2-7F3D-714C-AB1B-2DCF3339D497}" type="datetime1">
              <a:rPr lang="en-US" smtClean="0"/>
              <a:t>10/29/2020</a:t>
            </a:fld>
            <a:endParaRPr lang="en-US" dirty="0"/>
          </a:p>
        </p:txBody>
      </p:sp>
      <p:sp>
        <p:nvSpPr>
          <p:cNvPr id="5" name="Footer Placeholder 4"/>
          <p:cNvSpPr>
            <a:spLocks noGrp="1"/>
          </p:cNvSpPr>
          <p:nvPr>
            <p:ph type="ftr" sz="quarter" idx="11"/>
          </p:nvPr>
        </p:nvSpPr>
        <p:spPr/>
        <p:txBody>
          <a:bodyPr/>
          <a:lstStyle/>
          <a:p>
            <a:r>
              <a:rPr lang="en-US" dirty="0"/>
              <a:t>DRAFT</a:t>
            </a:r>
          </a:p>
        </p:txBody>
      </p:sp>
      <p:sp>
        <p:nvSpPr>
          <p:cNvPr id="6" name="Slide Number Placeholder 5"/>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314089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B70F7F-7F2E-4844-A0EF-F3E52DE28388}" type="datetime1">
              <a:rPr lang="en-US" smtClean="0"/>
              <a:t>10/29/2020</a:t>
            </a:fld>
            <a:endParaRPr lang="en-US" dirty="0"/>
          </a:p>
        </p:txBody>
      </p:sp>
      <p:sp>
        <p:nvSpPr>
          <p:cNvPr id="5" name="Footer Placeholder 4"/>
          <p:cNvSpPr>
            <a:spLocks noGrp="1"/>
          </p:cNvSpPr>
          <p:nvPr>
            <p:ph type="ftr" sz="quarter" idx="11"/>
          </p:nvPr>
        </p:nvSpPr>
        <p:spPr/>
        <p:txBody>
          <a:bodyPr/>
          <a:lstStyle/>
          <a:p>
            <a:r>
              <a:rPr lang="en-US" dirty="0"/>
              <a:t>DRAFT</a:t>
            </a:r>
          </a:p>
        </p:txBody>
      </p:sp>
      <p:sp>
        <p:nvSpPr>
          <p:cNvPr id="6" name="Slide Number Placeholder 5"/>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381035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BEC111F-CCB0-8B4F-8B79-AF6F77178C60}" type="datetime1">
              <a:rPr lang="en-US" smtClean="0"/>
              <a:t>10/29/2020</a:t>
            </a:fld>
            <a:endParaRPr lang="en-US" dirty="0"/>
          </a:p>
        </p:txBody>
      </p:sp>
      <p:sp>
        <p:nvSpPr>
          <p:cNvPr id="6" name="Footer Placeholder 5"/>
          <p:cNvSpPr>
            <a:spLocks noGrp="1"/>
          </p:cNvSpPr>
          <p:nvPr>
            <p:ph type="ftr" sz="quarter" idx="11"/>
          </p:nvPr>
        </p:nvSpPr>
        <p:spPr/>
        <p:txBody>
          <a:bodyPr/>
          <a:lstStyle/>
          <a:p>
            <a:r>
              <a:rPr lang="en-US" dirty="0"/>
              <a:t>DRAFT</a:t>
            </a:r>
          </a:p>
        </p:txBody>
      </p:sp>
      <p:sp>
        <p:nvSpPr>
          <p:cNvPr id="7" name="Slide Number Placeholder 6"/>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267648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43D427C-4617-F44A-AC91-2FEF03646415}" type="datetime1">
              <a:rPr lang="en-US" smtClean="0"/>
              <a:t>10/29/2020</a:t>
            </a:fld>
            <a:endParaRPr lang="en-US" dirty="0"/>
          </a:p>
        </p:txBody>
      </p:sp>
      <p:sp>
        <p:nvSpPr>
          <p:cNvPr id="8" name="Footer Placeholder 7"/>
          <p:cNvSpPr>
            <a:spLocks noGrp="1"/>
          </p:cNvSpPr>
          <p:nvPr>
            <p:ph type="ftr" sz="quarter" idx="11"/>
          </p:nvPr>
        </p:nvSpPr>
        <p:spPr/>
        <p:txBody>
          <a:bodyPr/>
          <a:lstStyle/>
          <a:p>
            <a:r>
              <a:rPr lang="en-US" dirty="0"/>
              <a:t>DRAFT</a:t>
            </a:r>
          </a:p>
        </p:txBody>
      </p:sp>
      <p:sp>
        <p:nvSpPr>
          <p:cNvPr id="9" name="Slide Number Placeholder 8"/>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1536641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9C04449-D4ED-D24C-960B-819C98C52FEE}" type="datetime1">
              <a:rPr lang="en-US" smtClean="0"/>
              <a:t>10/29/2020</a:t>
            </a:fld>
            <a:endParaRPr lang="en-US" dirty="0"/>
          </a:p>
        </p:txBody>
      </p:sp>
      <p:sp>
        <p:nvSpPr>
          <p:cNvPr id="4" name="Footer Placeholder 3"/>
          <p:cNvSpPr>
            <a:spLocks noGrp="1"/>
          </p:cNvSpPr>
          <p:nvPr>
            <p:ph type="ftr" sz="quarter" idx="11"/>
          </p:nvPr>
        </p:nvSpPr>
        <p:spPr/>
        <p:txBody>
          <a:bodyPr/>
          <a:lstStyle/>
          <a:p>
            <a:r>
              <a:rPr lang="en-US" dirty="0"/>
              <a:t>DRAFT</a:t>
            </a:r>
          </a:p>
        </p:txBody>
      </p:sp>
      <p:sp>
        <p:nvSpPr>
          <p:cNvPr id="5" name="Slide Number Placeholder 4"/>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695183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BED08E-3663-E542-BD9E-7FEFBB3C1CDF}" type="datetime1">
              <a:rPr lang="en-US" smtClean="0"/>
              <a:t>10/29/2020</a:t>
            </a:fld>
            <a:endParaRPr lang="en-US" dirty="0"/>
          </a:p>
        </p:txBody>
      </p:sp>
      <p:sp>
        <p:nvSpPr>
          <p:cNvPr id="3" name="Footer Placeholder 2"/>
          <p:cNvSpPr>
            <a:spLocks noGrp="1"/>
          </p:cNvSpPr>
          <p:nvPr>
            <p:ph type="ftr" sz="quarter" idx="11"/>
          </p:nvPr>
        </p:nvSpPr>
        <p:spPr/>
        <p:txBody>
          <a:bodyPr/>
          <a:lstStyle/>
          <a:p>
            <a:r>
              <a:rPr lang="en-US" dirty="0"/>
              <a:t>DRAFT</a:t>
            </a:r>
          </a:p>
        </p:txBody>
      </p:sp>
      <p:sp>
        <p:nvSpPr>
          <p:cNvPr id="4" name="Slide Number Placeholder 3"/>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1639859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41ADF6-6027-4643-BB0B-502B75355294}" type="datetime1">
              <a:rPr lang="en-US" smtClean="0"/>
              <a:t>10/29/2020</a:t>
            </a:fld>
            <a:endParaRPr lang="en-US" dirty="0"/>
          </a:p>
        </p:txBody>
      </p:sp>
      <p:sp>
        <p:nvSpPr>
          <p:cNvPr id="6" name="Footer Placeholder 5"/>
          <p:cNvSpPr>
            <a:spLocks noGrp="1"/>
          </p:cNvSpPr>
          <p:nvPr>
            <p:ph type="ftr" sz="quarter" idx="11"/>
          </p:nvPr>
        </p:nvSpPr>
        <p:spPr/>
        <p:txBody>
          <a:bodyPr/>
          <a:lstStyle/>
          <a:p>
            <a:r>
              <a:rPr lang="en-US" dirty="0"/>
              <a:t>DRAFT</a:t>
            </a:r>
          </a:p>
        </p:txBody>
      </p:sp>
      <p:sp>
        <p:nvSpPr>
          <p:cNvPr id="7" name="Slide Number Placeholder 6"/>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321491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8532946-4CB2-6540-A7B9-201EAE94A378}" type="datetime1">
              <a:rPr lang="en-US" smtClean="0"/>
              <a:t>10/29/2020</a:t>
            </a:fld>
            <a:endParaRPr lang="en-US" dirty="0"/>
          </a:p>
        </p:txBody>
      </p:sp>
      <p:sp>
        <p:nvSpPr>
          <p:cNvPr id="6" name="Footer Placeholder 5"/>
          <p:cNvSpPr>
            <a:spLocks noGrp="1"/>
          </p:cNvSpPr>
          <p:nvPr>
            <p:ph type="ftr" sz="quarter" idx="11"/>
          </p:nvPr>
        </p:nvSpPr>
        <p:spPr/>
        <p:txBody>
          <a:bodyPr/>
          <a:lstStyle/>
          <a:p>
            <a:r>
              <a:rPr lang="en-US" dirty="0"/>
              <a:t>DRAFT</a:t>
            </a:r>
          </a:p>
        </p:txBody>
      </p:sp>
      <p:sp>
        <p:nvSpPr>
          <p:cNvPr id="7" name="Slide Number Placeholder 6"/>
          <p:cNvSpPr>
            <a:spLocks noGrp="1"/>
          </p:cNvSpPr>
          <p:nvPr>
            <p:ph type="sldNum" sz="quarter" idx="12"/>
          </p:nvPr>
        </p:nvSpPr>
        <p:spPr/>
        <p:txBody>
          <a:bodyPr/>
          <a:lstStyle/>
          <a:p>
            <a:fld id="{446C30C5-5AF5-7849-B008-99A1DF295B24}" type="slidenum">
              <a:rPr lang="en-US" smtClean="0"/>
              <a:t>‹#›</a:t>
            </a:fld>
            <a:endParaRPr lang="en-US" dirty="0"/>
          </a:p>
        </p:txBody>
      </p:sp>
    </p:spTree>
    <p:extLst>
      <p:ext uri="{BB962C8B-B14F-4D97-AF65-F5344CB8AC3E}">
        <p14:creationId xmlns:p14="http://schemas.microsoft.com/office/powerpoint/2010/main" val="230952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4FAE98-521D-C549-A340-FBD5710C9FB8}" type="datetime1">
              <a:rPr lang="en-US" smtClean="0"/>
              <a:t>10/29/2020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DRAFT</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6C30C5-5AF5-7849-B008-99A1DF295B24}" type="slidenum">
              <a:rPr lang="en-US" smtClean="0"/>
              <a:t>‹#›</a:t>
            </a:fld>
            <a:endParaRPr lang="en-US" dirty="0"/>
          </a:p>
        </p:txBody>
      </p:sp>
    </p:spTree>
    <p:extLst>
      <p:ext uri="{BB962C8B-B14F-4D97-AF65-F5344CB8AC3E}">
        <p14:creationId xmlns:p14="http://schemas.microsoft.com/office/powerpoint/2010/main" val="1720602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50124" y="3402341"/>
            <a:ext cx="9144000" cy="2426960"/>
          </a:xfrm>
        </p:spPr>
        <p:txBody>
          <a:bodyPr>
            <a:normAutofit fontScale="92500" lnSpcReduction="20000"/>
          </a:bodyPr>
          <a:lstStyle/>
          <a:p>
            <a:endParaRPr lang="en-US" sz="3600" dirty="0">
              <a:solidFill>
                <a:srgbClr val="0070C0"/>
              </a:solidFill>
            </a:endParaRPr>
          </a:p>
          <a:p>
            <a:r>
              <a:rPr lang="en-US" sz="4800" b="1" dirty="0">
                <a:solidFill>
                  <a:schemeClr val="accent1">
                    <a:lumMod val="50000"/>
                  </a:schemeClr>
                </a:solidFill>
                <a:ea typeface="Arial Rounded MT Bold" charset="0"/>
                <a:cs typeface="Arial Rounded MT Bold" charset="0"/>
              </a:rPr>
              <a:t>Equity, Social Justice, &amp; Inclusion Plan</a:t>
            </a:r>
          </a:p>
          <a:p>
            <a:r>
              <a:rPr lang="en-US" sz="4800" b="1" dirty="0">
                <a:solidFill>
                  <a:schemeClr val="accent1">
                    <a:lumMod val="50000"/>
                  </a:schemeClr>
                </a:solidFill>
                <a:ea typeface="Arial Rounded MT Bold" charset="0"/>
                <a:cs typeface="Arial Rounded MT Bold" charset="0"/>
              </a:rPr>
              <a:t>A Living Document</a:t>
            </a:r>
          </a:p>
          <a:p>
            <a:r>
              <a:rPr lang="en-US" sz="4800" b="1" dirty="0">
                <a:solidFill>
                  <a:schemeClr val="accent1">
                    <a:lumMod val="50000"/>
                  </a:schemeClr>
                </a:solidFill>
                <a:ea typeface="Arial Rounded MT Bold" charset="0"/>
                <a:cs typeface="Arial Rounded MT Bold" charset="0"/>
              </a:rPr>
              <a:t>2020 – 2023</a:t>
            </a:r>
          </a:p>
          <a:p>
            <a:endParaRPr lang="en-US" sz="4800" b="1" dirty="0">
              <a:solidFill>
                <a:schemeClr val="accent1">
                  <a:lumMod val="50000"/>
                </a:schemeClr>
              </a:solidFill>
              <a:ea typeface="Arial Rounded MT Bold" charset="0"/>
              <a:cs typeface="Arial Rounded MT Bold" charset="0"/>
            </a:endParaRPr>
          </a:p>
          <a:p>
            <a:endParaRPr lang="en-US" sz="4800" b="1" dirty="0">
              <a:solidFill>
                <a:schemeClr val="accent1">
                  <a:lumMod val="50000"/>
                </a:schemeClr>
              </a:solidFill>
              <a:ea typeface="Arial Rounded MT Bold" charset="0"/>
              <a:cs typeface="Arial Rounded MT Bold" charset="0"/>
            </a:endParaRPr>
          </a:p>
          <a:p>
            <a:endParaRPr lang="en-US" sz="4800" b="1" dirty="0">
              <a:solidFill>
                <a:schemeClr val="accent1">
                  <a:lumMod val="50000"/>
                </a:schemeClr>
              </a:solidFill>
              <a:ea typeface="Arial Rounded MT Bold" charset="0"/>
              <a:cs typeface="Arial Rounded MT Bold" charset="0"/>
            </a:endParaRPr>
          </a:p>
          <a:p>
            <a:endParaRPr lang="en-US" sz="4800" b="1" dirty="0">
              <a:solidFill>
                <a:srgbClr val="C00000"/>
              </a:solidFill>
              <a:ea typeface="Arial Rounded MT Bold" charset="0"/>
              <a:cs typeface="Arial Rounded MT Bold"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4850" y="198821"/>
            <a:ext cx="9922299" cy="2765096"/>
          </a:xfrm>
          <a:prstGeom prst="rect">
            <a:avLst/>
          </a:prstGeom>
        </p:spPr>
      </p:pic>
      <p:sp>
        <p:nvSpPr>
          <p:cNvPr id="2" name="TextBox 1"/>
          <p:cNvSpPr txBox="1"/>
          <p:nvPr/>
        </p:nvSpPr>
        <p:spPr>
          <a:xfrm>
            <a:off x="8125097" y="6323260"/>
            <a:ext cx="3884023" cy="276999"/>
          </a:xfrm>
          <a:prstGeom prst="rect">
            <a:avLst/>
          </a:prstGeom>
          <a:noFill/>
        </p:spPr>
        <p:txBody>
          <a:bodyPr wrap="square" rtlCol="0">
            <a:spAutoFit/>
          </a:bodyPr>
          <a:lstStyle/>
          <a:p>
            <a:r>
              <a:rPr lang="en-US" sz="1200" i="1" dirty="0" smtClean="0">
                <a:solidFill>
                  <a:schemeClr val="accent1">
                    <a:lumMod val="50000"/>
                  </a:schemeClr>
                </a:solidFill>
                <a:latin typeface="Cambria" panose="02040503050406030204" pitchFamily="18" charset="0"/>
                <a:ea typeface="Cambria" panose="02040503050406030204" pitchFamily="18" charset="0"/>
              </a:rPr>
              <a:t>Adopted by CCUSD Board of Education, August 25, 2020</a:t>
            </a:r>
            <a:endParaRPr lang="en-US" sz="1200" i="1" dirty="0">
              <a:solidFill>
                <a:schemeClr val="accent1">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803514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graphicFrame>
        <p:nvGraphicFramePr>
          <p:cNvPr id="15" name="Content Placeholder 14"/>
          <p:cNvGraphicFramePr>
            <a:graphicFrameLocks noGrp="1"/>
          </p:cNvGraphicFramePr>
          <p:nvPr>
            <p:ph idx="1"/>
            <p:extLst>
              <p:ext uri="{D42A27DB-BD31-4B8C-83A1-F6EECF244321}">
                <p14:modId xmlns:p14="http://schemas.microsoft.com/office/powerpoint/2010/main" val="1602662433"/>
              </p:ext>
            </p:extLst>
          </p:nvPr>
        </p:nvGraphicFramePr>
        <p:xfrm>
          <a:off x="131379" y="1128329"/>
          <a:ext cx="11929242" cy="5727853"/>
        </p:xfrm>
        <a:graphic>
          <a:graphicData uri="http://schemas.openxmlformats.org/drawingml/2006/table">
            <a:tbl>
              <a:tblPr firstRow="1" firstCol="1" bandRow="1">
                <a:tableStyleId>{5C22544A-7EE6-4342-B048-85BDC9FD1C3A}</a:tableStyleId>
              </a:tblPr>
              <a:tblGrid>
                <a:gridCol w="3426014">
                  <a:extLst>
                    <a:ext uri="{9D8B030D-6E8A-4147-A177-3AD203B41FA5}">
                      <a16:colId xmlns:a16="http://schemas.microsoft.com/office/drawing/2014/main" val="20000"/>
                    </a:ext>
                  </a:extLst>
                </a:gridCol>
                <a:gridCol w="2358599">
                  <a:extLst>
                    <a:ext uri="{9D8B030D-6E8A-4147-A177-3AD203B41FA5}">
                      <a16:colId xmlns:a16="http://schemas.microsoft.com/office/drawing/2014/main" val="20001"/>
                    </a:ext>
                  </a:extLst>
                </a:gridCol>
                <a:gridCol w="692962">
                  <a:extLst>
                    <a:ext uri="{9D8B030D-6E8A-4147-A177-3AD203B41FA5}">
                      <a16:colId xmlns:a16="http://schemas.microsoft.com/office/drawing/2014/main" val="20002"/>
                    </a:ext>
                  </a:extLst>
                </a:gridCol>
                <a:gridCol w="5451667">
                  <a:extLst>
                    <a:ext uri="{9D8B030D-6E8A-4147-A177-3AD203B41FA5}">
                      <a16:colId xmlns:a16="http://schemas.microsoft.com/office/drawing/2014/main" val="20003"/>
                    </a:ext>
                  </a:extLst>
                </a:gridCol>
              </a:tblGrid>
              <a:tr h="1497466">
                <a:tc>
                  <a:txBody>
                    <a:bodyPr/>
                    <a:lstStyle/>
                    <a:p>
                      <a:pPr marL="0" marR="0" algn="l">
                        <a:lnSpc>
                          <a:spcPct val="115000"/>
                        </a:lnSpc>
                        <a:spcBef>
                          <a:spcPts val="0"/>
                        </a:spcBef>
                        <a:spcAft>
                          <a:spcPts val="0"/>
                        </a:spcAft>
                      </a:pPr>
                      <a:r>
                        <a:rPr lang="en-US" sz="1400" dirty="0">
                          <a:solidFill>
                            <a:schemeClr val="accent1">
                              <a:lumMod val="50000"/>
                            </a:schemeClr>
                          </a:solidFill>
                          <a:effectLst/>
                        </a:rPr>
                        <a:t>Various workshops on the concept of Equity, CCUSD Equity Definition, and Equity Plan to build understanding and clear communication. A annual District wide mandatory equity training</a:t>
                      </a:r>
                      <a:r>
                        <a:rPr lang="en-US" sz="1400" baseline="0" dirty="0">
                          <a:solidFill>
                            <a:schemeClr val="accent1">
                              <a:lumMod val="50000"/>
                            </a:schemeClr>
                          </a:solidFill>
                          <a:effectLst/>
                        </a:rPr>
                        <a:t> for all staff including substitute and or temporary staff. </a:t>
                      </a:r>
                      <a:endParaRPr lang="en-US" sz="1400" dirty="0">
                        <a:solidFill>
                          <a:schemeClr val="accent1">
                            <a:lumMod val="50000"/>
                          </a:schemeClr>
                        </a:solidFill>
                        <a:effectLst/>
                      </a:endParaRPr>
                    </a:p>
                  </a:txBody>
                  <a:tcPr marL="68580" marR="68580"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b="0" dirty="0">
                          <a:solidFill>
                            <a:schemeClr val="accent1">
                              <a:lumMod val="50000"/>
                            </a:schemeClr>
                          </a:solidFill>
                          <a:effectLst/>
                        </a:rPr>
                        <a:t>Ed Services, Equity Advisory Com., School Site Leadership</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20000"/>
                        <a:lumOff val="80000"/>
                      </a:schemeClr>
                    </a:solidFill>
                  </a:tcPr>
                </a:tc>
                <a:tc>
                  <a:txBody>
                    <a:bodyPr/>
                    <a:lstStyle/>
                    <a:p>
                      <a:pPr marL="0" marR="0" algn="l">
                        <a:lnSpc>
                          <a:spcPct val="115000"/>
                        </a:lnSpc>
                        <a:spcBef>
                          <a:spcPts val="0"/>
                        </a:spcBef>
                        <a:spcAft>
                          <a:spcPts val="0"/>
                        </a:spcAft>
                      </a:pPr>
                      <a:r>
                        <a:rPr lang="en-US" sz="1400" b="0" dirty="0">
                          <a:solidFill>
                            <a:schemeClr val="accent1">
                              <a:lumMod val="50000"/>
                            </a:schemeClr>
                          </a:solidFill>
                          <a:effectLst/>
                        </a:rPr>
                        <a:t>Y1,2,3</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20000"/>
                        <a:lumOff val="80000"/>
                      </a:schemeClr>
                    </a:solidFill>
                  </a:tcPr>
                </a:tc>
                <a:tc>
                  <a:txBody>
                    <a:bodyPr/>
                    <a:lstStyle/>
                    <a:p>
                      <a:pPr marL="0" marR="0" algn="l">
                        <a:lnSpc>
                          <a:spcPct val="115000"/>
                        </a:lnSpc>
                        <a:spcBef>
                          <a:spcPts val="0"/>
                        </a:spcBef>
                        <a:spcAft>
                          <a:spcPts val="0"/>
                        </a:spcAft>
                      </a:pPr>
                      <a:r>
                        <a:rPr lang="en-US" sz="1400" b="0" dirty="0">
                          <a:solidFill>
                            <a:schemeClr val="accent1">
                              <a:lumMod val="50000"/>
                            </a:schemeClr>
                          </a:solidFill>
                          <a:effectLst/>
                        </a:rPr>
                        <a:t>Staff including new employees,</a:t>
                      </a:r>
                    </a:p>
                    <a:p>
                      <a:pPr marL="0" marR="0" algn="l">
                        <a:lnSpc>
                          <a:spcPct val="115000"/>
                        </a:lnSpc>
                        <a:spcBef>
                          <a:spcPts val="0"/>
                        </a:spcBef>
                        <a:spcAft>
                          <a:spcPts val="0"/>
                        </a:spcAft>
                      </a:pPr>
                      <a:r>
                        <a:rPr lang="en-US" sz="1400" b="0" dirty="0">
                          <a:solidFill>
                            <a:schemeClr val="accent1">
                              <a:lumMod val="50000"/>
                            </a:schemeClr>
                          </a:solidFill>
                          <a:effectLst/>
                        </a:rPr>
                        <a:t>Parents, &amp; Students</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20000"/>
                        <a:lumOff val="80000"/>
                      </a:schemeClr>
                    </a:solidFill>
                  </a:tcPr>
                </a:tc>
                <a:extLst>
                  <a:ext uri="{0D108BD9-81ED-4DB2-BD59-A6C34878D82A}">
                    <a16:rowId xmlns:a16="http://schemas.microsoft.com/office/drawing/2014/main" val="10000"/>
                  </a:ext>
                </a:extLst>
              </a:tr>
              <a:tr h="525180">
                <a:tc>
                  <a:txBody>
                    <a:bodyPr/>
                    <a:lstStyle/>
                    <a:p>
                      <a:pPr marL="0" marR="0" algn="l">
                        <a:lnSpc>
                          <a:spcPct val="115000"/>
                        </a:lnSpc>
                        <a:spcBef>
                          <a:spcPts val="0"/>
                        </a:spcBef>
                        <a:spcAft>
                          <a:spcPts val="0"/>
                        </a:spcAft>
                      </a:pPr>
                      <a:r>
                        <a:rPr lang="en-US" sz="1400" dirty="0">
                          <a:solidFill>
                            <a:schemeClr val="accent1">
                              <a:lumMod val="50000"/>
                            </a:schemeClr>
                          </a:solidFill>
                          <a:effectLst/>
                        </a:rPr>
                        <a:t>Disseminate current data trends, goals, and focus areas of the Equity Plan.</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dirty="0">
                          <a:solidFill>
                            <a:schemeClr val="accent1">
                              <a:lumMod val="50000"/>
                            </a:schemeClr>
                          </a:solidFill>
                          <a:effectLst/>
                        </a:rPr>
                        <a:t>Culver Pride- Ed Services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Y1,2,3</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Ongoing</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1"/>
                  </a:ext>
                </a:extLst>
              </a:tr>
              <a:tr h="734328">
                <a:tc>
                  <a:txBody>
                    <a:bodyPr/>
                    <a:lstStyle/>
                    <a:p>
                      <a:pPr marL="0" marR="0" algn="l">
                        <a:lnSpc>
                          <a:spcPct val="115000"/>
                        </a:lnSpc>
                        <a:spcBef>
                          <a:spcPts val="0"/>
                        </a:spcBef>
                        <a:spcAft>
                          <a:spcPts val="0"/>
                        </a:spcAft>
                      </a:pPr>
                      <a:r>
                        <a:rPr lang="en-US" sz="1400" dirty="0">
                          <a:solidFill>
                            <a:schemeClr val="accent1">
                              <a:lumMod val="50000"/>
                            </a:schemeClr>
                          </a:solidFill>
                          <a:effectLst/>
                        </a:rPr>
                        <a:t>Create messaging materials that contain concepts of Equity, Social Justice, CCUSD Equity Definition and the Equity Plan.</a:t>
                      </a:r>
                    </a:p>
                  </a:txBody>
                  <a:tcPr marL="68580" marR="68580"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dirty="0">
                          <a:solidFill>
                            <a:schemeClr val="accent1">
                              <a:lumMod val="50000"/>
                            </a:schemeClr>
                          </a:solidFill>
                          <a:effectLst/>
                        </a:rPr>
                        <a:t>Equity Advisory Com.</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Staff meetings, SSC, ELAC, Parent Nights, Parent Meetings, Community Events, Volunteer Organizations, Summer PD, Coffee Chats, New Teacher Training, CCEF, PTA, Boosters, Classified Staff Meetings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2"/>
                  </a:ext>
                </a:extLst>
              </a:tr>
              <a:tr h="760839">
                <a:tc>
                  <a:txBody>
                    <a:bodyPr/>
                    <a:lstStyle/>
                    <a:p>
                      <a:pPr marL="0" marR="0" algn="l">
                        <a:lnSpc>
                          <a:spcPct val="115000"/>
                        </a:lnSpc>
                        <a:spcBef>
                          <a:spcPts val="0"/>
                        </a:spcBef>
                        <a:spcAft>
                          <a:spcPts val="0"/>
                        </a:spcAft>
                      </a:pPr>
                      <a:r>
                        <a:rPr lang="en-US" sz="1400" dirty="0">
                          <a:solidFill>
                            <a:schemeClr val="accent1">
                              <a:lumMod val="50000"/>
                            </a:schemeClr>
                          </a:solidFill>
                          <a:effectLst/>
                        </a:rPr>
                        <a:t>Create a district – wide theme that includes the concepts of Equity,</a:t>
                      </a:r>
                      <a:r>
                        <a:rPr lang="en-US" sz="1400" baseline="0" dirty="0">
                          <a:solidFill>
                            <a:schemeClr val="accent1">
                              <a:lumMod val="50000"/>
                            </a:schemeClr>
                          </a:solidFill>
                          <a:effectLst/>
                        </a:rPr>
                        <a:t> Access, &amp; Justice to build understanding and clear messaging. </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dirty="0">
                          <a:solidFill>
                            <a:schemeClr val="accent1">
                              <a:lumMod val="50000"/>
                            </a:schemeClr>
                          </a:solidFill>
                          <a:effectLst/>
                        </a:rPr>
                        <a:t>Equity Advisory Com.</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Y1,2,3</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Staff meetings, SSC, ELAC, Parent Nights, Parent Meetings, Community Events, Volunteer Organizations, Summer PD, Coffee Chats, New Teacher Training, CCEF, PTA, Boosters, Classified Staff Meetings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3"/>
                  </a:ext>
                </a:extLst>
              </a:tr>
              <a:tr h="958926">
                <a:tc>
                  <a:txBody>
                    <a:bodyPr/>
                    <a:lstStyle/>
                    <a:p>
                      <a:pPr marL="0" marR="0" algn="l">
                        <a:lnSpc>
                          <a:spcPct val="115000"/>
                        </a:lnSpc>
                        <a:spcBef>
                          <a:spcPts val="0"/>
                        </a:spcBef>
                        <a:spcAft>
                          <a:spcPts val="0"/>
                        </a:spcAft>
                      </a:pPr>
                      <a:r>
                        <a:rPr lang="en-US" sz="1400" dirty="0">
                          <a:solidFill>
                            <a:schemeClr val="accent1">
                              <a:lumMod val="50000"/>
                            </a:schemeClr>
                          </a:solidFill>
                          <a:effectLst/>
                        </a:rPr>
                        <a:t>Support  and expand Gender, Ethnic,</a:t>
                      </a:r>
                      <a:r>
                        <a:rPr lang="en-US" sz="1400" baseline="0" dirty="0">
                          <a:solidFill>
                            <a:schemeClr val="accent1">
                              <a:lumMod val="50000"/>
                            </a:schemeClr>
                          </a:solidFill>
                          <a:effectLst/>
                        </a:rPr>
                        <a:t> and other Cultural </a:t>
                      </a:r>
                      <a:r>
                        <a:rPr lang="en-US" sz="1400" dirty="0">
                          <a:solidFill>
                            <a:schemeClr val="accent1">
                              <a:lumMod val="50000"/>
                            </a:schemeClr>
                          </a:solidFill>
                          <a:effectLst/>
                        </a:rPr>
                        <a:t>Studies Courses.</a:t>
                      </a:r>
                      <a:r>
                        <a:rPr lang="en-US" sz="1400" baseline="0" dirty="0">
                          <a:solidFill>
                            <a:schemeClr val="accent1">
                              <a:lumMod val="50000"/>
                            </a:schemeClr>
                          </a:solidFill>
                          <a:effectLst/>
                        </a:rPr>
                        <a:t> E</a:t>
                      </a:r>
                      <a:r>
                        <a:rPr lang="en-US" sz="1400" dirty="0">
                          <a:solidFill>
                            <a:schemeClr val="accent1">
                              <a:lumMod val="50000"/>
                            </a:schemeClr>
                          </a:solidFill>
                          <a:effectLst/>
                        </a:rPr>
                        <a:t>valuate and Transform History, English, &amp; Intercultural Literature curriculum for equity</a:t>
                      </a:r>
                      <a:r>
                        <a:rPr lang="en-US" sz="1400" baseline="0" dirty="0">
                          <a:solidFill>
                            <a:schemeClr val="accent1">
                              <a:lumMod val="50000"/>
                            </a:schemeClr>
                          </a:solidFill>
                          <a:effectLst/>
                        </a:rPr>
                        <a:t> </a:t>
                      </a:r>
                      <a:r>
                        <a:rPr lang="en-US" sz="1400" dirty="0">
                          <a:solidFill>
                            <a:schemeClr val="accent1">
                              <a:lumMod val="50000"/>
                            </a:schemeClr>
                          </a:solidFill>
                          <a:effectLst/>
                        </a:rPr>
                        <a:t>and bias.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dirty="0">
                          <a:solidFill>
                            <a:schemeClr val="accent1">
                              <a:lumMod val="50000"/>
                            </a:schemeClr>
                          </a:solidFill>
                          <a:effectLst/>
                        </a:rPr>
                        <a:t>Curriculum Committee, CCHS Admin, Ed Services, Student Leaders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Curriculum Committee, CCHS Admin, Ed Services, Student Leaders, CCHS Teachers and Staff Members. </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4"/>
                  </a:ext>
                </a:extLst>
              </a:tr>
              <a:tr h="958926">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400" dirty="0">
                          <a:solidFill>
                            <a:schemeClr val="accent1">
                              <a:lumMod val="50000"/>
                            </a:schemeClr>
                          </a:solidFill>
                          <a:effectLst/>
                        </a:rPr>
                        <a:t>Board Policy Review</a:t>
                      </a:r>
                      <a:r>
                        <a:rPr lang="en-US" sz="1400" baseline="0" dirty="0">
                          <a:solidFill>
                            <a:schemeClr val="accent1">
                              <a:lumMod val="50000"/>
                            </a:schemeClr>
                          </a:solidFill>
                          <a:effectLst/>
                        </a:rPr>
                        <a:t> of: Graduation Requirements (A-G, Ethnic/Gender Studies, Grading, Hiring </a:t>
                      </a:r>
                      <a:r>
                        <a:rPr lang="en-US" sz="1400" b="1" kern="1200" dirty="0">
                          <a:solidFill>
                            <a:schemeClr val="accent1">
                              <a:lumMod val="50000"/>
                            </a:schemeClr>
                          </a:solidFill>
                          <a:effectLst/>
                          <a:latin typeface="+mn-lt"/>
                          <a:ea typeface="+mn-ea"/>
                          <a:cs typeface="+mn-cs"/>
                        </a:rPr>
                        <a:t>Practices</a:t>
                      </a:r>
                      <a:r>
                        <a:rPr lang="en-US" sz="1400" baseline="0" dirty="0">
                          <a:solidFill>
                            <a:schemeClr val="accent1">
                              <a:lumMod val="50000"/>
                            </a:schemeClr>
                          </a:solidFill>
                          <a:effectLst/>
                        </a:rPr>
                        <a:t>, Permit Policies (Inter &amp; Intra), Parent Spending &amp; Recruitment of Diverse Staff</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400" dirty="0">
                          <a:solidFill>
                            <a:schemeClr val="accent1">
                              <a:lumMod val="50000"/>
                            </a:schemeClr>
                          </a:solidFill>
                          <a:effectLst/>
                        </a:rPr>
                        <a:t>School Board/Cabinet/ Equity Advisory Committee</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 1,2,3</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Organization</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686048910"/>
                  </a:ext>
                </a:extLst>
              </a:tr>
            </a:tbl>
          </a:graphicData>
        </a:graphic>
      </p:graphicFrame>
      <p:sp>
        <p:nvSpPr>
          <p:cNvPr id="16" name="TextBox 15"/>
          <p:cNvSpPr txBox="1"/>
          <p:nvPr/>
        </p:nvSpPr>
        <p:spPr>
          <a:xfrm>
            <a:off x="189186" y="-37071"/>
            <a:ext cx="11070021" cy="1323439"/>
          </a:xfrm>
          <a:prstGeom prst="rect">
            <a:avLst/>
          </a:prstGeom>
          <a:noFill/>
        </p:spPr>
        <p:txBody>
          <a:bodyPr wrap="square" rtlCol="0">
            <a:spAutoFit/>
          </a:bodyPr>
          <a:lstStyle/>
          <a:p>
            <a:r>
              <a:rPr lang="en-US" b="1" dirty="0">
                <a:solidFill>
                  <a:schemeClr val="accent1">
                    <a:lumMod val="50000"/>
                  </a:schemeClr>
                </a:solidFill>
              </a:rPr>
              <a:t>Goal 1:</a:t>
            </a:r>
          </a:p>
          <a:p>
            <a:r>
              <a:rPr lang="en-US" b="1" i="1" u="sng" dirty="0">
                <a:solidFill>
                  <a:schemeClr val="accent1">
                    <a:lumMod val="50000"/>
                  </a:schemeClr>
                </a:solidFill>
              </a:rPr>
              <a:t>Organization:</a:t>
            </a:r>
            <a:endParaRPr lang="en-US" b="1" dirty="0">
              <a:solidFill>
                <a:schemeClr val="accent1">
                  <a:lumMod val="50000"/>
                </a:schemeClr>
              </a:solidFill>
            </a:endParaRPr>
          </a:p>
          <a:p>
            <a:r>
              <a:rPr lang="en-US" b="1" dirty="0">
                <a:solidFill>
                  <a:schemeClr val="accent1">
                    <a:lumMod val="50000"/>
                  </a:schemeClr>
                </a:solidFill>
              </a:rPr>
              <a:t>We will work to create both an understanding and personal awareness of equity and bias</a:t>
            </a:r>
            <a:endParaRPr lang="en-US" sz="800" b="1" dirty="0">
              <a:solidFill>
                <a:srgbClr val="5B9BD5">
                  <a:lumMod val="50000"/>
                </a:srgbClr>
              </a:solidFill>
            </a:endParaRPr>
          </a:p>
          <a:p>
            <a:r>
              <a:rPr lang="en-US" b="1" dirty="0">
                <a:solidFill>
                  <a:srgbClr val="5B9BD5">
                    <a:lumMod val="50000"/>
                  </a:srgbClr>
                </a:solidFill>
              </a:rPr>
              <a:t>ACTION                                                  IMPLEMENTERS                YEAR                              PARTICIPANTS                                        </a:t>
            </a:r>
            <a:br>
              <a:rPr lang="en-US" b="1" dirty="0">
                <a:solidFill>
                  <a:srgbClr val="5B9BD5">
                    <a:lumMod val="50000"/>
                  </a:srgbClr>
                </a:solidFill>
              </a:rPr>
            </a:br>
            <a:endParaRPr lang="en-US" sz="800" b="1" dirty="0">
              <a:solidFill>
                <a:schemeClr val="accent1">
                  <a:lumMod val="50000"/>
                </a:schemeClr>
              </a:solidFill>
            </a:endParaRPr>
          </a:p>
        </p:txBody>
      </p:sp>
    </p:spTree>
    <p:extLst>
      <p:ext uri="{BB962C8B-B14F-4D97-AF65-F5344CB8AC3E}">
        <p14:creationId xmlns:p14="http://schemas.microsoft.com/office/powerpoint/2010/main" val="411580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53" y="0"/>
            <a:ext cx="11963294" cy="1250951"/>
          </a:xfrm>
        </p:spPr>
        <p:txBody>
          <a:bodyPr>
            <a:normAutofit fontScale="90000"/>
          </a:bodyPr>
          <a:lstStyle/>
          <a:p>
            <a:r>
              <a:rPr lang="en-US" sz="2000" b="1" dirty="0">
                <a:solidFill>
                  <a:schemeClr val="accent1">
                    <a:lumMod val="50000"/>
                  </a:schemeClr>
                </a:solidFill>
                <a:latin typeface="+mn-lt"/>
              </a:rPr>
              <a:t>Goal 2:</a:t>
            </a:r>
            <a:br>
              <a:rPr lang="en-US" sz="2000" b="1" dirty="0">
                <a:solidFill>
                  <a:schemeClr val="accent1">
                    <a:lumMod val="50000"/>
                  </a:schemeClr>
                </a:solidFill>
                <a:latin typeface="+mn-lt"/>
              </a:rPr>
            </a:br>
            <a:r>
              <a:rPr lang="en-US" sz="2000" b="1" i="1" u="sng" dirty="0">
                <a:solidFill>
                  <a:schemeClr val="accent1">
                    <a:lumMod val="50000"/>
                  </a:schemeClr>
                </a:solidFill>
                <a:latin typeface="+mn-lt"/>
              </a:rPr>
              <a:t>Students: </a:t>
            </a:r>
            <a:r>
              <a:rPr lang="en-US" sz="2000" b="1" dirty="0">
                <a:solidFill>
                  <a:schemeClr val="accent1">
                    <a:lumMod val="50000"/>
                  </a:schemeClr>
                </a:solidFill>
                <a:latin typeface="+mn-lt"/>
              </a:rPr>
              <a:t/>
            </a:r>
            <a:br>
              <a:rPr lang="en-US" sz="2000" b="1" dirty="0">
                <a:solidFill>
                  <a:schemeClr val="accent1">
                    <a:lumMod val="50000"/>
                  </a:schemeClr>
                </a:solidFill>
                <a:latin typeface="+mn-lt"/>
              </a:rPr>
            </a:br>
            <a:r>
              <a:rPr lang="en-US" sz="2000" b="1" dirty="0">
                <a:solidFill>
                  <a:schemeClr val="accent1">
                    <a:lumMod val="50000"/>
                  </a:schemeClr>
                </a:solidFill>
                <a:latin typeface="+mn-lt"/>
              </a:rPr>
              <a:t>We will work to ensure that student needs are identified and met in a bias free environment</a:t>
            </a:r>
            <a:br>
              <a:rPr lang="en-US" sz="2000" b="1" dirty="0">
                <a:solidFill>
                  <a:schemeClr val="accent1">
                    <a:lumMod val="50000"/>
                  </a:schemeClr>
                </a:solidFill>
                <a:latin typeface="+mn-lt"/>
              </a:rPr>
            </a:br>
            <a:r>
              <a:rPr lang="en-US" sz="2000" b="1" dirty="0">
                <a:solidFill>
                  <a:schemeClr val="accent1">
                    <a:lumMod val="50000"/>
                  </a:schemeClr>
                </a:solidFill>
                <a:latin typeface="+mn-lt"/>
              </a:rPr>
              <a:t>ACTION                                                        IMPLEMENTERS                  YEAR                              PARTICIPANTS                                        </a:t>
            </a:r>
            <a:br>
              <a:rPr lang="en-US" sz="2000" b="1" dirty="0">
                <a:solidFill>
                  <a:schemeClr val="accent1">
                    <a:lumMod val="50000"/>
                  </a:schemeClr>
                </a:solidFill>
                <a:latin typeface="+mn-lt"/>
              </a:rPr>
            </a:br>
            <a:endParaRPr lang="en-US" sz="2000" b="1" dirty="0">
              <a:solidFill>
                <a:schemeClr val="accent1">
                  <a:lumMod val="50000"/>
                </a:schemeClr>
              </a:solidFill>
              <a:latin typeface="+mn-lt"/>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29576888"/>
              </p:ext>
            </p:extLst>
          </p:nvPr>
        </p:nvGraphicFramePr>
        <p:xfrm>
          <a:off x="57176" y="991508"/>
          <a:ext cx="12077647" cy="5967096"/>
        </p:xfrm>
        <a:graphic>
          <a:graphicData uri="http://schemas.openxmlformats.org/drawingml/2006/table">
            <a:tbl>
              <a:tblPr firstRow="1" firstCol="1" bandRow="1">
                <a:tableStyleId>{5C22544A-7EE6-4342-B048-85BDC9FD1C3A}</a:tableStyleId>
              </a:tblPr>
              <a:tblGrid>
                <a:gridCol w="3797014">
                  <a:extLst>
                    <a:ext uri="{9D8B030D-6E8A-4147-A177-3AD203B41FA5}">
                      <a16:colId xmlns:a16="http://schemas.microsoft.com/office/drawing/2014/main" val="20000"/>
                    </a:ext>
                  </a:extLst>
                </a:gridCol>
                <a:gridCol w="2597213">
                  <a:extLst>
                    <a:ext uri="{9D8B030D-6E8A-4147-A177-3AD203B41FA5}">
                      <a16:colId xmlns:a16="http://schemas.microsoft.com/office/drawing/2014/main" val="20001"/>
                    </a:ext>
                  </a:extLst>
                </a:gridCol>
                <a:gridCol w="774324">
                  <a:extLst>
                    <a:ext uri="{9D8B030D-6E8A-4147-A177-3AD203B41FA5}">
                      <a16:colId xmlns:a16="http://schemas.microsoft.com/office/drawing/2014/main" val="20002"/>
                    </a:ext>
                  </a:extLst>
                </a:gridCol>
                <a:gridCol w="4909096">
                  <a:extLst>
                    <a:ext uri="{9D8B030D-6E8A-4147-A177-3AD203B41FA5}">
                      <a16:colId xmlns:a16="http://schemas.microsoft.com/office/drawing/2014/main" val="20003"/>
                    </a:ext>
                  </a:extLst>
                </a:gridCol>
              </a:tblGrid>
              <a:tr h="445302">
                <a:tc>
                  <a:txBody>
                    <a:bodyPr/>
                    <a:lstStyle/>
                    <a:p>
                      <a:pPr marL="0" marR="0" algn="l">
                        <a:lnSpc>
                          <a:spcPct val="107000"/>
                        </a:lnSpc>
                        <a:spcBef>
                          <a:spcPts val="0"/>
                        </a:spcBef>
                        <a:spcAft>
                          <a:spcPts val="0"/>
                        </a:spcAft>
                      </a:pPr>
                      <a:r>
                        <a:rPr lang="en-US" sz="1400" dirty="0">
                          <a:solidFill>
                            <a:schemeClr val="accent1">
                              <a:lumMod val="50000"/>
                            </a:schemeClr>
                          </a:solidFill>
                          <a:effectLst/>
                        </a:rPr>
                        <a:t>Survey 3rd-12</a:t>
                      </a:r>
                      <a:r>
                        <a:rPr lang="en-US" sz="1400" baseline="30000" dirty="0">
                          <a:solidFill>
                            <a:schemeClr val="accent1">
                              <a:lumMod val="50000"/>
                            </a:schemeClr>
                          </a:solidFill>
                          <a:effectLst/>
                        </a:rPr>
                        <a:t>th</a:t>
                      </a:r>
                      <a:r>
                        <a:rPr lang="en-US" sz="1400" dirty="0">
                          <a:solidFill>
                            <a:schemeClr val="accent1">
                              <a:lumMod val="50000"/>
                            </a:schemeClr>
                          </a:solidFill>
                          <a:effectLst/>
                        </a:rPr>
                        <a:t> grade students regarding their school experience.</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Equity Advisory Team, Site Leadership</a:t>
                      </a:r>
                      <a:endParaRPr lang="en-US" sz="1400" b="0" dirty="0">
                        <a:solidFill>
                          <a:schemeClr val="accent1">
                            <a:lumMod val="50000"/>
                          </a:schemeClr>
                        </a:solidFill>
                        <a:effectLst/>
                        <a:latin typeface="Calibri" charset="0"/>
                        <a:ea typeface="Calibri" charset="0"/>
                        <a:cs typeface="Times New Roman" charset="0"/>
                      </a:endParaRPr>
                    </a:p>
                  </a:txBody>
                  <a:tcPr marL="63982" marR="63982" marT="0" marB="0">
                    <a:solidFill>
                      <a:schemeClr val="accent5">
                        <a:lumMod val="20000"/>
                        <a:lumOff val="80000"/>
                      </a:schemeClr>
                    </a:solidFill>
                  </a:tcPr>
                </a:tc>
                <a:tc>
                  <a:txBody>
                    <a:bodyPr/>
                    <a:lstStyle/>
                    <a:p>
                      <a:pPr marL="0" marR="0" algn="l">
                        <a:lnSpc>
                          <a:spcPct val="200000"/>
                        </a:lnSpc>
                        <a:spcBef>
                          <a:spcPts val="0"/>
                        </a:spcBef>
                        <a:spcAft>
                          <a:spcPts val="0"/>
                        </a:spcAft>
                      </a:pPr>
                      <a:r>
                        <a:rPr lang="en-US" sz="1400" b="0" dirty="0">
                          <a:solidFill>
                            <a:schemeClr val="accent1">
                              <a:lumMod val="50000"/>
                            </a:schemeClr>
                          </a:solidFill>
                          <a:effectLst/>
                        </a:rPr>
                        <a:t>Y1</a:t>
                      </a:r>
                      <a:endParaRPr lang="en-US" sz="1400" b="0" dirty="0">
                        <a:solidFill>
                          <a:schemeClr val="accent1">
                            <a:lumMod val="50000"/>
                          </a:schemeClr>
                        </a:solidFill>
                        <a:effectLst/>
                        <a:latin typeface="Calibri" charset="0"/>
                        <a:ea typeface="Calibri" charset="0"/>
                        <a:cs typeface="Times New Roman" charset="0"/>
                      </a:endParaRPr>
                    </a:p>
                  </a:txBody>
                  <a:tcPr marL="63982" marR="63982" marT="0" marB="0">
                    <a:solidFill>
                      <a:schemeClr val="accent5">
                        <a:lumMod val="20000"/>
                        <a:lumOff val="80000"/>
                      </a:schemeClr>
                    </a:solidFill>
                  </a:tcPr>
                </a:tc>
                <a:tc>
                  <a:txBody>
                    <a:bodyPr/>
                    <a:lstStyle/>
                    <a:p>
                      <a:pPr marL="0" marR="0" algn="l">
                        <a:lnSpc>
                          <a:spcPct val="200000"/>
                        </a:lnSpc>
                        <a:spcBef>
                          <a:spcPts val="0"/>
                        </a:spcBef>
                        <a:spcAft>
                          <a:spcPts val="0"/>
                        </a:spcAft>
                      </a:pPr>
                      <a:r>
                        <a:rPr lang="en-US" sz="1400" b="0" dirty="0">
                          <a:solidFill>
                            <a:schemeClr val="accent1">
                              <a:lumMod val="50000"/>
                            </a:schemeClr>
                          </a:solidFill>
                          <a:effectLst/>
                        </a:rPr>
                        <a:t>3</a:t>
                      </a:r>
                      <a:r>
                        <a:rPr lang="en-US" sz="1400" b="0" baseline="30000" dirty="0">
                          <a:solidFill>
                            <a:schemeClr val="accent1">
                              <a:lumMod val="50000"/>
                            </a:schemeClr>
                          </a:solidFill>
                          <a:effectLst/>
                        </a:rPr>
                        <a:t>rd</a:t>
                      </a:r>
                      <a:r>
                        <a:rPr lang="en-US" sz="1400" b="0" dirty="0">
                          <a:solidFill>
                            <a:schemeClr val="accent1">
                              <a:lumMod val="50000"/>
                            </a:schemeClr>
                          </a:solidFill>
                          <a:effectLst/>
                        </a:rPr>
                        <a:t> – 12</a:t>
                      </a:r>
                      <a:r>
                        <a:rPr lang="en-US" sz="1400" b="0" baseline="30000" dirty="0">
                          <a:solidFill>
                            <a:schemeClr val="accent1">
                              <a:lumMod val="50000"/>
                            </a:schemeClr>
                          </a:solidFill>
                          <a:effectLst/>
                        </a:rPr>
                        <a:t>th</a:t>
                      </a:r>
                      <a:r>
                        <a:rPr lang="en-US" sz="1400" b="0" dirty="0">
                          <a:solidFill>
                            <a:schemeClr val="accent1">
                              <a:lumMod val="50000"/>
                            </a:schemeClr>
                          </a:solidFill>
                          <a:effectLst/>
                        </a:rPr>
                        <a:t> grade students</a:t>
                      </a:r>
                      <a:endParaRPr lang="en-US" sz="1400" b="0" dirty="0">
                        <a:solidFill>
                          <a:schemeClr val="accent1">
                            <a:lumMod val="50000"/>
                          </a:schemeClr>
                        </a:solidFill>
                        <a:effectLst/>
                        <a:latin typeface="Calibri" charset="0"/>
                        <a:ea typeface="Calibri" charset="0"/>
                        <a:cs typeface="Times New Roman" charset="0"/>
                      </a:endParaRPr>
                    </a:p>
                  </a:txBody>
                  <a:tcPr marL="63982" marR="63982" marT="0" marB="0">
                    <a:solidFill>
                      <a:schemeClr val="accent5">
                        <a:lumMod val="20000"/>
                        <a:lumOff val="80000"/>
                      </a:schemeClr>
                    </a:solidFill>
                  </a:tcPr>
                </a:tc>
                <a:extLst>
                  <a:ext uri="{0D108BD9-81ED-4DB2-BD59-A6C34878D82A}">
                    <a16:rowId xmlns:a16="http://schemas.microsoft.com/office/drawing/2014/main" val="10000"/>
                  </a:ext>
                </a:extLst>
              </a:tr>
              <a:tr h="0">
                <a:tc>
                  <a:txBody>
                    <a:bodyPr/>
                    <a:lstStyle/>
                    <a:p>
                      <a:pPr marL="0" marR="0" algn="l">
                        <a:lnSpc>
                          <a:spcPct val="107000"/>
                        </a:lnSpc>
                        <a:spcBef>
                          <a:spcPts val="0"/>
                        </a:spcBef>
                        <a:spcAft>
                          <a:spcPts val="0"/>
                        </a:spcAft>
                      </a:pPr>
                      <a:r>
                        <a:rPr lang="en-US" sz="1400" dirty="0">
                          <a:solidFill>
                            <a:schemeClr val="accent1">
                              <a:lumMod val="50000"/>
                            </a:schemeClr>
                          </a:solidFill>
                          <a:effectLst/>
                        </a:rPr>
                        <a:t>Examine current assessments, registration, ID and dress-code practices for</a:t>
                      </a:r>
                      <a:r>
                        <a:rPr lang="en-US" sz="1400" baseline="0" dirty="0">
                          <a:solidFill>
                            <a:schemeClr val="accent1">
                              <a:lumMod val="50000"/>
                            </a:schemeClr>
                          </a:solidFill>
                          <a:effectLst/>
                        </a:rPr>
                        <a:t> bias or inequities. </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Equity Advisory Team</a:t>
                      </a:r>
                    </a:p>
                    <a:p>
                      <a:pPr marL="0" marR="0" algn="l">
                        <a:lnSpc>
                          <a:spcPct val="107000"/>
                        </a:lnSpc>
                        <a:spcBef>
                          <a:spcPts val="0"/>
                        </a:spcBef>
                        <a:spcAft>
                          <a:spcPts val="0"/>
                        </a:spcAft>
                      </a:pPr>
                      <a:r>
                        <a:rPr lang="en-US" sz="1400" dirty="0">
                          <a:solidFill>
                            <a:schemeClr val="accent1">
                              <a:lumMod val="50000"/>
                            </a:schemeClr>
                          </a:solidFill>
                          <a:effectLst/>
                        </a:rPr>
                        <a:t>Site Leadership</a:t>
                      </a: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EAI Team, Admin, Staff</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extLst>
                  <a:ext uri="{0D108BD9-81ED-4DB2-BD59-A6C34878D82A}">
                    <a16:rowId xmlns:a16="http://schemas.microsoft.com/office/drawing/2014/main" val="10001"/>
                  </a:ext>
                </a:extLst>
              </a:tr>
              <a:tr h="445302">
                <a:tc>
                  <a:txBody>
                    <a:bodyPr/>
                    <a:lstStyle/>
                    <a:p>
                      <a:pPr marL="0" marR="0" algn="l">
                        <a:lnSpc>
                          <a:spcPct val="107000"/>
                        </a:lnSpc>
                        <a:spcBef>
                          <a:spcPts val="0"/>
                        </a:spcBef>
                        <a:spcAft>
                          <a:spcPts val="0"/>
                        </a:spcAft>
                      </a:pPr>
                      <a:r>
                        <a:rPr lang="en-US" sz="1400" dirty="0">
                          <a:solidFill>
                            <a:schemeClr val="accent1">
                              <a:lumMod val="50000"/>
                            </a:schemeClr>
                          </a:solidFill>
                          <a:effectLst/>
                        </a:rPr>
                        <a:t>Continue training staff on Restorative Justice Practices and include students in RP work.</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MTSS Lead Team</a:t>
                      </a:r>
                    </a:p>
                    <a:p>
                      <a:pPr marL="0" marR="0" algn="l">
                        <a:lnSpc>
                          <a:spcPct val="107000"/>
                        </a:lnSpc>
                        <a:spcBef>
                          <a:spcPts val="0"/>
                        </a:spcBef>
                        <a:spcAft>
                          <a:spcPts val="0"/>
                        </a:spcAft>
                      </a:pPr>
                      <a:r>
                        <a:rPr lang="en-US" sz="1400" dirty="0">
                          <a:solidFill>
                            <a:schemeClr val="accent1">
                              <a:lumMod val="50000"/>
                            </a:schemeClr>
                          </a:solidFill>
                          <a:effectLst/>
                        </a:rPr>
                        <a:t>Trained staff in RJP </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Y1,2,3</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Staff at each school site</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extLst>
                  <a:ext uri="{0D108BD9-81ED-4DB2-BD59-A6C34878D82A}">
                    <a16:rowId xmlns:a16="http://schemas.microsoft.com/office/drawing/2014/main" val="10002"/>
                  </a:ext>
                </a:extLst>
              </a:tr>
              <a:tr h="445302">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400" dirty="0">
                          <a:solidFill>
                            <a:schemeClr val="accent1">
                              <a:lumMod val="50000"/>
                            </a:schemeClr>
                          </a:solidFill>
                          <a:effectLst/>
                        </a:rPr>
                        <a:t>Diversify support service providers and student tutors/leaders. Provide opportunities for student lead events and conferences.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Admin, Ed Services, HR</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Y2,3</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Service providers, student tutors, peer tutors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extLst>
                  <a:ext uri="{0D108BD9-81ED-4DB2-BD59-A6C34878D82A}">
                    <a16:rowId xmlns:a16="http://schemas.microsoft.com/office/drawing/2014/main" val="10003"/>
                  </a:ext>
                </a:extLst>
              </a:tr>
              <a:tr h="667954">
                <a:tc>
                  <a:txBody>
                    <a:bodyPr/>
                    <a:lstStyle/>
                    <a:p>
                      <a:pPr marL="0" marR="0" algn="l">
                        <a:lnSpc>
                          <a:spcPct val="107000"/>
                        </a:lnSpc>
                        <a:spcBef>
                          <a:spcPts val="0"/>
                        </a:spcBef>
                        <a:spcAft>
                          <a:spcPts val="0"/>
                        </a:spcAft>
                      </a:pPr>
                      <a:r>
                        <a:rPr lang="en-US" sz="1400" dirty="0">
                          <a:solidFill>
                            <a:schemeClr val="accent1">
                              <a:lumMod val="50000"/>
                            </a:schemeClr>
                          </a:solidFill>
                          <a:effectLst/>
                        </a:rPr>
                        <a:t>Examine the current discipline system using an equity lens- disaggregate</a:t>
                      </a:r>
                      <a:r>
                        <a:rPr lang="en-US" sz="1400" baseline="0" dirty="0">
                          <a:solidFill>
                            <a:schemeClr val="accent1">
                              <a:lumMod val="50000"/>
                            </a:schemeClr>
                          </a:solidFill>
                          <a:effectLst/>
                        </a:rPr>
                        <a:t> </a:t>
                      </a:r>
                      <a:r>
                        <a:rPr lang="en-US" sz="1400" dirty="0">
                          <a:solidFill>
                            <a:schemeClr val="accent1">
                              <a:lumMod val="50000"/>
                            </a:schemeClr>
                          </a:solidFill>
                          <a:effectLst/>
                        </a:rPr>
                        <a:t>discipline data (including Saturday school, threat of permit revocation, suspension, permit revocation and expulsion) by gender,</a:t>
                      </a:r>
                      <a:r>
                        <a:rPr lang="en-US" sz="1400" baseline="0" dirty="0">
                          <a:solidFill>
                            <a:schemeClr val="accent1">
                              <a:lumMod val="50000"/>
                            </a:schemeClr>
                          </a:solidFill>
                          <a:effectLst/>
                        </a:rPr>
                        <a:t> grade level, race, permit status, &amp; </a:t>
                      </a:r>
                      <a:r>
                        <a:rPr lang="en-US" sz="1400" dirty="0">
                          <a:solidFill>
                            <a:schemeClr val="accent1">
                              <a:lumMod val="50000"/>
                            </a:schemeClr>
                          </a:solidFill>
                          <a:effectLst/>
                        </a:rPr>
                        <a:t>subgroup.</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School and Family Support Services will lead secondary Admin in discipline data dig</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Secondary Admin</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extLst>
                  <a:ext uri="{0D108BD9-81ED-4DB2-BD59-A6C34878D82A}">
                    <a16:rowId xmlns:a16="http://schemas.microsoft.com/office/drawing/2014/main" val="10004"/>
                  </a:ext>
                </a:extLst>
              </a:tr>
              <a:tr h="439476">
                <a:tc>
                  <a:txBody>
                    <a:bodyPr/>
                    <a:lstStyle/>
                    <a:p>
                      <a:pPr marL="0" marR="0" algn="l">
                        <a:lnSpc>
                          <a:spcPct val="107000"/>
                        </a:lnSpc>
                        <a:spcBef>
                          <a:spcPts val="0"/>
                        </a:spcBef>
                        <a:spcAft>
                          <a:spcPts val="0"/>
                        </a:spcAft>
                      </a:pPr>
                      <a:r>
                        <a:rPr lang="en-US" sz="1400" dirty="0">
                          <a:solidFill>
                            <a:schemeClr val="accent1">
                              <a:lumMod val="50000"/>
                            </a:schemeClr>
                          </a:solidFill>
                          <a:effectLst/>
                        </a:rPr>
                        <a:t>Establish a grading committee to investigate best practices and align our grading policies.</a:t>
                      </a:r>
                    </a:p>
                  </a:txBody>
                  <a:tcPr marL="63982" marR="6398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Ed Services- Equity Advisory Team</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Y2</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Various Stakeholders</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extLst>
                  <a:ext uri="{0D108BD9-81ED-4DB2-BD59-A6C34878D82A}">
                    <a16:rowId xmlns:a16="http://schemas.microsoft.com/office/drawing/2014/main" val="10005"/>
                  </a:ext>
                </a:extLst>
              </a:tr>
              <a:tr h="667954">
                <a:tc>
                  <a:txBody>
                    <a:bodyPr/>
                    <a:lstStyle/>
                    <a:p>
                      <a:pPr marL="0" marR="0" algn="l">
                        <a:lnSpc>
                          <a:spcPct val="107000"/>
                        </a:lnSpc>
                        <a:spcBef>
                          <a:spcPts val="0"/>
                        </a:spcBef>
                        <a:spcAft>
                          <a:spcPts val="0"/>
                        </a:spcAft>
                      </a:pPr>
                      <a:r>
                        <a:rPr lang="en-US" sz="1400" dirty="0">
                          <a:solidFill>
                            <a:schemeClr val="accent1">
                              <a:lumMod val="50000"/>
                            </a:schemeClr>
                          </a:solidFill>
                          <a:effectLst/>
                        </a:rPr>
                        <a:t>Support the following peer mentor programs: Link Crew, WEB, Chirons, Peer Tutors, Cross Age Buddies.</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School Site Admin</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School Staff</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extLst>
                  <a:ext uri="{0D108BD9-81ED-4DB2-BD59-A6C34878D82A}">
                    <a16:rowId xmlns:a16="http://schemas.microsoft.com/office/drawing/2014/main" val="10006"/>
                  </a:ext>
                </a:extLst>
              </a:tr>
              <a:tr h="445302">
                <a:tc>
                  <a:txBody>
                    <a:bodyPr/>
                    <a:lstStyle/>
                    <a:p>
                      <a:pPr marL="0" marR="0" algn="l">
                        <a:lnSpc>
                          <a:spcPct val="107000"/>
                        </a:lnSpc>
                        <a:spcBef>
                          <a:spcPts val="0"/>
                        </a:spcBef>
                        <a:spcAft>
                          <a:spcPts val="0"/>
                        </a:spcAft>
                      </a:pPr>
                      <a:r>
                        <a:rPr lang="en-US" sz="1400" dirty="0">
                          <a:solidFill>
                            <a:schemeClr val="accent1">
                              <a:lumMod val="50000"/>
                            </a:schemeClr>
                          </a:solidFill>
                          <a:effectLst/>
                        </a:rPr>
                        <a:t>Implement curriculum to address secondary social emotional supports.</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Ed Services, Equity Advisory Team</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 Y2</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Various Stakeholders</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extLst>
                  <a:ext uri="{0D108BD9-81ED-4DB2-BD59-A6C34878D82A}">
                    <a16:rowId xmlns:a16="http://schemas.microsoft.com/office/drawing/2014/main" val="10007"/>
                  </a:ext>
                </a:extLst>
              </a:tr>
              <a:tr h="944880">
                <a:tc>
                  <a:txBody>
                    <a:bodyPr/>
                    <a:lstStyle/>
                    <a:p>
                      <a:pPr marL="0" marR="0" algn="l">
                        <a:lnSpc>
                          <a:spcPct val="107000"/>
                        </a:lnSpc>
                        <a:spcBef>
                          <a:spcPts val="0"/>
                        </a:spcBef>
                        <a:spcAft>
                          <a:spcPts val="0"/>
                        </a:spcAft>
                      </a:pPr>
                      <a:r>
                        <a:rPr lang="en-US" sz="1400" dirty="0">
                          <a:solidFill>
                            <a:schemeClr val="accent1">
                              <a:lumMod val="50000"/>
                            </a:schemeClr>
                          </a:solidFill>
                          <a:effectLst/>
                        </a:rPr>
                        <a:t>Include secondary students in engagement focus groups to ensure meaningful connections with curriculum, inform discipline policies, students organizations, grading, and hear student voice. </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School Admin/ Ed Services</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Y1,2,3</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Secondary Students</a:t>
                      </a:r>
                      <a:endParaRPr lang="en-US" sz="1400" dirty="0">
                        <a:solidFill>
                          <a:schemeClr val="accent1">
                            <a:lumMod val="50000"/>
                          </a:schemeClr>
                        </a:solidFill>
                        <a:effectLst/>
                        <a:latin typeface="Calibri" charset="0"/>
                        <a:ea typeface="Calibri" charset="0"/>
                        <a:cs typeface="Times New Roman" charset="0"/>
                      </a:endParaRPr>
                    </a:p>
                  </a:txBody>
                  <a:tcPr marL="63982" marR="63982" marT="0" marB="0"/>
                </a:tc>
                <a:extLst>
                  <a:ext uri="{0D108BD9-81ED-4DB2-BD59-A6C34878D82A}">
                    <a16:rowId xmlns:a16="http://schemas.microsoft.com/office/drawing/2014/main" val="10008"/>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Tree>
    <p:extLst>
      <p:ext uri="{BB962C8B-B14F-4D97-AF65-F5344CB8AC3E}">
        <p14:creationId xmlns:p14="http://schemas.microsoft.com/office/powerpoint/2010/main" val="3980044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125" y="0"/>
            <a:ext cx="10515600" cy="1073501"/>
          </a:xfrm>
        </p:spPr>
        <p:txBody>
          <a:bodyPr>
            <a:noAutofit/>
          </a:bodyPr>
          <a:lstStyle/>
          <a:p>
            <a:r>
              <a:rPr lang="en-US" sz="1800" b="1" dirty="0">
                <a:solidFill>
                  <a:schemeClr val="accent1">
                    <a:lumMod val="50000"/>
                  </a:schemeClr>
                </a:solidFill>
                <a:latin typeface="+mn-lt"/>
              </a:rPr>
              <a:t>Goal 2 Continued:</a:t>
            </a:r>
            <a:br>
              <a:rPr lang="en-US" sz="1800" b="1" dirty="0">
                <a:solidFill>
                  <a:schemeClr val="accent1">
                    <a:lumMod val="50000"/>
                  </a:schemeClr>
                </a:solidFill>
                <a:latin typeface="+mn-lt"/>
              </a:rPr>
            </a:br>
            <a:r>
              <a:rPr lang="en-US" sz="1800" b="1" i="1" u="sng" dirty="0">
                <a:solidFill>
                  <a:schemeClr val="accent1">
                    <a:lumMod val="50000"/>
                  </a:schemeClr>
                </a:solidFill>
                <a:latin typeface="+mn-lt"/>
              </a:rPr>
              <a:t>Students: </a:t>
            </a:r>
            <a:r>
              <a:rPr lang="en-US" sz="1800" b="1" dirty="0">
                <a:solidFill>
                  <a:schemeClr val="accent1">
                    <a:lumMod val="50000"/>
                  </a:schemeClr>
                </a:solidFill>
                <a:latin typeface="+mn-lt"/>
              </a:rPr>
              <a:t/>
            </a:r>
            <a:br>
              <a:rPr lang="en-US" sz="1800" b="1" dirty="0">
                <a:solidFill>
                  <a:schemeClr val="accent1">
                    <a:lumMod val="50000"/>
                  </a:schemeClr>
                </a:solidFill>
                <a:latin typeface="+mn-lt"/>
              </a:rPr>
            </a:br>
            <a:r>
              <a:rPr lang="en-US" sz="1800" b="1" dirty="0">
                <a:solidFill>
                  <a:schemeClr val="accent1">
                    <a:lumMod val="50000"/>
                  </a:schemeClr>
                </a:solidFill>
                <a:latin typeface="+mn-lt"/>
              </a:rPr>
              <a:t>We will work to ensure that student needs are identified and met in a bias free environment</a:t>
            </a:r>
            <a:r>
              <a:rPr lang="en-US" sz="1800" b="1" dirty="0">
                <a:solidFill>
                  <a:schemeClr val="accent1">
                    <a:lumMod val="50000"/>
                  </a:schemeClr>
                </a:solidFill>
              </a:rPr>
              <a:t/>
            </a:r>
            <a:br>
              <a:rPr lang="en-US" sz="1800" b="1" dirty="0">
                <a:solidFill>
                  <a:schemeClr val="accent1">
                    <a:lumMod val="50000"/>
                  </a:schemeClr>
                </a:solidFill>
              </a:rPr>
            </a:br>
            <a:r>
              <a:rPr lang="en-US" sz="1800" b="1" dirty="0">
                <a:solidFill>
                  <a:schemeClr val="accent1">
                    <a:lumMod val="50000"/>
                  </a:schemeClr>
                </a:solidFill>
                <a:latin typeface="+mn-lt"/>
              </a:rPr>
              <a:t>ACTION                                                        IMPLEMENTERS                  YEAR                              PARTICIPANTS </a:t>
            </a:r>
            <a:endParaRPr lang="en-US" sz="1800" b="1" dirty="0">
              <a:latin typeface="+mn-lt"/>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20076206"/>
              </p:ext>
            </p:extLst>
          </p:nvPr>
        </p:nvGraphicFramePr>
        <p:xfrm>
          <a:off x="165604" y="817372"/>
          <a:ext cx="11860791" cy="6060948"/>
        </p:xfrm>
        <a:graphic>
          <a:graphicData uri="http://schemas.openxmlformats.org/drawingml/2006/table">
            <a:tbl>
              <a:tblPr firstRow="1" firstCol="1" bandRow="1">
                <a:tableStyleId>{5C22544A-7EE6-4342-B048-85BDC9FD1C3A}</a:tableStyleId>
              </a:tblPr>
              <a:tblGrid>
                <a:gridCol w="3728837">
                  <a:extLst>
                    <a:ext uri="{9D8B030D-6E8A-4147-A177-3AD203B41FA5}">
                      <a16:colId xmlns:a16="http://schemas.microsoft.com/office/drawing/2014/main" val="20000"/>
                    </a:ext>
                  </a:extLst>
                </a:gridCol>
                <a:gridCol w="2550581">
                  <a:extLst>
                    <a:ext uri="{9D8B030D-6E8A-4147-A177-3AD203B41FA5}">
                      <a16:colId xmlns:a16="http://schemas.microsoft.com/office/drawing/2014/main" val="20001"/>
                    </a:ext>
                  </a:extLst>
                </a:gridCol>
                <a:gridCol w="760421">
                  <a:extLst>
                    <a:ext uri="{9D8B030D-6E8A-4147-A177-3AD203B41FA5}">
                      <a16:colId xmlns:a16="http://schemas.microsoft.com/office/drawing/2014/main" val="20002"/>
                    </a:ext>
                  </a:extLst>
                </a:gridCol>
                <a:gridCol w="4820952">
                  <a:extLst>
                    <a:ext uri="{9D8B030D-6E8A-4147-A177-3AD203B41FA5}">
                      <a16:colId xmlns:a16="http://schemas.microsoft.com/office/drawing/2014/main" val="20003"/>
                    </a:ext>
                  </a:extLst>
                </a:gridCol>
              </a:tblGrid>
              <a:tr h="698362">
                <a:tc>
                  <a:txBody>
                    <a:bodyPr/>
                    <a:lstStyle/>
                    <a:p>
                      <a:pPr marL="0" marR="0" algn="l">
                        <a:lnSpc>
                          <a:spcPct val="107000"/>
                        </a:lnSpc>
                        <a:spcBef>
                          <a:spcPts val="0"/>
                        </a:spcBef>
                        <a:spcAft>
                          <a:spcPts val="0"/>
                        </a:spcAft>
                      </a:pPr>
                      <a:r>
                        <a:rPr lang="en-US" sz="1400" dirty="0">
                          <a:solidFill>
                            <a:schemeClr val="accent1">
                              <a:lumMod val="50000"/>
                            </a:schemeClr>
                          </a:solidFill>
                          <a:effectLst/>
                        </a:rPr>
                        <a:t>We will develop workshops</a:t>
                      </a:r>
                      <a:r>
                        <a:rPr lang="en-US" sz="1400" baseline="0" dirty="0">
                          <a:solidFill>
                            <a:schemeClr val="accent1">
                              <a:lumMod val="50000"/>
                            </a:schemeClr>
                          </a:solidFill>
                          <a:effectLst/>
                        </a:rPr>
                        <a:t> and lessons</a:t>
                      </a:r>
                      <a:r>
                        <a:rPr lang="en-US" sz="1400" dirty="0">
                          <a:solidFill>
                            <a:schemeClr val="accent1">
                              <a:lumMod val="50000"/>
                            </a:schemeClr>
                          </a:solidFill>
                          <a:effectLst/>
                        </a:rPr>
                        <a:t> to teach students how to interact with each other in a bias free environment.</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Counselors, MTSS</a:t>
                      </a:r>
                      <a:endParaRPr lang="en-US" sz="1400" b="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20000"/>
                        <a:lumOff val="8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Y2</a:t>
                      </a:r>
                      <a:endParaRPr lang="en-US" sz="1400" b="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20000"/>
                        <a:lumOff val="8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Students and Staff</a:t>
                      </a:r>
                      <a:endParaRPr lang="en-US" sz="1400" b="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20000"/>
                        <a:lumOff val="80000"/>
                      </a:schemeClr>
                    </a:solidFill>
                  </a:tcPr>
                </a:tc>
                <a:extLst>
                  <a:ext uri="{0D108BD9-81ED-4DB2-BD59-A6C34878D82A}">
                    <a16:rowId xmlns:a16="http://schemas.microsoft.com/office/drawing/2014/main" val="10000"/>
                  </a:ext>
                </a:extLst>
              </a:tr>
              <a:tr h="465574">
                <a:tc>
                  <a:txBody>
                    <a:bodyPr/>
                    <a:lstStyle/>
                    <a:p>
                      <a:pPr marL="0" marR="0" algn="l">
                        <a:lnSpc>
                          <a:spcPct val="107000"/>
                        </a:lnSpc>
                        <a:spcBef>
                          <a:spcPts val="0"/>
                        </a:spcBef>
                        <a:spcAft>
                          <a:spcPts val="0"/>
                        </a:spcAft>
                      </a:pPr>
                      <a:r>
                        <a:rPr lang="en-US" sz="1400" dirty="0">
                          <a:solidFill>
                            <a:schemeClr val="accent1">
                              <a:lumMod val="50000"/>
                            </a:schemeClr>
                          </a:solidFill>
                          <a:effectLst/>
                        </a:rPr>
                        <a:t>Develop a data base for culturally relevant instructional resources and strategies.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Ed Services, Equity Advisory Team</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Y1,2,3</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Teaching staff</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extLst>
                  <a:ext uri="{0D108BD9-81ED-4DB2-BD59-A6C34878D82A}">
                    <a16:rowId xmlns:a16="http://schemas.microsoft.com/office/drawing/2014/main" val="10001"/>
                  </a:ext>
                </a:extLst>
              </a:tr>
              <a:tr h="465574">
                <a:tc>
                  <a:txBody>
                    <a:bodyPr/>
                    <a:lstStyle/>
                    <a:p>
                      <a:pPr marL="0" marR="0" algn="l">
                        <a:lnSpc>
                          <a:spcPct val="107000"/>
                        </a:lnSpc>
                        <a:spcBef>
                          <a:spcPts val="0"/>
                        </a:spcBef>
                        <a:spcAft>
                          <a:spcPts val="0"/>
                        </a:spcAft>
                      </a:pPr>
                      <a:r>
                        <a:rPr lang="en-US" sz="1400" dirty="0">
                          <a:solidFill>
                            <a:schemeClr val="accent1">
                              <a:lumMod val="50000"/>
                            </a:schemeClr>
                          </a:solidFill>
                          <a:effectLst/>
                        </a:rPr>
                        <a:t>Develop</a:t>
                      </a:r>
                      <a:r>
                        <a:rPr lang="en-US" sz="1400" baseline="0" dirty="0">
                          <a:solidFill>
                            <a:schemeClr val="accent1">
                              <a:lumMod val="50000"/>
                            </a:schemeClr>
                          </a:solidFill>
                          <a:effectLst/>
                        </a:rPr>
                        <a:t> a system to ensure</a:t>
                      </a:r>
                      <a:r>
                        <a:rPr lang="en-US" sz="1400" dirty="0">
                          <a:solidFill>
                            <a:schemeClr val="accent1">
                              <a:lumMod val="50000"/>
                            </a:schemeClr>
                          </a:solidFill>
                          <a:effectLst/>
                        </a:rPr>
                        <a:t> diversity w/</a:t>
                      </a:r>
                      <a:r>
                        <a:rPr lang="en-US" sz="1400" dirty="0" err="1">
                          <a:solidFill>
                            <a:schemeClr val="accent1">
                              <a:lumMod val="50000"/>
                            </a:schemeClr>
                          </a:solidFill>
                          <a:effectLst/>
                        </a:rPr>
                        <a:t>i</a:t>
                      </a:r>
                      <a:r>
                        <a:rPr lang="en-US" sz="1400" dirty="0">
                          <a:solidFill>
                            <a:schemeClr val="accent1">
                              <a:lumMod val="50000"/>
                            </a:schemeClr>
                          </a:solidFill>
                          <a:effectLst/>
                        </a:rPr>
                        <a:t> Biliteracy track, Honor and AP classes and establish a AP support class.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Admin, Counselors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Prospective AP students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extLst>
                  <a:ext uri="{0D108BD9-81ED-4DB2-BD59-A6C34878D82A}">
                    <a16:rowId xmlns:a16="http://schemas.microsoft.com/office/drawing/2014/main" val="10002"/>
                  </a:ext>
                </a:extLst>
              </a:tr>
              <a:tr h="920854">
                <a:tc>
                  <a:txBody>
                    <a:bodyPr/>
                    <a:lstStyle/>
                    <a:p>
                      <a:pPr marL="0" marR="0" algn="l">
                        <a:lnSpc>
                          <a:spcPct val="107000"/>
                        </a:lnSpc>
                        <a:spcBef>
                          <a:spcPts val="0"/>
                        </a:spcBef>
                        <a:spcAft>
                          <a:spcPts val="0"/>
                        </a:spcAft>
                      </a:pPr>
                      <a:r>
                        <a:rPr lang="en-US" sz="1400" dirty="0">
                          <a:solidFill>
                            <a:schemeClr val="accent1">
                              <a:lumMod val="50000"/>
                            </a:schemeClr>
                          </a:solidFill>
                          <a:effectLst/>
                        </a:rPr>
                        <a:t>Use academic data to address student’s needs. Use data to develop interventions that include: targeted intervention groups</a:t>
                      </a:r>
                      <a:r>
                        <a:rPr lang="en-US" sz="1400" baseline="0" dirty="0">
                          <a:solidFill>
                            <a:schemeClr val="accent1">
                              <a:lumMod val="50000"/>
                            </a:schemeClr>
                          </a:solidFill>
                          <a:effectLst/>
                        </a:rPr>
                        <a:t> for male and female students of color.</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School leadership teams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School site staff</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extLst>
                  <a:ext uri="{0D108BD9-81ED-4DB2-BD59-A6C34878D82A}">
                    <a16:rowId xmlns:a16="http://schemas.microsoft.com/office/drawing/2014/main" val="10003"/>
                  </a:ext>
                </a:extLst>
              </a:tr>
              <a:tr h="465574">
                <a:tc>
                  <a:txBody>
                    <a:bodyPr/>
                    <a:lstStyle/>
                    <a:p>
                      <a:pPr marL="0" marR="0" algn="l">
                        <a:lnSpc>
                          <a:spcPct val="107000"/>
                        </a:lnSpc>
                        <a:spcBef>
                          <a:spcPts val="0"/>
                        </a:spcBef>
                        <a:spcAft>
                          <a:spcPts val="0"/>
                        </a:spcAft>
                      </a:pPr>
                      <a:r>
                        <a:rPr lang="en-US" sz="1400" dirty="0">
                          <a:solidFill>
                            <a:schemeClr val="accent1">
                              <a:lumMod val="50000"/>
                            </a:schemeClr>
                          </a:solidFill>
                          <a:effectLst/>
                        </a:rPr>
                        <a:t>Counselor facilitates small learning communities to assist students</a:t>
                      </a:r>
                      <a:r>
                        <a:rPr lang="en-US" sz="1400" baseline="0" dirty="0">
                          <a:solidFill>
                            <a:schemeClr val="accent1">
                              <a:lumMod val="50000"/>
                            </a:schemeClr>
                          </a:solidFill>
                          <a:effectLst/>
                        </a:rPr>
                        <a:t> with social emotional needs.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Counselors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Y1,2</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Counseling staff and students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extLst>
                  <a:ext uri="{0D108BD9-81ED-4DB2-BD59-A6C34878D82A}">
                    <a16:rowId xmlns:a16="http://schemas.microsoft.com/office/drawing/2014/main" val="10004"/>
                  </a:ext>
                </a:extLst>
              </a:tr>
              <a:tr h="772336">
                <a:tc>
                  <a:txBody>
                    <a:bodyPr/>
                    <a:lstStyle/>
                    <a:p>
                      <a:pPr marL="0" marR="0" algn="l">
                        <a:lnSpc>
                          <a:spcPct val="107000"/>
                        </a:lnSpc>
                        <a:spcBef>
                          <a:spcPts val="0"/>
                        </a:spcBef>
                        <a:spcAft>
                          <a:spcPts val="0"/>
                        </a:spcAft>
                      </a:pPr>
                      <a:r>
                        <a:rPr lang="en-US" sz="1400" dirty="0">
                          <a:solidFill>
                            <a:schemeClr val="accent1">
                              <a:lumMod val="50000"/>
                            </a:schemeClr>
                          </a:solidFill>
                          <a:effectLst/>
                        </a:rPr>
                        <a:t>Develop curricular materials for Preschool – 12</a:t>
                      </a:r>
                      <a:r>
                        <a:rPr lang="en-US" sz="1400" baseline="30000" dirty="0">
                          <a:solidFill>
                            <a:schemeClr val="accent1">
                              <a:lumMod val="50000"/>
                            </a:schemeClr>
                          </a:solidFill>
                          <a:effectLst/>
                        </a:rPr>
                        <a:t>th</a:t>
                      </a:r>
                      <a:r>
                        <a:rPr lang="en-US" sz="1400" dirty="0">
                          <a:solidFill>
                            <a:schemeClr val="accent1">
                              <a:lumMod val="50000"/>
                            </a:schemeClr>
                          </a:solidFill>
                          <a:effectLst/>
                        </a:rPr>
                        <a:t> grade that include  books, videos, and visual resources that reflect</a:t>
                      </a:r>
                      <a:r>
                        <a:rPr lang="en-US" sz="1400" baseline="0" dirty="0">
                          <a:solidFill>
                            <a:schemeClr val="accent1">
                              <a:lumMod val="50000"/>
                            </a:schemeClr>
                          </a:solidFill>
                          <a:effectLst/>
                        </a:rPr>
                        <a:t> student voice and cultural experience.</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Ed Services, Curriculum Committee, Equity Advisory Committee</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Students and Staff</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extLst>
                  <a:ext uri="{0D108BD9-81ED-4DB2-BD59-A6C34878D82A}">
                    <a16:rowId xmlns:a16="http://schemas.microsoft.com/office/drawing/2014/main" val="10006"/>
                  </a:ext>
                </a:extLst>
              </a:tr>
              <a:tr h="1163937">
                <a:tc>
                  <a:txBody>
                    <a:bodyPr/>
                    <a:lstStyle/>
                    <a:p>
                      <a:pPr marL="0" marR="0" algn="l">
                        <a:lnSpc>
                          <a:spcPct val="107000"/>
                        </a:lnSpc>
                        <a:spcBef>
                          <a:spcPts val="0"/>
                        </a:spcBef>
                        <a:spcAft>
                          <a:spcPts val="0"/>
                        </a:spcAft>
                      </a:pPr>
                      <a:r>
                        <a:rPr lang="en-US" sz="1400" dirty="0">
                          <a:solidFill>
                            <a:schemeClr val="accent1">
                              <a:lumMod val="50000"/>
                            </a:schemeClr>
                          </a:solidFill>
                          <a:effectLst/>
                        </a:rPr>
                        <a:t>Students will</a:t>
                      </a:r>
                      <a:r>
                        <a:rPr lang="en-US" sz="1400" baseline="0" dirty="0">
                          <a:solidFill>
                            <a:schemeClr val="accent1">
                              <a:lumMod val="50000"/>
                            </a:schemeClr>
                          </a:solidFill>
                          <a:effectLst/>
                        </a:rPr>
                        <a:t> l</a:t>
                      </a:r>
                      <a:r>
                        <a:rPr lang="en-US" sz="1400" dirty="0">
                          <a:solidFill>
                            <a:schemeClr val="accent1">
                              <a:lumMod val="50000"/>
                            </a:schemeClr>
                          </a:solidFill>
                          <a:effectLst/>
                        </a:rPr>
                        <a:t>earn about anti-racism</a:t>
                      </a:r>
                      <a:r>
                        <a:rPr lang="en-US" sz="1400" baseline="0" dirty="0">
                          <a:solidFill>
                            <a:schemeClr val="accent1">
                              <a:lumMod val="50000"/>
                            </a:schemeClr>
                          </a:solidFill>
                          <a:effectLst/>
                        </a:rPr>
                        <a:t> </a:t>
                      </a:r>
                      <a:r>
                        <a:rPr lang="en-US" sz="1400" dirty="0">
                          <a:solidFill>
                            <a:schemeClr val="accent1">
                              <a:lumMod val="50000"/>
                            </a:schemeClr>
                          </a:solidFill>
                          <a:effectLst/>
                        </a:rPr>
                        <a:t>and institutional forms of oppression</a:t>
                      </a:r>
                      <a:r>
                        <a:rPr lang="en-US" sz="1400" baseline="0" dirty="0">
                          <a:solidFill>
                            <a:schemeClr val="accent1">
                              <a:lumMod val="50000"/>
                            </a:schemeClr>
                          </a:solidFill>
                          <a:effectLst/>
                        </a:rPr>
                        <a:t> and bias using an integrated curriculum via:</a:t>
                      </a:r>
                      <a:r>
                        <a:rPr lang="en-US" sz="1400" dirty="0">
                          <a:solidFill>
                            <a:schemeClr val="accent1">
                              <a:lumMod val="50000"/>
                            </a:schemeClr>
                          </a:solidFill>
                          <a:effectLst/>
                        </a:rPr>
                        <a:t> virtual book clubs, class discussions, workshops, projects, lessons, and assemblies.</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 School</a:t>
                      </a:r>
                      <a:r>
                        <a:rPr lang="en-US" sz="1400" baseline="0" dirty="0">
                          <a:solidFill>
                            <a:schemeClr val="accent1">
                              <a:lumMod val="50000"/>
                            </a:schemeClr>
                          </a:solidFill>
                          <a:effectLst/>
                        </a:rPr>
                        <a:t> Site</a:t>
                      </a:r>
                      <a:r>
                        <a:rPr lang="en-US" sz="1400" dirty="0">
                          <a:solidFill>
                            <a:schemeClr val="accent1">
                              <a:lumMod val="50000"/>
                            </a:schemeClr>
                          </a:solidFill>
                          <a:effectLst/>
                        </a:rPr>
                        <a:t> Admin</a:t>
                      </a:r>
                      <a:r>
                        <a:rPr lang="en-US" sz="1400" baseline="0" dirty="0">
                          <a:solidFill>
                            <a:schemeClr val="accent1">
                              <a:lumMod val="50000"/>
                            </a:schemeClr>
                          </a:solidFill>
                          <a:effectLst/>
                        </a:rPr>
                        <a:t> Team, Teachers, Counselors, EAC</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 Y1,2,3</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 Students and Staff</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extLst>
                  <a:ext uri="{0D108BD9-81ED-4DB2-BD59-A6C34878D82A}">
                    <a16:rowId xmlns:a16="http://schemas.microsoft.com/office/drawing/2014/main" val="10007"/>
                  </a:ext>
                </a:extLst>
              </a:tr>
              <a:tr h="748669">
                <a:tc>
                  <a:txBody>
                    <a:bodyPr/>
                    <a:lstStyle/>
                    <a:p>
                      <a:pPr marL="0" marR="0" algn="l">
                        <a:lnSpc>
                          <a:spcPct val="107000"/>
                        </a:lnSpc>
                        <a:spcBef>
                          <a:spcPts val="0"/>
                        </a:spcBef>
                        <a:spcAft>
                          <a:spcPts val="0"/>
                        </a:spcAft>
                      </a:pPr>
                      <a:r>
                        <a:rPr lang="en-US" sz="1400" dirty="0">
                          <a:solidFill>
                            <a:schemeClr val="accent1">
                              <a:lumMod val="50000"/>
                            </a:schemeClr>
                          </a:solidFill>
                          <a:effectLst/>
                          <a:latin typeface="Calibri" charset="0"/>
                          <a:ea typeface="Calibri" charset="0"/>
                          <a:cs typeface="Times New Roman" charset="0"/>
                        </a:rPr>
                        <a:t>Add student voice into administrative decision making including board level and curriculum committees</a:t>
                      </a:r>
                    </a:p>
                  </a:txBody>
                  <a:tcPr marL="59411" marR="59411"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Ed Services, Admin Team, Curriculum Committee, Board</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 Y1,2,3</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 Students and Staff</a:t>
                      </a:r>
                      <a:endParaRPr lang="en-US" sz="1400" dirty="0">
                        <a:solidFill>
                          <a:schemeClr val="accent1">
                            <a:lumMod val="50000"/>
                          </a:schemeClr>
                        </a:solidFill>
                        <a:effectLst/>
                        <a:latin typeface="Calibri" charset="0"/>
                        <a:ea typeface="Calibri" charset="0"/>
                        <a:cs typeface="Times New Roman" charset="0"/>
                      </a:endParaRPr>
                    </a:p>
                  </a:txBody>
                  <a:tcPr marL="59411" marR="59411" marT="0" marB="0"/>
                </a:tc>
                <a:extLst>
                  <a:ext uri="{0D108BD9-81ED-4DB2-BD59-A6C34878D82A}">
                    <a16:rowId xmlns:a16="http://schemas.microsoft.com/office/drawing/2014/main" val="2213701970"/>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37415" y="115888"/>
            <a:ext cx="2270501" cy="632732"/>
          </a:xfrm>
          <a:prstGeom prst="rect">
            <a:avLst/>
          </a:prstGeom>
        </p:spPr>
      </p:pic>
    </p:spTree>
    <p:extLst>
      <p:ext uri="{BB962C8B-B14F-4D97-AF65-F5344CB8AC3E}">
        <p14:creationId xmlns:p14="http://schemas.microsoft.com/office/powerpoint/2010/main" val="1184067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125" y="382701"/>
            <a:ext cx="10515600" cy="960438"/>
          </a:xfrm>
        </p:spPr>
        <p:txBody>
          <a:bodyPr>
            <a:noAutofit/>
          </a:bodyPr>
          <a:lstStyle/>
          <a:p>
            <a:r>
              <a:rPr lang="en-US" sz="1800" b="1" dirty="0">
                <a:solidFill>
                  <a:schemeClr val="accent1">
                    <a:lumMod val="50000"/>
                  </a:schemeClr>
                </a:solidFill>
                <a:latin typeface="+mn-lt"/>
              </a:rPr>
              <a:t>Goal 3:</a:t>
            </a:r>
            <a:br>
              <a:rPr lang="en-US" sz="1800" b="1" dirty="0">
                <a:solidFill>
                  <a:schemeClr val="accent1">
                    <a:lumMod val="50000"/>
                  </a:schemeClr>
                </a:solidFill>
                <a:latin typeface="+mn-lt"/>
              </a:rPr>
            </a:br>
            <a:r>
              <a:rPr lang="en-US" sz="1800" b="1" i="1" u="sng" dirty="0">
                <a:solidFill>
                  <a:schemeClr val="accent1">
                    <a:lumMod val="50000"/>
                  </a:schemeClr>
                </a:solidFill>
                <a:latin typeface="+mn-lt"/>
              </a:rPr>
              <a:t>Parents:</a:t>
            </a:r>
            <a:r>
              <a:rPr lang="en-US" sz="1800" b="1" dirty="0">
                <a:solidFill>
                  <a:schemeClr val="accent1">
                    <a:lumMod val="50000"/>
                  </a:schemeClr>
                </a:solidFill>
                <a:latin typeface="+mn-lt"/>
              </a:rPr>
              <a:t/>
            </a:r>
            <a:br>
              <a:rPr lang="en-US" sz="1800" b="1" dirty="0">
                <a:solidFill>
                  <a:schemeClr val="accent1">
                    <a:lumMod val="50000"/>
                  </a:schemeClr>
                </a:solidFill>
                <a:latin typeface="+mn-lt"/>
              </a:rPr>
            </a:br>
            <a:r>
              <a:rPr lang="en-US" sz="1800" b="1" dirty="0">
                <a:solidFill>
                  <a:schemeClr val="accent1">
                    <a:lumMod val="50000"/>
                  </a:schemeClr>
                </a:solidFill>
                <a:latin typeface="+mn-lt"/>
              </a:rPr>
              <a:t>We will work to ensure that parents are active partners in our school community.</a:t>
            </a:r>
            <a:br>
              <a:rPr lang="en-US" sz="1800" b="1" dirty="0">
                <a:solidFill>
                  <a:schemeClr val="accent1">
                    <a:lumMod val="50000"/>
                  </a:schemeClr>
                </a:solidFill>
                <a:latin typeface="+mn-lt"/>
              </a:rPr>
            </a:br>
            <a:r>
              <a:rPr lang="en-US" sz="1800" b="1" dirty="0">
                <a:solidFill>
                  <a:schemeClr val="accent1">
                    <a:lumMod val="50000"/>
                  </a:schemeClr>
                </a:solidFill>
                <a:latin typeface="+mn-lt"/>
              </a:rPr>
              <a:t>                                                                                                                                                                                                                                                               ACTION                                                        IMPLEMENTERS                  YEAR                            PARTICIPANTS </a:t>
            </a:r>
            <a:br>
              <a:rPr lang="en-US" sz="1800" b="1" dirty="0">
                <a:solidFill>
                  <a:schemeClr val="accent1">
                    <a:lumMod val="50000"/>
                  </a:schemeClr>
                </a:solidFill>
                <a:latin typeface="+mn-lt"/>
              </a:rPr>
            </a:br>
            <a:endParaRPr lang="en-US" sz="1800" b="1" dirty="0">
              <a:solidFill>
                <a:schemeClr val="accent1">
                  <a:lumMod val="50000"/>
                </a:schemeClr>
              </a:solidFill>
              <a:latin typeface="+mn-lt"/>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871621583"/>
              </p:ext>
            </p:extLst>
          </p:nvPr>
        </p:nvGraphicFramePr>
        <p:xfrm>
          <a:off x="247125" y="1383723"/>
          <a:ext cx="11702904" cy="4932042"/>
        </p:xfrm>
        <a:graphic>
          <a:graphicData uri="http://schemas.openxmlformats.org/drawingml/2006/table">
            <a:tbl>
              <a:tblPr firstRow="1" firstCol="1" bandRow="1">
                <a:tableStyleId>{5C22544A-7EE6-4342-B048-85BDC9FD1C3A}</a:tableStyleId>
              </a:tblPr>
              <a:tblGrid>
                <a:gridCol w="3681769">
                  <a:extLst>
                    <a:ext uri="{9D8B030D-6E8A-4147-A177-3AD203B41FA5}">
                      <a16:colId xmlns:a16="http://schemas.microsoft.com/office/drawing/2014/main" val="20000"/>
                    </a:ext>
                  </a:extLst>
                </a:gridCol>
                <a:gridCol w="2518024">
                  <a:extLst>
                    <a:ext uri="{9D8B030D-6E8A-4147-A177-3AD203B41FA5}">
                      <a16:colId xmlns:a16="http://schemas.microsoft.com/office/drawing/2014/main" val="20001"/>
                    </a:ext>
                  </a:extLst>
                </a:gridCol>
                <a:gridCol w="830548">
                  <a:extLst>
                    <a:ext uri="{9D8B030D-6E8A-4147-A177-3AD203B41FA5}">
                      <a16:colId xmlns:a16="http://schemas.microsoft.com/office/drawing/2014/main" val="20002"/>
                    </a:ext>
                  </a:extLst>
                </a:gridCol>
                <a:gridCol w="4672563">
                  <a:extLst>
                    <a:ext uri="{9D8B030D-6E8A-4147-A177-3AD203B41FA5}">
                      <a16:colId xmlns:a16="http://schemas.microsoft.com/office/drawing/2014/main" val="20003"/>
                    </a:ext>
                  </a:extLst>
                </a:gridCol>
              </a:tblGrid>
              <a:tr h="570052">
                <a:tc>
                  <a:txBody>
                    <a:bodyPr/>
                    <a:lstStyle/>
                    <a:p>
                      <a:pPr marL="0" marR="0" algn="l">
                        <a:lnSpc>
                          <a:spcPct val="115000"/>
                        </a:lnSpc>
                        <a:spcBef>
                          <a:spcPts val="0"/>
                        </a:spcBef>
                        <a:spcAft>
                          <a:spcPts val="0"/>
                        </a:spcAft>
                      </a:pPr>
                      <a:r>
                        <a:rPr lang="en-US" sz="1400" dirty="0">
                          <a:solidFill>
                            <a:schemeClr val="accent1">
                              <a:lumMod val="50000"/>
                            </a:schemeClr>
                          </a:solidFill>
                          <a:effectLst/>
                        </a:rPr>
                        <a:t>Learning workshops on the concept of unconscious and implicit bias.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b="0" dirty="0">
                          <a:solidFill>
                            <a:schemeClr val="accent1">
                              <a:lumMod val="50000"/>
                            </a:schemeClr>
                          </a:solidFill>
                          <a:effectLst/>
                        </a:rPr>
                        <a:t>Ed Services, Equity Advisory Team, School Site Leadership</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tc>
                  <a:txBody>
                    <a:bodyPr/>
                    <a:lstStyle/>
                    <a:p>
                      <a:pPr marL="0" marR="0" algn="l">
                        <a:lnSpc>
                          <a:spcPct val="115000"/>
                        </a:lnSpc>
                        <a:spcBef>
                          <a:spcPts val="0"/>
                        </a:spcBef>
                        <a:spcAft>
                          <a:spcPts val="0"/>
                        </a:spcAft>
                      </a:pPr>
                      <a:r>
                        <a:rPr lang="en-US" sz="1400" b="0" dirty="0">
                          <a:solidFill>
                            <a:schemeClr val="accent1">
                              <a:lumMod val="50000"/>
                            </a:schemeClr>
                          </a:solidFill>
                          <a:effectLst/>
                        </a:rPr>
                        <a:t>Y1</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tc>
                  <a:txBody>
                    <a:bodyPr/>
                    <a:lstStyle/>
                    <a:p>
                      <a:pPr marL="0" marR="0" algn="l">
                        <a:lnSpc>
                          <a:spcPct val="115000"/>
                        </a:lnSpc>
                        <a:spcBef>
                          <a:spcPts val="0"/>
                        </a:spcBef>
                        <a:spcAft>
                          <a:spcPts val="0"/>
                        </a:spcAft>
                      </a:pPr>
                      <a:r>
                        <a:rPr lang="en-US" sz="1400" b="0" dirty="0">
                          <a:solidFill>
                            <a:schemeClr val="accent1">
                              <a:lumMod val="50000"/>
                            </a:schemeClr>
                          </a:solidFill>
                          <a:effectLst/>
                        </a:rPr>
                        <a:t>Parents</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10000"/>
                  </a:ext>
                </a:extLst>
              </a:tr>
              <a:tr h="570052">
                <a:tc>
                  <a:txBody>
                    <a:bodyPr/>
                    <a:lstStyle/>
                    <a:p>
                      <a:pPr marL="0" marR="0" algn="l">
                        <a:lnSpc>
                          <a:spcPct val="107000"/>
                        </a:lnSpc>
                        <a:spcBef>
                          <a:spcPts val="0"/>
                        </a:spcBef>
                        <a:spcAft>
                          <a:spcPts val="0"/>
                        </a:spcAft>
                      </a:pPr>
                      <a:r>
                        <a:rPr lang="en-US" sz="1400" dirty="0">
                          <a:solidFill>
                            <a:schemeClr val="accent1">
                              <a:lumMod val="50000"/>
                            </a:schemeClr>
                          </a:solidFill>
                          <a:effectLst/>
                        </a:rPr>
                        <a:t>Learning workshops on the concept of Gender Equity.</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dirty="0">
                          <a:solidFill>
                            <a:schemeClr val="accent1">
                              <a:lumMod val="50000"/>
                            </a:schemeClr>
                          </a:solidFill>
                          <a:effectLst/>
                        </a:rPr>
                        <a:t>Ed Services, Equity Advisory Team, School Site Leadership</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Y2</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Parents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1"/>
                  </a:ext>
                </a:extLst>
              </a:tr>
              <a:tr h="570052">
                <a:tc>
                  <a:txBody>
                    <a:bodyPr/>
                    <a:lstStyle/>
                    <a:p>
                      <a:pPr marL="0" marR="0" algn="l">
                        <a:lnSpc>
                          <a:spcPct val="115000"/>
                        </a:lnSpc>
                        <a:spcBef>
                          <a:spcPts val="0"/>
                        </a:spcBef>
                        <a:spcAft>
                          <a:spcPts val="0"/>
                        </a:spcAft>
                      </a:pPr>
                      <a:r>
                        <a:rPr lang="en-US" sz="1400" dirty="0">
                          <a:solidFill>
                            <a:schemeClr val="accent1">
                              <a:lumMod val="50000"/>
                            </a:schemeClr>
                          </a:solidFill>
                          <a:effectLst/>
                        </a:rPr>
                        <a:t>Learning workshops on the concept of Cultural Proficiency.</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dirty="0">
                          <a:solidFill>
                            <a:schemeClr val="accent1">
                              <a:lumMod val="50000"/>
                            </a:schemeClr>
                          </a:solidFill>
                          <a:effectLst/>
                        </a:rPr>
                        <a:t>Ed Services, Equity Advisory Team, School Site Leadership</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Parents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2"/>
                  </a:ext>
                </a:extLst>
              </a:tr>
              <a:tr h="570052">
                <a:tc>
                  <a:txBody>
                    <a:bodyPr/>
                    <a:lstStyle/>
                    <a:p>
                      <a:pPr marL="0" marR="0" algn="l">
                        <a:lnSpc>
                          <a:spcPct val="115000"/>
                        </a:lnSpc>
                        <a:spcBef>
                          <a:spcPts val="0"/>
                        </a:spcBef>
                        <a:spcAft>
                          <a:spcPts val="0"/>
                        </a:spcAft>
                      </a:pPr>
                      <a:r>
                        <a:rPr lang="en-US" sz="1400" dirty="0">
                          <a:solidFill>
                            <a:schemeClr val="accent1">
                              <a:lumMod val="50000"/>
                            </a:schemeClr>
                          </a:solidFill>
                          <a:effectLst/>
                        </a:rPr>
                        <a:t>Learning workshops on the concept of Critical Race Theory.</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dirty="0">
                          <a:solidFill>
                            <a:schemeClr val="accent1">
                              <a:lumMod val="50000"/>
                            </a:schemeClr>
                          </a:solidFill>
                          <a:effectLst/>
                        </a:rPr>
                        <a:t>Ed Services, Equity Advisory Team, School Site Leadership</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Y2</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Parents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3"/>
                  </a:ext>
                </a:extLst>
              </a:tr>
              <a:tr h="530366">
                <a:tc>
                  <a:txBody>
                    <a:bodyPr/>
                    <a:lstStyle/>
                    <a:p>
                      <a:pPr marL="0" marR="0" algn="l">
                        <a:lnSpc>
                          <a:spcPct val="107000"/>
                        </a:lnSpc>
                        <a:spcBef>
                          <a:spcPts val="0"/>
                        </a:spcBef>
                        <a:spcAft>
                          <a:spcPts val="0"/>
                        </a:spcAft>
                      </a:pPr>
                      <a:r>
                        <a:rPr lang="en-US" sz="1400" dirty="0">
                          <a:solidFill>
                            <a:schemeClr val="accent1">
                              <a:lumMod val="50000"/>
                            </a:schemeClr>
                          </a:solidFill>
                          <a:effectLst/>
                        </a:rPr>
                        <a:t>Create a virtual book club for parents to discuss equity issues together.</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Equity Advisory Team, Ed Services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200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200000"/>
                        </a:lnSpc>
                        <a:spcBef>
                          <a:spcPts val="0"/>
                        </a:spcBef>
                        <a:spcAft>
                          <a:spcPts val="0"/>
                        </a:spcAft>
                      </a:pPr>
                      <a:r>
                        <a:rPr lang="en-US" sz="1400" dirty="0">
                          <a:solidFill>
                            <a:schemeClr val="accent1">
                              <a:lumMod val="50000"/>
                            </a:schemeClr>
                          </a:solidFill>
                          <a:effectLst/>
                        </a:rPr>
                        <a:t>Parents and Staff</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4"/>
                  </a:ext>
                </a:extLst>
              </a:tr>
              <a:tr h="795551">
                <a:tc>
                  <a:txBody>
                    <a:bodyPr/>
                    <a:lstStyle/>
                    <a:p>
                      <a:pPr marL="0" marR="0" algn="l">
                        <a:lnSpc>
                          <a:spcPct val="107000"/>
                        </a:lnSpc>
                        <a:spcBef>
                          <a:spcPts val="0"/>
                        </a:spcBef>
                        <a:spcAft>
                          <a:spcPts val="0"/>
                        </a:spcAft>
                      </a:pPr>
                      <a:r>
                        <a:rPr lang="en-US" sz="1400" dirty="0">
                          <a:solidFill>
                            <a:schemeClr val="accent1">
                              <a:lumMod val="50000"/>
                            </a:schemeClr>
                          </a:solidFill>
                          <a:effectLst/>
                        </a:rPr>
                        <a:t>District wide communication- Identify communication needs and access at each school- Communication audit.</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School site admin/ Leadership Teams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Parents and Staff</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5"/>
                  </a:ext>
                </a:extLst>
              </a:tr>
              <a:tr h="795551">
                <a:tc>
                  <a:txBody>
                    <a:bodyPr/>
                    <a:lstStyle/>
                    <a:p>
                      <a:pPr marL="0" marR="0" algn="l">
                        <a:lnSpc>
                          <a:spcPct val="107000"/>
                        </a:lnSpc>
                        <a:spcBef>
                          <a:spcPts val="0"/>
                        </a:spcBef>
                        <a:spcAft>
                          <a:spcPts val="0"/>
                        </a:spcAft>
                      </a:pPr>
                      <a:r>
                        <a:rPr lang="en-US" sz="1400" dirty="0">
                          <a:solidFill>
                            <a:schemeClr val="accent1">
                              <a:lumMod val="50000"/>
                            </a:schemeClr>
                          </a:solidFill>
                          <a:effectLst/>
                        </a:rPr>
                        <a:t>Parent Information on offerings, programs, using small parent groups/ published brochure/Community Directory of Resources.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District Departments</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Parents and staff</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6"/>
                  </a:ext>
                </a:extLst>
              </a:tr>
              <a:tr h="530366">
                <a:tc>
                  <a:txBody>
                    <a:bodyPr/>
                    <a:lstStyle/>
                    <a:p>
                      <a:pPr marL="0" marR="0" algn="l">
                        <a:lnSpc>
                          <a:spcPct val="107000"/>
                        </a:lnSpc>
                        <a:spcBef>
                          <a:spcPts val="0"/>
                        </a:spcBef>
                        <a:spcAft>
                          <a:spcPts val="0"/>
                        </a:spcAft>
                      </a:pPr>
                      <a:r>
                        <a:rPr lang="en-US" sz="1400" dirty="0">
                          <a:solidFill>
                            <a:schemeClr val="accent1">
                              <a:lumMod val="50000"/>
                            </a:schemeClr>
                          </a:solidFill>
                          <a:effectLst/>
                        </a:rPr>
                        <a:t>Continue virtual meetings so parents can access information.</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District Departments/School Site</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Y1,2,3</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dirty="0">
                          <a:solidFill>
                            <a:schemeClr val="accent1">
                              <a:lumMod val="50000"/>
                            </a:schemeClr>
                          </a:solidFill>
                          <a:effectLst/>
                        </a:rPr>
                        <a:t>Parents and staff</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7"/>
                  </a:ext>
                </a:extLst>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Tree>
    <p:extLst>
      <p:ext uri="{BB962C8B-B14F-4D97-AF65-F5344CB8AC3E}">
        <p14:creationId xmlns:p14="http://schemas.microsoft.com/office/powerpoint/2010/main" val="250495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125" y="200138"/>
            <a:ext cx="10515600" cy="1325563"/>
          </a:xfrm>
        </p:spPr>
        <p:txBody>
          <a:bodyPr>
            <a:noAutofit/>
          </a:bodyPr>
          <a:lstStyle/>
          <a:p>
            <a:r>
              <a:rPr lang="en-US" sz="1800" b="1" dirty="0">
                <a:solidFill>
                  <a:schemeClr val="accent1">
                    <a:lumMod val="50000"/>
                  </a:schemeClr>
                </a:solidFill>
                <a:latin typeface="+mn-lt"/>
              </a:rPr>
              <a:t>Goal 3 Continued:</a:t>
            </a:r>
            <a:br>
              <a:rPr lang="en-US" sz="1800" b="1" dirty="0">
                <a:solidFill>
                  <a:schemeClr val="accent1">
                    <a:lumMod val="50000"/>
                  </a:schemeClr>
                </a:solidFill>
                <a:latin typeface="+mn-lt"/>
              </a:rPr>
            </a:br>
            <a:r>
              <a:rPr lang="en-US" sz="1800" b="1" i="1" u="sng" dirty="0">
                <a:solidFill>
                  <a:schemeClr val="accent1">
                    <a:lumMod val="50000"/>
                  </a:schemeClr>
                </a:solidFill>
                <a:latin typeface="+mn-lt"/>
              </a:rPr>
              <a:t>Parents:</a:t>
            </a:r>
            <a:r>
              <a:rPr lang="en-US" sz="1800" b="1" dirty="0">
                <a:solidFill>
                  <a:schemeClr val="accent1">
                    <a:lumMod val="50000"/>
                  </a:schemeClr>
                </a:solidFill>
                <a:latin typeface="+mn-lt"/>
              </a:rPr>
              <a:t/>
            </a:r>
            <a:br>
              <a:rPr lang="en-US" sz="1800" b="1" dirty="0">
                <a:solidFill>
                  <a:schemeClr val="accent1">
                    <a:lumMod val="50000"/>
                  </a:schemeClr>
                </a:solidFill>
                <a:latin typeface="+mn-lt"/>
              </a:rPr>
            </a:br>
            <a:r>
              <a:rPr lang="en-US" sz="1800" b="1" dirty="0">
                <a:solidFill>
                  <a:schemeClr val="accent1">
                    <a:lumMod val="50000"/>
                  </a:schemeClr>
                </a:solidFill>
                <a:latin typeface="+mn-lt"/>
              </a:rPr>
              <a:t>We will work to ensure that parents are active partners in our school </a:t>
            </a:r>
            <a:r>
              <a:rPr lang="en-US" sz="1800" b="1">
                <a:solidFill>
                  <a:schemeClr val="accent1">
                    <a:lumMod val="50000"/>
                  </a:schemeClr>
                </a:solidFill>
                <a:latin typeface="+mn-lt"/>
              </a:rPr>
              <a:t>community.</a:t>
            </a:r>
            <a:r>
              <a:rPr lang="en-US" sz="1800" b="1" dirty="0">
                <a:solidFill>
                  <a:schemeClr val="accent1">
                    <a:lumMod val="50000"/>
                  </a:schemeClr>
                </a:solidFill>
                <a:latin typeface="+mn-lt"/>
              </a:rPr>
              <a:t/>
            </a:r>
            <a:br>
              <a:rPr lang="en-US" sz="1800" b="1" dirty="0">
                <a:solidFill>
                  <a:schemeClr val="accent1">
                    <a:lumMod val="50000"/>
                  </a:schemeClr>
                </a:solidFill>
                <a:latin typeface="+mn-lt"/>
              </a:rPr>
            </a:br>
            <a:r>
              <a:rPr lang="en-US" sz="1800" b="1" dirty="0">
                <a:solidFill>
                  <a:schemeClr val="accent1">
                    <a:lumMod val="50000"/>
                  </a:schemeClr>
                </a:solidFill>
                <a:latin typeface="+mn-lt"/>
              </a:rPr>
              <a:t>ACTION                                                   IMPLEMENTERS                YEAR                    PARTICIPANTS </a:t>
            </a:r>
            <a:br>
              <a:rPr lang="en-US" sz="1800" b="1" dirty="0">
                <a:solidFill>
                  <a:schemeClr val="accent1">
                    <a:lumMod val="50000"/>
                  </a:schemeClr>
                </a:solidFill>
                <a:latin typeface="+mn-lt"/>
              </a:rPr>
            </a:br>
            <a:endParaRPr lang="en-US" sz="1800" dirty="0">
              <a:latin typeface="+mn-lt"/>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94843332"/>
              </p:ext>
            </p:extLst>
          </p:nvPr>
        </p:nvGraphicFramePr>
        <p:xfrm>
          <a:off x="218640" y="1590345"/>
          <a:ext cx="11754720" cy="4716718"/>
        </p:xfrm>
        <a:graphic>
          <a:graphicData uri="http://schemas.openxmlformats.org/drawingml/2006/table">
            <a:tbl>
              <a:tblPr firstRow="1" firstCol="1" bandRow="1">
                <a:tableStyleId>{5C22544A-7EE6-4342-B048-85BDC9FD1C3A}</a:tableStyleId>
              </a:tblPr>
              <a:tblGrid>
                <a:gridCol w="3698071">
                  <a:extLst>
                    <a:ext uri="{9D8B030D-6E8A-4147-A177-3AD203B41FA5}">
                      <a16:colId xmlns:a16="http://schemas.microsoft.com/office/drawing/2014/main" val="20000"/>
                    </a:ext>
                  </a:extLst>
                </a:gridCol>
                <a:gridCol w="2529173">
                  <a:extLst>
                    <a:ext uri="{9D8B030D-6E8A-4147-A177-3AD203B41FA5}">
                      <a16:colId xmlns:a16="http://schemas.microsoft.com/office/drawing/2014/main" val="20001"/>
                    </a:ext>
                  </a:extLst>
                </a:gridCol>
                <a:gridCol w="834225">
                  <a:extLst>
                    <a:ext uri="{9D8B030D-6E8A-4147-A177-3AD203B41FA5}">
                      <a16:colId xmlns:a16="http://schemas.microsoft.com/office/drawing/2014/main" val="20002"/>
                    </a:ext>
                  </a:extLst>
                </a:gridCol>
                <a:gridCol w="4693251">
                  <a:extLst>
                    <a:ext uri="{9D8B030D-6E8A-4147-A177-3AD203B41FA5}">
                      <a16:colId xmlns:a16="http://schemas.microsoft.com/office/drawing/2014/main" val="20003"/>
                    </a:ext>
                  </a:extLst>
                </a:gridCol>
              </a:tblGrid>
              <a:tr h="876725">
                <a:tc>
                  <a:txBody>
                    <a:bodyPr/>
                    <a:lstStyle/>
                    <a:p>
                      <a:pPr marL="0" marR="0" algn="l">
                        <a:lnSpc>
                          <a:spcPct val="107000"/>
                        </a:lnSpc>
                        <a:spcBef>
                          <a:spcPts val="0"/>
                        </a:spcBef>
                        <a:spcAft>
                          <a:spcPts val="0"/>
                        </a:spcAft>
                      </a:pPr>
                      <a:r>
                        <a:rPr lang="en-US" sz="1400" dirty="0">
                          <a:solidFill>
                            <a:schemeClr val="accent1">
                              <a:lumMod val="50000"/>
                            </a:schemeClr>
                          </a:solidFill>
                          <a:effectLst/>
                        </a:rPr>
                        <a:t>Parent/ students steps to navigating school systems via workshops/zoom info meetings.</a:t>
                      </a:r>
                    </a:p>
                    <a:p>
                      <a:pPr marL="0" marR="0" algn="l">
                        <a:lnSpc>
                          <a:spcPct val="107000"/>
                        </a:lnSpc>
                        <a:spcBef>
                          <a:spcPts val="0"/>
                        </a:spcBef>
                        <a:spcAft>
                          <a:spcPts val="0"/>
                        </a:spcAft>
                      </a:pPr>
                      <a:endParaRPr lang="en-US" sz="1400" dirty="0">
                        <a:solidFill>
                          <a:schemeClr val="accent1">
                            <a:lumMod val="50000"/>
                          </a:schemeClr>
                        </a:solidFill>
                        <a:effectLst/>
                        <a:latin typeface="Calibri" charset="0"/>
                        <a:ea typeface="Calibri" charset="0"/>
                        <a:cs typeface="Times New Roman" charset="0"/>
                      </a:endParaRPr>
                    </a:p>
                    <a:p>
                      <a:pPr marL="0" marR="0" algn="l">
                        <a:lnSpc>
                          <a:spcPct val="107000"/>
                        </a:lnSpc>
                        <a:spcBef>
                          <a:spcPts val="0"/>
                        </a:spcBef>
                        <a:spcAft>
                          <a:spcPts val="0"/>
                        </a:spcAft>
                      </a:pP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Ed services/ Student Services</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Y2</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Parents and Staff</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10000"/>
                  </a:ext>
                </a:extLst>
              </a:tr>
              <a:tr h="633184">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solidFill>
                            <a:schemeClr val="accent1">
                              <a:lumMod val="50000"/>
                            </a:schemeClr>
                          </a:solidFill>
                          <a:effectLst/>
                          <a:latin typeface="+mn-lt"/>
                          <a:ea typeface="+mn-ea"/>
                          <a:cs typeface="+mn-cs"/>
                        </a:rPr>
                        <a:t>Develop</a:t>
                      </a:r>
                      <a:r>
                        <a:rPr lang="en-US" sz="1400" baseline="0" dirty="0">
                          <a:solidFill>
                            <a:schemeClr val="accent1">
                              <a:lumMod val="50000"/>
                            </a:schemeClr>
                          </a:solidFill>
                          <a:effectLst/>
                          <a:latin typeface="+mn-lt"/>
                          <a:ea typeface="+mn-ea"/>
                          <a:cs typeface="+mn-cs"/>
                        </a:rPr>
                        <a:t> Parent Trainer of Trainers to support each school site, </a:t>
                      </a:r>
                      <a:r>
                        <a:rPr lang="en-US" sz="1400" b="1" kern="1200" baseline="0" dirty="0">
                          <a:solidFill>
                            <a:schemeClr val="accent1">
                              <a:lumMod val="50000"/>
                            </a:schemeClr>
                          </a:solidFill>
                          <a:effectLst/>
                          <a:latin typeface="+mn-lt"/>
                          <a:ea typeface="+mn-ea"/>
                          <a:cs typeface="+mn-cs"/>
                        </a:rPr>
                        <a:t>including around educating parents on recourse for repeated harassment that will not violate student privacy. </a:t>
                      </a:r>
                    </a:p>
                  </a:txBody>
                  <a:tcPr marL="68580" marR="68580"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latin typeface="Calibri" charset="0"/>
                          <a:ea typeface="Calibri" charset="0"/>
                          <a:cs typeface="Times New Roman" charset="0"/>
                        </a:rPr>
                        <a:t>Site Administration</a:t>
                      </a:r>
                    </a:p>
                  </a:txBody>
                  <a:tcPr marL="68580" marR="68580" marT="0" marB="0">
                    <a:solidFill>
                      <a:schemeClr val="accent5">
                        <a:lumMod val="20000"/>
                        <a:lumOff val="8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latin typeface="Calibri" charset="0"/>
                          <a:ea typeface="Calibri" charset="0"/>
                          <a:cs typeface="Times New Roman" charset="0"/>
                        </a:rPr>
                        <a:t>Y2,</a:t>
                      </a:r>
                      <a:r>
                        <a:rPr lang="en-US" sz="1400" b="0" baseline="0" dirty="0">
                          <a:solidFill>
                            <a:schemeClr val="accent1">
                              <a:lumMod val="50000"/>
                            </a:schemeClr>
                          </a:solidFill>
                          <a:effectLst/>
                          <a:latin typeface="Calibri" charset="0"/>
                          <a:ea typeface="Calibri" charset="0"/>
                          <a:cs typeface="Times New Roman" charset="0"/>
                        </a:rPr>
                        <a:t> Y3</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400" b="0" dirty="0">
                          <a:solidFill>
                            <a:schemeClr val="accent1">
                              <a:lumMod val="50000"/>
                            </a:schemeClr>
                          </a:solidFill>
                          <a:effectLst/>
                        </a:rPr>
                        <a:t>Parents and Staff</a:t>
                      </a:r>
                      <a:endParaRPr lang="en-US" sz="1400" b="0" dirty="0">
                        <a:solidFill>
                          <a:schemeClr val="accent1">
                            <a:lumMod val="50000"/>
                          </a:schemeClr>
                        </a:solidFill>
                        <a:effectLst/>
                        <a:latin typeface="Calibri" charset="0"/>
                        <a:ea typeface="Calibri" charset="0"/>
                        <a:cs typeface="Times New Roman" charset="0"/>
                      </a:endParaRPr>
                    </a:p>
                    <a:p>
                      <a:pPr marL="0" marR="0" algn="l">
                        <a:lnSpc>
                          <a:spcPct val="107000"/>
                        </a:lnSpc>
                        <a:spcBef>
                          <a:spcPts val="0"/>
                        </a:spcBef>
                        <a:spcAft>
                          <a:spcPts val="0"/>
                        </a:spcAft>
                      </a:pP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10001"/>
                  </a:ext>
                </a:extLst>
              </a:tr>
              <a:tr h="713487">
                <a:tc>
                  <a:txBody>
                    <a:bodyPr/>
                    <a:lstStyle/>
                    <a:p>
                      <a:pPr marL="0" marR="0" algn="l">
                        <a:lnSpc>
                          <a:spcPct val="107000"/>
                        </a:lnSpc>
                        <a:spcBef>
                          <a:spcPts val="0"/>
                        </a:spcBef>
                        <a:spcAft>
                          <a:spcPts val="0"/>
                        </a:spcAft>
                      </a:pPr>
                      <a:r>
                        <a:rPr lang="en-US" sz="1400" dirty="0">
                          <a:solidFill>
                            <a:schemeClr val="accent1">
                              <a:lumMod val="50000"/>
                            </a:schemeClr>
                          </a:solidFill>
                          <a:effectLst/>
                          <a:latin typeface="Calibri" charset="0"/>
                          <a:ea typeface="Calibri" charset="0"/>
                          <a:cs typeface="Times New Roman" charset="0"/>
                        </a:rPr>
                        <a:t>Develop</a:t>
                      </a:r>
                      <a:r>
                        <a:rPr lang="en-US" sz="1400" baseline="0" dirty="0">
                          <a:solidFill>
                            <a:schemeClr val="accent1">
                              <a:lumMod val="50000"/>
                            </a:schemeClr>
                          </a:solidFill>
                          <a:effectLst/>
                          <a:latin typeface="Calibri" charset="0"/>
                          <a:ea typeface="Calibri" charset="0"/>
                          <a:cs typeface="Times New Roman" charset="0"/>
                        </a:rPr>
                        <a:t> a Resource Data base for parents with resources on race, cultural diversity, bias, bullying, and harassment.</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07000"/>
                        </a:lnSpc>
                        <a:spcBef>
                          <a:spcPts val="0"/>
                        </a:spcBef>
                        <a:spcAft>
                          <a:spcPts val="0"/>
                        </a:spcAft>
                      </a:pP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tc>
                  <a:txBody>
                    <a:bodyPr/>
                    <a:lstStyle/>
                    <a:p>
                      <a:pPr marL="0" marR="0" algn="l">
                        <a:lnSpc>
                          <a:spcPct val="107000"/>
                        </a:lnSpc>
                        <a:spcBef>
                          <a:spcPts val="0"/>
                        </a:spcBef>
                        <a:spcAft>
                          <a:spcPts val="0"/>
                        </a:spcAft>
                      </a:pP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tc>
                  <a:txBody>
                    <a:bodyPr/>
                    <a:lstStyle/>
                    <a:p>
                      <a:pPr marL="0" marR="0" algn="l">
                        <a:lnSpc>
                          <a:spcPct val="107000"/>
                        </a:lnSpc>
                        <a:spcBef>
                          <a:spcPts val="0"/>
                        </a:spcBef>
                        <a:spcAft>
                          <a:spcPts val="0"/>
                        </a:spcAft>
                      </a:pP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10002"/>
                  </a:ext>
                </a:extLst>
              </a:tr>
              <a:tr h="1492123">
                <a:tc>
                  <a:txBody>
                    <a:bodyPr/>
                    <a:lstStyle/>
                    <a:p>
                      <a:pPr marL="0" marR="0" algn="l">
                        <a:lnSpc>
                          <a:spcPct val="107000"/>
                        </a:lnSpc>
                        <a:spcBef>
                          <a:spcPts val="0"/>
                        </a:spcBef>
                        <a:spcAft>
                          <a:spcPts val="0"/>
                        </a:spcAft>
                      </a:pPr>
                      <a:r>
                        <a:rPr lang="en-US" sz="1400" dirty="0">
                          <a:solidFill>
                            <a:schemeClr val="accent1">
                              <a:lumMod val="50000"/>
                            </a:schemeClr>
                          </a:solidFill>
                          <a:effectLst/>
                        </a:rPr>
                        <a:t>Revitalize a Parent University in multiple languages. Topics to include: School Funding, Equitable</a:t>
                      </a:r>
                      <a:r>
                        <a:rPr lang="en-US" sz="1400" baseline="0" dirty="0">
                          <a:solidFill>
                            <a:schemeClr val="accent1">
                              <a:lumMod val="50000"/>
                            </a:schemeClr>
                          </a:solidFill>
                          <a:effectLst/>
                        </a:rPr>
                        <a:t> Fiscal Spending, </a:t>
                      </a:r>
                      <a:r>
                        <a:rPr lang="en-US" sz="1400" dirty="0">
                          <a:solidFill>
                            <a:schemeClr val="accent1">
                              <a:lumMod val="50000"/>
                            </a:schemeClr>
                          </a:solidFill>
                          <a:effectLst/>
                        </a:rPr>
                        <a:t>IEP’s, 504 Plans, Civic Engagement, Program offerings, Helping from Home, Advocacy, College and Career Readiness – The road to college, etc.</a:t>
                      </a: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Ed Services/ Student Services</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Y2</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Parents and Staff</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3"/>
                  </a:ext>
                </a:extLst>
              </a:tr>
              <a:tr h="633984">
                <a:tc>
                  <a:txBody>
                    <a:bodyPr/>
                    <a:lstStyle/>
                    <a:p>
                      <a:pPr marL="0" marR="0" algn="l">
                        <a:lnSpc>
                          <a:spcPct val="107000"/>
                        </a:lnSpc>
                        <a:spcBef>
                          <a:spcPts val="0"/>
                        </a:spcBef>
                        <a:spcAft>
                          <a:spcPts val="0"/>
                        </a:spcAft>
                      </a:pPr>
                      <a:r>
                        <a:rPr lang="en-US" sz="1400" dirty="0">
                          <a:solidFill>
                            <a:schemeClr val="accent1">
                              <a:lumMod val="50000"/>
                            </a:schemeClr>
                          </a:solidFill>
                          <a:effectLst/>
                        </a:rPr>
                        <a:t>Continue  and expand translation support during meetings.</a:t>
                      </a:r>
                    </a:p>
                    <a:p>
                      <a:pPr marL="0" marR="0" algn="l">
                        <a:lnSpc>
                          <a:spcPct val="107000"/>
                        </a:lnSpc>
                        <a:spcBef>
                          <a:spcPts val="0"/>
                        </a:spcBef>
                        <a:spcAft>
                          <a:spcPts val="0"/>
                        </a:spcAft>
                      </a:pPr>
                      <a:endParaRPr lang="en-US" sz="1400" dirty="0">
                        <a:solidFill>
                          <a:schemeClr val="accent1">
                            <a:lumMod val="50000"/>
                          </a:schemeClr>
                        </a:solidFill>
                        <a:effectLst/>
                        <a:latin typeface="Calibri" charset="0"/>
                        <a:ea typeface="Calibri" charset="0"/>
                        <a:cs typeface="Times New Roman" charset="0"/>
                      </a:endParaRPr>
                    </a:p>
                  </a:txBody>
                  <a:tcPr marL="68580" marR="68580"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School Leadership</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Y1,2,3</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tc>
                <a:tc>
                  <a:txBody>
                    <a:bodyPr/>
                    <a:lstStyle/>
                    <a:p>
                      <a:pPr marL="0" marR="0" algn="l">
                        <a:lnSpc>
                          <a:spcPct val="107000"/>
                        </a:lnSpc>
                        <a:spcBef>
                          <a:spcPts val="0"/>
                        </a:spcBef>
                        <a:spcAft>
                          <a:spcPts val="0"/>
                        </a:spcAft>
                      </a:pPr>
                      <a:r>
                        <a:rPr lang="en-US" sz="1400" b="0" dirty="0">
                          <a:solidFill>
                            <a:schemeClr val="accent1">
                              <a:lumMod val="50000"/>
                            </a:schemeClr>
                          </a:solidFill>
                          <a:effectLst/>
                        </a:rPr>
                        <a:t>Parents and Staff</a:t>
                      </a:r>
                      <a:endParaRPr lang="en-US" sz="1400" b="0" dirty="0">
                        <a:solidFill>
                          <a:schemeClr val="accent1">
                            <a:lumMod val="50000"/>
                          </a:schemeClr>
                        </a:solidFill>
                        <a:effectLst/>
                        <a:latin typeface="Calibri" charset="0"/>
                        <a:ea typeface="Calibri" charset="0"/>
                        <a:cs typeface="Times New Roman" charset="0"/>
                      </a:endParaRPr>
                    </a:p>
                  </a:txBody>
                  <a:tcPr marL="68580" marR="68580" marT="0" marB="0"/>
                </a:tc>
                <a:extLst>
                  <a:ext uri="{0D108BD9-81ED-4DB2-BD59-A6C34878D82A}">
                    <a16:rowId xmlns:a16="http://schemas.microsoft.com/office/drawing/2014/main" val="10004"/>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
        <p:nvSpPr>
          <p:cNvPr id="7" name="Rectangle 1"/>
          <p:cNvSpPr>
            <a:spLocks noChangeArrowheads="1"/>
          </p:cNvSpPr>
          <p:nvPr/>
        </p:nvSpPr>
        <p:spPr bwMode="auto">
          <a:xfrm>
            <a:off x="-2757730" y="0"/>
            <a:ext cx="1494973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Tree>
    <p:extLst>
      <p:ext uri="{BB962C8B-B14F-4D97-AF65-F5344CB8AC3E}">
        <p14:creationId xmlns:p14="http://schemas.microsoft.com/office/powerpoint/2010/main" val="1628773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125" y="230188"/>
            <a:ext cx="10515600" cy="1325563"/>
          </a:xfrm>
        </p:spPr>
        <p:txBody>
          <a:bodyPr>
            <a:noAutofit/>
          </a:bodyPr>
          <a:lstStyle/>
          <a:p>
            <a:r>
              <a:rPr lang="en-US" sz="1800" b="1" dirty="0">
                <a:solidFill>
                  <a:schemeClr val="accent1">
                    <a:lumMod val="50000"/>
                  </a:schemeClr>
                </a:solidFill>
                <a:latin typeface="+mn-lt"/>
              </a:rPr>
              <a:t>Goal 4:</a:t>
            </a:r>
            <a:br>
              <a:rPr lang="en-US" sz="1800" b="1" dirty="0">
                <a:solidFill>
                  <a:schemeClr val="accent1">
                    <a:lumMod val="50000"/>
                  </a:schemeClr>
                </a:solidFill>
                <a:latin typeface="+mn-lt"/>
              </a:rPr>
            </a:br>
            <a:r>
              <a:rPr lang="en-US" sz="1800" b="1" i="1" u="sng" dirty="0">
                <a:solidFill>
                  <a:schemeClr val="accent1">
                    <a:lumMod val="50000"/>
                  </a:schemeClr>
                </a:solidFill>
                <a:latin typeface="+mn-lt"/>
              </a:rPr>
              <a:t>Staff:</a:t>
            </a:r>
            <a:r>
              <a:rPr lang="en-US" sz="1800" b="1" dirty="0">
                <a:solidFill>
                  <a:schemeClr val="accent1">
                    <a:lumMod val="50000"/>
                  </a:schemeClr>
                </a:solidFill>
                <a:latin typeface="+mn-lt"/>
              </a:rPr>
              <a:t/>
            </a:r>
            <a:br>
              <a:rPr lang="en-US" sz="1800" b="1" dirty="0">
                <a:solidFill>
                  <a:schemeClr val="accent1">
                    <a:lumMod val="50000"/>
                  </a:schemeClr>
                </a:solidFill>
                <a:latin typeface="+mn-lt"/>
              </a:rPr>
            </a:br>
            <a:r>
              <a:rPr lang="en-US" sz="1800" b="1" dirty="0">
                <a:solidFill>
                  <a:schemeClr val="accent1">
                    <a:lumMod val="50000"/>
                  </a:schemeClr>
                </a:solidFill>
                <a:latin typeface="+mn-lt"/>
              </a:rPr>
              <a:t>We will work to ensure that CCUSD staff members are diverse and culturally proficient</a:t>
            </a:r>
            <a:br>
              <a:rPr lang="en-US" sz="1800" b="1" dirty="0">
                <a:solidFill>
                  <a:schemeClr val="accent1">
                    <a:lumMod val="50000"/>
                  </a:schemeClr>
                </a:solidFill>
                <a:latin typeface="+mn-lt"/>
              </a:rPr>
            </a:br>
            <a:r>
              <a:rPr lang="en-US" sz="1800" b="1" dirty="0">
                <a:solidFill>
                  <a:schemeClr val="accent1">
                    <a:lumMod val="50000"/>
                  </a:schemeClr>
                </a:solidFill>
                <a:latin typeface="+mn-lt"/>
              </a:rPr>
              <a:t>ACTION                                                   IMPLEMENTERS                       YEAR                    PARTICIPANTS </a:t>
            </a:r>
            <a:br>
              <a:rPr lang="en-US" sz="1800" b="1" dirty="0">
                <a:solidFill>
                  <a:schemeClr val="accent1">
                    <a:lumMod val="50000"/>
                  </a:schemeClr>
                </a:solidFill>
                <a:latin typeface="+mn-lt"/>
              </a:rPr>
            </a:br>
            <a:r>
              <a:rPr lang="en-US" sz="1800" b="1" dirty="0">
                <a:solidFill>
                  <a:schemeClr val="accent1">
                    <a:lumMod val="50000"/>
                  </a:schemeClr>
                </a:solidFill>
                <a:latin typeface="+mn-lt"/>
              </a:rPr>
              <a:t/>
            </a:r>
            <a:br>
              <a:rPr lang="en-US" sz="1800" b="1" dirty="0">
                <a:solidFill>
                  <a:schemeClr val="accent1">
                    <a:lumMod val="50000"/>
                  </a:schemeClr>
                </a:solidFill>
                <a:latin typeface="+mn-lt"/>
              </a:rPr>
            </a:br>
            <a:endParaRPr lang="en-US" sz="1800" b="1" dirty="0">
              <a:solidFill>
                <a:schemeClr val="accent1">
                  <a:lumMod val="50000"/>
                </a:schemeClr>
              </a:solidFill>
              <a:latin typeface="+mn-lt"/>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51750311"/>
              </p:ext>
            </p:extLst>
          </p:nvPr>
        </p:nvGraphicFramePr>
        <p:xfrm>
          <a:off x="131511" y="1287447"/>
          <a:ext cx="11568791" cy="5559498"/>
        </p:xfrm>
        <a:graphic>
          <a:graphicData uri="http://schemas.openxmlformats.org/drawingml/2006/table">
            <a:tbl>
              <a:tblPr firstRow="1" firstCol="1" bandRow="1">
                <a:tableStyleId>{5C22544A-7EE6-4342-B048-85BDC9FD1C3A}</a:tableStyleId>
              </a:tblPr>
              <a:tblGrid>
                <a:gridCol w="3637036">
                  <a:extLst>
                    <a:ext uri="{9D8B030D-6E8A-4147-A177-3AD203B41FA5}">
                      <a16:colId xmlns:a16="http://schemas.microsoft.com/office/drawing/2014/main" val="20000"/>
                    </a:ext>
                  </a:extLst>
                </a:gridCol>
                <a:gridCol w="2487788">
                  <a:extLst>
                    <a:ext uri="{9D8B030D-6E8A-4147-A177-3AD203B41FA5}">
                      <a16:colId xmlns:a16="http://schemas.microsoft.com/office/drawing/2014/main" val="20001"/>
                    </a:ext>
                  </a:extLst>
                </a:gridCol>
                <a:gridCol w="741701">
                  <a:extLst>
                    <a:ext uri="{9D8B030D-6E8A-4147-A177-3AD203B41FA5}">
                      <a16:colId xmlns:a16="http://schemas.microsoft.com/office/drawing/2014/main" val="20002"/>
                    </a:ext>
                  </a:extLst>
                </a:gridCol>
                <a:gridCol w="4702266">
                  <a:extLst>
                    <a:ext uri="{9D8B030D-6E8A-4147-A177-3AD203B41FA5}">
                      <a16:colId xmlns:a16="http://schemas.microsoft.com/office/drawing/2014/main" val="20003"/>
                    </a:ext>
                  </a:extLst>
                </a:gridCol>
              </a:tblGrid>
              <a:tr h="582083">
                <a:tc>
                  <a:txBody>
                    <a:bodyPr/>
                    <a:lstStyle/>
                    <a:p>
                      <a:pPr marL="0" marR="0" algn="l">
                        <a:lnSpc>
                          <a:spcPct val="115000"/>
                        </a:lnSpc>
                        <a:spcBef>
                          <a:spcPts val="0"/>
                        </a:spcBef>
                        <a:spcAft>
                          <a:spcPts val="0"/>
                        </a:spcAft>
                      </a:pPr>
                      <a:r>
                        <a:rPr lang="en-US" sz="1400" dirty="0">
                          <a:solidFill>
                            <a:schemeClr val="accent1">
                              <a:lumMod val="50000"/>
                            </a:schemeClr>
                          </a:solidFill>
                          <a:effectLst/>
                        </a:rPr>
                        <a:t>Expectation of sustained professional learning on the concepts of implicit bias, UDL and cultural proficiency in the classroom.</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b="0" dirty="0">
                          <a:solidFill>
                            <a:schemeClr val="accent1">
                              <a:lumMod val="50000"/>
                            </a:schemeClr>
                          </a:solidFill>
                          <a:effectLst/>
                        </a:rPr>
                        <a:t>Ed Services, Equity Advisory Team, School Site Leadership</a:t>
                      </a:r>
                      <a:endParaRPr lang="en-US" sz="1400" b="0" dirty="0">
                        <a:solidFill>
                          <a:schemeClr val="accent1">
                            <a:lumMod val="50000"/>
                          </a:schemeClr>
                        </a:solidFill>
                        <a:effectLst/>
                        <a:latin typeface="Calibri" charset="0"/>
                        <a:ea typeface="Calibri" charset="0"/>
                        <a:cs typeface="Times New Roman" charset="0"/>
                      </a:endParaRPr>
                    </a:p>
                  </a:txBody>
                  <a:tcPr marL="63962" marR="63962" marT="0" marB="0">
                    <a:solidFill>
                      <a:schemeClr val="accent5">
                        <a:lumMod val="20000"/>
                        <a:lumOff val="80000"/>
                      </a:schemeClr>
                    </a:solidFill>
                  </a:tcPr>
                </a:tc>
                <a:tc>
                  <a:txBody>
                    <a:bodyPr/>
                    <a:lstStyle/>
                    <a:p>
                      <a:pPr marL="0" marR="0" algn="l">
                        <a:lnSpc>
                          <a:spcPct val="115000"/>
                        </a:lnSpc>
                        <a:spcBef>
                          <a:spcPts val="0"/>
                        </a:spcBef>
                        <a:spcAft>
                          <a:spcPts val="0"/>
                        </a:spcAft>
                      </a:pPr>
                      <a:r>
                        <a:rPr lang="en-US" sz="1400" b="0" dirty="0">
                          <a:solidFill>
                            <a:schemeClr val="accent1">
                              <a:lumMod val="50000"/>
                            </a:schemeClr>
                          </a:solidFill>
                          <a:effectLst/>
                        </a:rPr>
                        <a:t>Y1</a:t>
                      </a:r>
                      <a:endParaRPr lang="en-US" sz="1400" b="0" dirty="0">
                        <a:solidFill>
                          <a:schemeClr val="accent1">
                            <a:lumMod val="50000"/>
                          </a:schemeClr>
                        </a:solidFill>
                        <a:effectLst/>
                        <a:latin typeface="Calibri" charset="0"/>
                        <a:ea typeface="Calibri" charset="0"/>
                        <a:cs typeface="Times New Roman" charset="0"/>
                      </a:endParaRPr>
                    </a:p>
                  </a:txBody>
                  <a:tcPr marL="63962" marR="63962" marT="0" marB="0">
                    <a:solidFill>
                      <a:schemeClr val="accent5">
                        <a:lumMod val="20000"/>
                        <a:lumOff val="80000"/>
                      </a:schemeClr>
                    </a:solidFill>
                  </a:tcPr>
                </a:tc>
                <a:tc>
                  <a:txBody>
                    <a:bodyPr/>
                    <a:lstStyle/>
                    <a:p>
                      <a:pPr marL="0" marR="0" algn="l">
                        <a:lnSpc>
                          <a:spcPct val="115000"/>
                        </a:lnSpc>
                        <a:spcBef>
                          <a:spcPts val="0"/>
                        </a:spcBef>
                        <a:spcAft>
                          <a:spcPts val="0"/>
                        </a:spcAft>
                      </a:pPr>
                      <a:r>
                        <a:rPr lang="en-US" sz="1400" b="0" dirty="0">
                          <a:solidFill>
                            <a:schemeClr val="accent1">
                              <a:lumMod val="50000"/>
                            </a:schemeClr>
                          </a:solidFill>
                          <a:effectLst/>
                        </a:rPr>
                        <a:t>Staff - Classified and Certificated including new employees </a:t>
                      </a:r>
                    </a:p>
                    <a:p>
                      <a:pPr marL="0" marR="0" algn="l">
                        <a:lnSpc>
                          <a:spcPct val="115000"/>
                        </a:lnSpc>
                        <a:spcBef>
                          <a:spcPts val="0"/>
                        </a:spcBef>
                        <a:spcAft>
                          <a:spcPts val="0"/>
                        </a:spcAft>
                      </a:pPr>
                      <a:r>
                        <a:rPr lang="en-US" sz="1400" b="0" dirty="0">
                          <a:solidFill>
                            <a:schemeClr val="accent1">
                              <a:lumMod val="50000"/>
                            </a:schemeClr>
                          </a:solidFill>
                          <a:effectLst/>
                        </a:rPr>
                        <a:t> </a:t>
                      </a:r>
                      <a:endParaRPr lang="en-US" sz="1400" b="0" dirty="0">
                        <a:solidFill>
                          <a:schemeClr val="accent1">
                            <a:lumMod val="50000"/>
                          </a:schemeClr>
                        </a:solidFill>
                        <a:effectLst/>
                        <a:latin typeface="Calibri" charset="0"/>
                        <a:ea typeface="Calibri" charset="0"/>
                        <a:cs typeface="Times New Roman" charset="0"/>
                      </a:endParaRPr>
                    </a:p>
                  </a:txBody>
                  <a:tcPr marL="63962" marR="63962" marT="0" marB="0">
                    <a:solidFill>
                      <a:schemeClr val="accent5">
                        <a:lumMod val="20000"/>
                        <a:lumOff val="80000"/>
                      </a:schemeClr>
                    </a:solidFill>
                  </a:tcPr>
                </a:tc>
                <a:extLst>
                  <a:ext uri="{0D108BD9-81ED-4DB2-BD59-A6C34878D82A}">
                    <a16:rowId xmlns:a16="http://schemas.microsoft.com/office/drawing/2014/main" val="10000"/>
                  </a:ext>
                </a:extLst>
              </a:tr>
              <a:tr h="582083">
                <a:tc>
                  <a:txBody>
                    <a:bodyPr/>
                    <a:lstStyle/>
                    <a:p>
                      <a:pPr marL="0" marR="0" algn="l">
                        <a:lnSpc>
                          <a:spcPct val="115000"/>
                        </a:lnSpc>
                        <a:spcBef>
                          <a:spcPts val="0"/>
                        </a:spcBef>
                        <a:spcAft>
                          <a:spcPts val="0"/>
                        </a:spcAft>
                      </a:pPr>
                      <a:r>
                        <a:rPr lang="en-US" sz="1400" dirty="0">
                          <a:solidFill>
                            <a:schemeClr val="accent1">
                              <a:lumMod val="50000"/>
                            </a:schemeClr>
                          </a:solidFill>
                          <a:effectLst/>
                        </a:rPr>
                        <a:t>Expectation of sustained professional learning on the concepts of gender equity, LGBTQIA and disability issues in education.</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dirty="0">
                          <a:solidFill>
                            <a:schemeClr val="accent1">
                              <a:lumMod val="50000"/>
                            </a:schemeClr>
                          </a:solidFill>
                          <a:effectLst/>
                        </a:rPr>
                        <a:t>Ed Services, Equity Advisory Team, School Site Leadership</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Y2</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Staff - Classified and Certificated including new employees </a:t>
                      </a:r>
                    </a:p>
                    <a:p>
                      <a:pPr marL="0" marR="0" algn="l">
                        <a:lnSpc>
                          <a:spcPct val="115000"/>
                        </a:lnSpc>
                        <a:spcBef>
                          <a:spcPts val="0"/>
                        </a:spcBef>
                        <a:spcAft>
                          <a:spcPts val="0"/>
                        </a:spcAft>
                      </a:pPr>
                      <a:r>
                        <a:rPr lang="en-US" sz="1400" dirty="0">
                          <a:solidFill>
                            <a:schemeClr val="accent1">
                              <a:lumMod val="50000"/>
                            </a:schemeClr>
                          </a:solidFill>
                          <a:effectLst/>
                        </a:rPr>
                        <a:t> </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extLst>
                  <a:ext uri="{0D108BD9-81ED-4DB2-BD59-A6C34878D82A}">
                    <a16:rowId xmlns:a16="http://schemas.microsoft.com/office/drawing/2014/main" val="10001"/>
                  </a:ext>
                </a:extLst>
              </a:tr>
              <a:tr h="582083">
                <a:tc>
                  <a:txBody>
                    <a:bodyPr/>
                    <a:lstStyle/>
                    <a:p>
                      <a:pPr marL="0" marR="0" algn="l">
                        <a:lnSpc>
                          <a:spcPct val="115000"/>
                        </a:lnSpc>
                        <a:spcBef>
                          <a:spcPts val="0"/>
                        </a:spcBef>
                        <a:spcAft>
                          <a:spcPts val="0"/>
                        </a:spcAft>
                      </a:pPr>
                      <a:r>
                        <a:rPr lang="en-US" sz="1400" dirty="0">
                          <a:solidFill>
                            <a:schemeClr val="accent1">
                              <a:lumMod val="50000"/>
                            </a:schemeClr>
                          </a:solidFill>
                          <a:effectLst/>
                        </a:rPr>
                        <a:t>Expectation of sustained professional learning on Critical Race Theory in the Classroom.</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solidFill>
                      <a:schemeClr val="accent1">
                        <a:lumMod val="40000"/>
                        <a:lumOff val="60000"/>
                      </a:schemeClr>
                    </a:solidFill>
                  </a:tcPr>
                </a:tc>
                <a:tc>
                  <a:txBody>
                    <a:bodyPr/>
                    <a:lstStyle/>
                    <a:p>
                      <a:pPr marL="0" marR="0" algn="l">
                        <a:lnSpc>
                          <a:spcPct val="115000"/>
                        </a:lnSpc>
                        <a:spcBef>
                          <a:spcPts val="0"/>
                        </a:spcBef>
                        <a:spcAft>
                          <a:spcPts val="0"/>
                        </a:spcAft>
                      </a:pPr>
                      <a:r>
                        <a:rPr lang="en-US" sz="1400" dirty="0">
                          <a:solidFill>
                            <a:schemeClr val="accent1">
                              <a:lumMod val="50000"/>
                            </a:schemeClr>
                          </a:solidFill>
                          <a:effectLst/>
                        </a:rPr>
                        <a:t>Ed Services, Equity Advisory Team, School Site Leadership</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Y3</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Staff - Classified and Certificated including new employees </a:t>
                      </a:r>
                    </a:p>
                    <a:p>
                      <a:pPr marL="0" marR="0" algn="l">
                        <a:lnSpc>
                          <a:spcPct val="115000"/>
                        </a:lnSpc>
                        <a:spcBef>
                          <a:spcPts val="0"/>
                        </a:spcBef>
                        <a:spcAft>
                          <a:spcPts val="0"/>
                        </a:spcAft>
                      </a:pPr>
                      <a:r>
                        <a:rPr lang="en-US" sz="1400" dirty="0">
                          <a:solidFill>
                            <a:schemeClr val="accent1">
                              <a:lumMod val="50000"/>
                            </a:schemeClr>
                          </a:solidFill>
                          <a:effectLst/>
                        </a:rPr>
                        <a:t> </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extLst>
                  <a:ext uri="{0D108BD9-81ED-4DB2-BD59-A6C34878D82A}">
                    <a16:rowId xmlns:a16="http://schemas.microsoft.com/office/drawing/2014/main" val="10003"/>
                  </a:ext>
                </a:extLst>
              </a:tr>
              <a:tr h="755189">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Create a systematic evaluation process to gauge the effectiveness and plan next steps for Equity PD – Student and Staff surveys.</a:t>
                      </a:r>
                      <a:endParaRPr lang="en-US" sz="1400" dirty="0">
                        <a:solidFill>
                          <a:schemeClr val="accent1">
                            <a:lumMod val="50000"/>
                          </a:schemeClr>
                        </a:solidFill>
                        <a:effectLst/>
                        <a:latin typeface="+mn-lt"/>
                        <a:ea typeface="Calibri" charset="0"/>
                        <a:cs typeface="Times New Roman" charset="0"/>
                      </a:endParaRPr>
                    </a:p>
                  </a:txBody>
                  <a:tcPr marL="63962" marR="63962" marT="0" marB="0">
                    <a:solidFill>
                      <a:schemeClr val="accent1">
                        <a:lumMod val="40000"/>
                        <a:lumOff val="60000"/>
                      </a:schemeClr>
                    </a:solidFill>
                  </a:tcPr>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Cabinet</a:t>
                      </a:r>
                      <a:endParaRPr lang="en-US" sz="1400" dirty="0">
                        <a:solidFill>
                          <a:schemeClr val="accent1">
                            <a:lumMod val="50000"/>
                          </a:schemeClr>
                        </a:solidFill>
                        <a:effectLst/>
                        <a:latin typeface="+mn-lt"/>
                        <a:ea typeface="Calibri" charset="0"/>
                        <a:cs typeface="Times New Roman" charset="0"/>
                      </a:endParaRPr>
                    </a:p>
                  </a:txBody>
                  <a:tcPr marL="63962" marR="63962"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Y1</a:t>
                      </a:r>
                      <a:endParaRPr lang="en-US" sz="1400" dirty="0">
                        <a:solidFill>
                          <a:schemeClr val="accent1">
                            <a:lumMod val="50000"/>
                          </a:schemeClr>
                        </a:solidFill>
                        <a:effectLst/>
                        <a:latin typeface="+mn-lt"/>
                        <a:ea typeface="Calibri" charset="0"/>
                        <a:cs typeface="Times New Roman" charset="0"/>
                      </a:endParaRPr>
                    </a:p>
                  </a:txBody>
                  <a:tcPr marL="63962" marR="63962"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Board Members and Cabinet</a:t>
                      </a:r>
                      <a:endParaRPr lang="en-US" sz="1400" dirty="0">
                        <a:solidFill>
                          <a:schemeClr val="accent1">
                            <a:lumMod val="50000"/>
                          </a:schemeClr>
                        </a:solidFill>
                        <a:effectLst/>
                        <a:latin typeface="+mn-lt"/>
                        <a:ea typeface="Calibri" charset="0"/>
                        <a:cs typeface="Times New Roman" charset="0"/>
                      </a:endParaRPr>
                    </a:p>
                  </a:txBody>
                  <a:tcPr marL="63962" marR="63962" marT="0" marB="0"/>
                </a:tc>
                <a:extLst>
                  <a:ext uri="{0D108BD9-81ED-4DB2-BD59-A6C34878D82A}">
                    <a16:rowId xmlns:a16="http://schemas.microsoft.com/office/drawing/2014/main" val="366607533"/>
                  </a:ext>
                </a:extLst>
              </a:tr>
              <a:tr h="755189">
                <a:tc>
                  <a:txBody>
                    <a:bodyPr/>
                    <a:lstStyle/>
                    <a:p>
                      <a:pPr marL="0" marR="0" algn="l">
                        <a:lnSpc>
                          <a:spcPct val="115000"/>
                        </a:lnSpc>
                        <a:spcBef>
                          <a:spcPts val="0"/>
                        </a:spcBef>
                        <a:spcAft>
                          <a:spcPts val="0"/>
                        </a:spcAft>
                      </a:pPr>
                      <a:r>
                        <a:rPr lang="en-US" sz="1400" dirty="0">
                          <a:solidFill>
                            <a:schemeClr val="accent1">
                              <a:lumMod val="50000"/>
                            </a:schemeClr>
                          </a:solidFill>
                          <a:effectLst/>
                        </a:rPr>
                        <a:t>Data reflection that includes critical subgroup data: African American, EL, &amp; Special Education students.</a:t>
                      </a:r>
                    </a:p>
                  </a:txBody>
                  <a:tcPr marL="63962" marR="6396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Site Principals lead data teams</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200000"/>
                        </a:lnSpc>
                        <a:spcBef>
                          <a:spcPts val="0"/>
                        </a:spcBef>
                        <a:spcAft>
                          <a:spcPts val="0"/>
                        </a:spcAft>
                      </a:pPr>
                      <a:r>
                        <a:rPr lang="en-US" sz="1400" dirty="0">
                          <a:solidFill>
                            <a:schemeClr val="accent1">
                              <a:lumMod val="50000"/>
                            </a:schemeClr>
                          </a:solidFill>
                          <a:effectLst/>
                        </a:rPr>
                        <a:t>Y1,2,3</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Staff - Classified and Certificated including new employees </a:t>
                      </a:r>
                    </a:p>
                    <a:p>
                      <a:pPr marL="0" marR="0" algn="l">
                        <a:lnSpc>
                          <a:spcPct val="200000"/>
                        </a:lnSpc>
                        <a:spcBef>
                          <a:spcPts val="0"/>
                        </a:spcBef>
                        <a:spcAft>
                          <a:spcPts val="0"/>
                        </a:spcAft>
                      </a:pPr>
                      <a:r>
                        <a:rPr lang="en-US" sz="1400" dirty="0">
                          <a:solidFill>
                            <a:schemeClr val="accent1">
                              <a:lumMod val="50000"/>
                            </a:schemeClr>
                          </a:solidFill>
                          <a:effectLst/>
                        </a:rPr>
                        <a:t> </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extLst>
                  <a:ext uri="{0D108BD9-81ED-4DB2-BD59-A6C34878D82A}">
                    <a16:rowId xmlns:a16="http://schemas.microsoft.com/office/drawing/2014/main" val="10004"/>
                  </a:ext>
                </a:extLst>
              </a:tr>
              <a:tr h="52448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accent1">
                              <a:lumMod val="50000"/>
                            </a:schemeClr>
                          </a:solidFill>
                          <a:effectLst/>
                          <a:latin typeface="+mn-lt"/>
                          <a:ea typeface="+mn-ea"/>
                          <a:cs typeface="+mn-cs"/>
                        </a:rPr>
                        <a:t>Survey</a:t>
                      </a:r>
                      <a:r>
                        <a:rPr lang="en-US" sz="1400" baseline="0" dirty="0">
                          <a:solidFill>
                            <a:schemeClr val="accent1">
                              <a:lumMod val="50000"/>
                            </a:schemeClr>
                          </a:solidFill>
                          <a:effectLst/>
                          <a:latin typeface="+mn-lt"/>
                          <a:ea typeface="+mn-ea"/>
                          <a:cs typeface="+mn-cs"/>
                        </a:rPr>
                        <a:t> Administrative teams to determine which equity actions steps school sites have already engaged in for staff, students, &amp; parents.</a:t>
                      </a:r>
                      <a:endParaRPr lang="en-US" sz="1400" b="1" dirty="0">
                        <a:solidFill>
                          <a:srgbClr val="002060"/>
                        </a:solidFill>
                        <a:effectLst/>
                        <a:latin typeface="+mn-lt"/>
                        <a:ea typeface="Calibri" charset="0"/>
                        <a:cs typeface="Times New Roman" charset="0"/>
                      </a:endParaRPr>
                    </a:p>
                  </a:txBody>
                  <a:tcPr marL="63962" marR="6396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latin typeface="Calibri" charset="0"/>
                          <a:ea typeface="Calibri" charset="0"/>
                          <a:cs typeface="Times New Roman" charset="0"/>
                        </a:rPr>
                        <a:t>Site Admin Team, Equity</a:t>
                      </a:r>
                      <a:r>
                        <a:rPr lang="en-US" sz="1400" baseline="0" dirty="0">
                          <a:solidFill>
                            <a:schemeClr val="accent1">
                              <a:lumMod val="50000"/>
                            </a:schemeClr>
                          </a:solidFill>
                          <a:effectLst/>
                          <a:latin typeface="Calibri" charset="0"/>
                          <a:ea typeface="Calibri" charset="0"/>
                          <a:cs typeface="Times New Roman" charset="0"/>
                        </a:rPr>
                        <a:t> Advisory Team, School Site Leadership</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200000"/>
                        </a:lnSpc>
                        <a:spcBef>
                          <a:spcPts val="0"/>
                        </a:spcBef>
                        <a:spcAft>
                          <a:spcPts val="0"/>
                        </a:spcAft>
                      </a:pPr>
                      <a:r>
                        <a:rPr lang="en-US" sz="1400" dirty="0">
                          <a:solidFill>
                            <a:schemeClr val="accent1">
                              <a:lumMod val="50000"/>
                            </a:schemeClr>
                          </a:solidFill>
                          <a:effectLst/>
                          <a:latin typeface="Calibri" charset="0"/>
                          <a:ea typeface="Calibri" charset="0"/>
                          <a:cs typeface="Times New Roman" charset="0"/>
                        </a:rPr>
                        <a:t>Y1</a:t>
                      </a:r>
                    </a:p>
                  </a:txBody>
                  <a:tcPr marL="63962" marR="63962" marT="0" marB="0"/>
                </a:tc>
                <a:tc>
                  <a:txBody>
                    <a:bodyPr/>
                    <a:lstStyle/>
                    <a:p>
                      <a:pPr marL="0" marR="0" algn="l">
                        <a:lnSpc>
                          <a:spcPct val="200000"/>
                        </a:lnSpc>
                        <a:spcBef>
                          <a:spcPts val="0"/>
                        </a:spcBef>
                        <a:spcAft>
                          <a:spcPts val="0"/>
                        </a:spcAft>
                      </a:pPr>
                      <a:r>
                        <a:rPr lang="en-US" sz="1400" dirty="0">
                          <a:solidFill>
                            <a:schemeClr val="accent1">
                              <a:lumMod val="50000"/>
                            </a:schemeClr>
                          </a:solidFill>
                          <a:effectLst/>
                          <a:latin typeface="Calibri" charset="0"/>
                          <a:ea typeface="Calibri" charset="0"/>
                          <a:cs typeface="Times New Roman" charset="0"/>
                        </a:rPr>
                        <a:t>Administration &amp; School Site Leadership Team</a:t>
                      </a:r>
                    </a:p>
                  </a:txBody>
                  <a:tcPr marL="63962" marR="63962" marT="0" marB="0"/>
                </a:tc>
                <a:extLst>
                  <a:ext uri="{0D108BD9-81ED-4DB2-BD59-A6C34878D82A}">
                    <a16:rowId xmlns:a16="http://schemas.microsoft.com/office/drawing/2014/main" val="10005"/>
                  </a:ext>
                </a:extLst>
              </a:tr>
              <a:tr h="455937">
                <a:tc>
                  <a:txBody>
                    <a:bodyPr/>
                    <a:lstStyle/>
                    <a:p>
                      <a:pPr marL="0" marR="0" algn="l">
                        <a:lnSpc>
                          <a:spcPct val="107000"/>
                        </a:lnSpc>
                        <a:spcBef>
                          <a:spcPts val="0"/>
                        </a:spcBef>
                        <a:spcAft>
                          <a:spcPts val="0"/>
                        </a:spcAft>
                      </a:pPr>
                      <a:r>
                        <a:rPr lang="en-US" sz="1400" dirty="0">
                          <a:solidFill>
                            <a:schemeClr val="accent1">
                              <a:lumMod val="50000"/>
                            </a:schemeClr>
                          </a:solidFill>
                          <a:effectLst/>
                        </a:rPr>
                        <a:t>Develop a group of Trainer of Trainers to support school site PD.</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Ed Services, Equity Advisory Team, School Site Leadership</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200000"/>
                        </a:lnSpc>
                        <a:spcBef>
                          <a:spcPts val="0"/>
                        </a:spcBef>
                        <a:spcAft>
                          <a:spcPts val="0"/>
                        </a:spcAft>
                      </a:pPr>
                      <a:r>
                        <a:rPr lang="en-US" sz="1400" dirty="0">
                          <a:solidFill>
                            <a:schemeClr val="accent1">
                              <a:lumMod val="50000"/>
                            </a:schemeClr>
                          </a:solidFill>
                          <a:effectLst/>
                        </a:rPr>
                        <a:t>Y1, 2</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115000"/>
                        </a:lnSpc>
                        <a:spcBef>
                          <a:spcPts val="0"/>
                        </a:spcBef>
                        <a:spcAft>
                          <a:spcPts val="0"/>
                        </a:spcAft>
                      </a:pPr>
                      <a:r>
                        <a:rPr lang="en-US" sz="1400" dirty="0">
                          <a:solidFill>
                            <a:schemeClr val="accent1">
                              <a:lumMod val="50000"/>
                            </a:schemeClr>
                          </a:solidFill>
                          <a:effectLst/>
                        </a:rPr>
                        <a:t>Staff - Classified and Certificated including new employees </a:t>
                      </a:r>
                    </a:p>
                  </a:txBody>
                  <a:tcPr marL="63962" marR="63962" marT="0" marB="0"/>
                </a:tc>
                <a:extLst>
                  <a:ext uri="{0D108BD9-81ED-4DB2-BD59-A6C34878D82A}">
                    <a16:rowId xmlns:a16="http://schemas.microsoft.com/office/drawing/2014/main" val="10006"/>
                  </a:ext>
                </a:extLst>
              </a:tr>
              <a:tr h="591077">
                <a:tc>
                  <a:txBody>
                    <a:bodyPr/>
                    <a:lstStyle/>
                    <a:p>
                      <a:pPr marL="0" marR="0" algn="l">
                        <a:lnSpc>
                          <a:spcPct val="107000"/>
                        </a:lnSpc>
                        <a:spcBef>
                          <a:spcPts val="0"/>
                        </a:spcBef>
                        <a:spcAft>
                          <a:spcPts val="0"/>
                        </a:spcAft>
                      </a:pPr>
                      <a:r>
                        <a:rPr lang="en-US" sz="1400" dirty="0">
                          <a:solidFill>
                            <a:schemeClr val="accent1">
                              <a:lumMod val="50000"/>
                            </a:schemeClr>
                          </a:solidFill>
                          <a:effectLst/>
                        </a:rPr>
                        <a:t>Grade Span/Level colleague examining equity: re classroom assignments, grading and access to AP/Honors Courses.</a:t>
                      </a:r>
                    </a:p>
                  </a:txBody>
                  <a:tcPr marL="63962" marR="63962" marT="0" marB="0">
                    <a:solidFill>
                      <a:schemeClr val="accent1">
                        <a:lumMod val="40000"/>
                        <a:lumOff val="60000"/>
                      </a:schemeClr>
                    </a:solidFill>
                  </a:tcPr>
                </a:tc>
                <a:tc>
                  <a:txBody>
                    <a:bodyPr/>
                    <a:lstStyle/>
                    <a:p>
                      <a:pPr marL="0" marR="0" algn="l">
                        <a:lnSpc>
                          <a:spcPct val="107000"/>
                        </a:lnSpc>
                        <a:spcBef>
                          <a:spcPts val="0"/>
                        </a:spcBef>
                        <a:spcAft>
                          <a:spcPts val="0"/>
                        </a:spcAft>
                      </a:pPr>
                      <a:r>
                        <a:rPr lang="en-US" sz="1400" dirty="0">
                          <a:solidFill>
                            <a:schemeClr val="accent1">
                              <a:lumMod val="50000"/>
                            </a:schemeClr>
                          </a:solidFill>
                          <a:effectLst/>
                        </a:rPr>
                        <a:t>MTSS/ Grading Committee</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200000"/>
                        </a:lnSpc>
                        <a:spcBef>
                          <a:spcPts val="0"/>
                        </a:spcBef>
                        <a:spcAft>
                          <a:spcPts val="0"/>
                        </a:spcAft>
                      </a:pPr>
                      <a:r>
                        <a:rPr lang="en-US" sz="1400" dirty="0">
                          <a:solidFill>
                            <a:schemeClr val="accent1">
                              <a:lumMod val="50000"/>
                            </a:schemeClr>
                          </a:solidFill>
                          <a:effectLst/>
                        </a:rPr>
                        <a:t>Y2</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tc>
                  <a:txBody>
                    <a:bodyPr/>
                    <a:lstStyle/>
                    <a:p>
                      <a:pPr marL="0" marR="0" algn="l">
                        <a:lnSpc>
                          <a:spcPct val="200000"/>
                        </a:lnSpc>
                        <a:spcBef>
                          <a:spcPts val="0"/>
                        </a:spcBef>
                        <a:spcAft>
                          <a:spcPts val="0"/>
                        </a:spcAft>
                      </a:pPr>
                      <a:r>
                        <a:rPr lang="en-US" sz="1400" dirty="0">
                          <a:solidFill>
                            <a:schemeClr val="accent1">
                              <a:lumMod val="50000"/>
                            </a:schemeClr>
                          </a:solidFill>
                          <a:effectLst/>
                        </a:rPr>
                        <a:t>Instructional Staff</a:t>
                      </a:r>
                      <a:endParaRPr lang="en-US" sz="1400" dirty="0">
                        <a:solidFill>
                          <a:schemeClr val="accent1">
                            <a:lumMod val="50000"/>
                          </a:schemeClr>
                        </a:solidFill>
                        <a:effectLst/>
                        <a:latin typeface="Calibri" charset="0"/>
                        <a:ea typeface="Calibri" charset="0"/>
                        <a:cs typeface="Times New Roman" charset="0"/>
                      </a:endParaRPr>
                    </a:p>
                  </a:txBody>
                  <a:tcPr marL="63962" marR="63962" marT="0" marB="0"/>
                </a:tc>
                <a:extLst>
                  <a:ext uri="{0D108BD9-81ED-4DB2-BD59-A6C34878D82A}">
                    <a16:rowId xmlns:a16="http://schemas.microsoft.com/office/drawing/2014/main" val="10007"/>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Tree>
    <p:extLst>
      <p:ext uri="{BB962C8B-B14F-4D97-AF65-F5344CB8AC3E}">
        <p14:creationId xmlns:p14="http://schemas.microsoft.com/office/powerpoint/2010/main" val="1646168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124" y="317049"/>
            <a:ext cx="11106675" cy="1325563"/>
          </a:xfrm>
        </p:spPr>
        <p:txBody>
          <a:bodyPr>
            <a:normAutofit fontScale="90000"/>
          </a:bodyPr>
          <a:lstStyle/>
          <a:p>
            <a:r>
              <a:rPr lang="en-US" sz="2000" b="1" dirty="0">
                <a:solidFill>
                  <a:schemeClr val="accent1">
                    <a:lumMod val="50000"/>
                  </a:schemeClr>
                </a:solidFill>
                <a:latin typeface="+mn-lt"/>
              </a:rPr>
              <a:t>Goal 4 Continued:</a:t>
            </a:r>
            <a:br>
              <a:rPr lang="en-US" sz="2000" b="1" dirty="0">
                <a:solidFill>
                  <a:schemeClr val="accent1">
                    <a:lumMod val="50000"/>
                  </a:schemeClr>
                </a:solidFill>
                <a:latin typeface="+mn-lt"/>
              </a:rPr>
            </a:br>
            <a:r>
              <a:rPr lang="en-US" sz="2000" b="1" i="1" u="sng" dirty="0">
                <a:solidFill>
                  <a:schemeClr val="accent1">
                    <a:lumMod val="50000"/>
                  </a:schemeClr>
                </a:solidFill>
                <a:latin typeface="+mn-lt"/>
              </a:rPr>
              <a:t>Staff:</a:t>
            </a:r>
            <a:r>
              <a:rPr lang="en-US" sz="2000" b="1" dirty="0">
                <a:solidFill>
                  <a:schemeClr val="accent1">
                    <a:lumMod val="50000"/>
                  </a:schemeClr>
                </a:solidFill>
                <a:latin typeface="+mn-lt"/>
              </a:rPr>
              <a:t/>
            </a:r>
            <a:br>
              <a:rPr lang="en-US" sz="2000" b="1" dirty="0">
                <a:solidFill>
                  <a:schemeClr val="accent1">
                    <a:lumMod val="50000"/>
                  </a:schemeClr>
                </a:solidFill>
                <a:latin typeface="+mn-lt"/>
              </a:rPr>
            </a:br>
            <a:r>
              <a:rPr lang="en-US" sz="2000" b="1" dirty="0">
                <a:solidFill>
                  <a:schemeClr val="accent1">
                    <a:lumMod val="50000"/>
                  </a:schemeClr>
                </a:solidFill>
                <a:latin typeface="+mn-lt"/>
              </a:rPr>
              <a:t>We will work to ensure that CCUSD staff members are diverse and culturally proficient</a:t>
            </a:r>
            <a:br>
              <a:rPr lang="en-US" sz="2000" b="1" dirty="0">
                <a:solidFill>
                  <a:schemeClr val="accent1">
                    <a:lumMod val="50000"/>
                  </a:schemeClr>
                </a:solidFill>
                <a:latin typeface="+mn-lt"/>
              </a:rPr>
            </a:br>
            <a:r>
              <a:rPr lang="en-US" sz="2000" b="1" dirty="0">
                <a:solidFill>
                  <a:schemeClr val="accent1">
                    <a:lumMod val="50000"/>
                  </a:schemeClr>
                </a:solidFill>
                <a:latin typeface="+mn-lt"/>
              </a:rPr>
              <a:t>ACTION                                                        IMPLEMENTERS                  YEAR                            PARTICIPANTS </a:t>
            </a:r>
            <a:r>
              <a:rPr lang="en-US" dirty="0"/>
              <a:t/>
            </a:r>
            <a:br>
              <a:rPr lang="en-US" dirty="0"/>
            </a:b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848970934"/>
              </p:ext>
            </p:extLst>
          </p:nvPr>
        </p:nvGraphicFramePr>
        <p:xfrm>
          <a:off x="247124" y="1265949"/>
          <a:ext cx="11763864" cy="4446190"/>
        </p:xfrm>
        <a:graphic>
          <a:graphicData uri="http://schemas.openxmlformats.org/drawingml/2006/table">
            <a:tbl>
              <a:tblPr firstRow="1" firstCol="1" bandRow="1">
                <a:tableStyleId>{5C22544A-7EE6-4342-B048-85BDC9FD1C3A}</a:tableStyleId>
              </a:tblPr>
              <a:tblGrid>
                <a:gridCol w="3526701">
                  <a:extLst>
                    <a:ext uri="{9D8B030D-6E8A-4147-A177-3AD203B41FA5}">
                      <a16:colId xmlns:a16="http://schemas.microsoft.com/office/drawing/2014/main" val="20000"/>
                    </a:ext>
                  </a:extLst>
                </a:gridCol>
                <a:gridCol w="2733267">
                  <a:extLst>
                    <a:ext uri="{9D8B030D-6E8A-4147-A177-3AD203B41FA5}">
                      <a16:colId xmlns:a16="http://schemas.microsoft.com/office/drawing/2014/main" val="20001"/>
                    </a:ext>
                  </a:extLst>
                </a:gridCol>
                <a:gridCol w="755090">
                  <a:extLst>
                    <a:ext uri="{9D8B030D-6E8A-4147-A177-3AD203B41FA5}">
                      <a16:colId xmlns:a16="http://schemas.microsoft.com/office/drawing/2014/main" val="20002"/>
                    </a:ext>
                  </a:extLst>
                </a:gridCol>
                <a:gridCol w="4748806">
                  <a:extLst>
                    <a:ext uri="{9D8B030D-6E8A-4147-A177-3AD203B41FA5}">
                      <a16:colId xmlns:a16="http://schemas.microsoft.com/office/drawing/2014/main" val="20003"/>
                    </a:ext>
                  </a:extLst>
                </a:gridCol>
              </a:tblGrid>
              <a:tr h="712053">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Examine HR practices from Recruitment through the selection  &amp; develop a process to increase the diversification of staff, including targeted recruitment from CSUs and HBCUs</a:t>
                      </a:r>
                      <a:endParaRPr lang="en-US" sz="1400" dirty="0">
                        <a:solidFill>
                          <a:schemeClr val="accent1">
                            <a:lumMod val="50000"/>
                          </a:schemeClr>
                        </a:solidFill>
                        <a:effectLst/>
                        <a:latin typeface="+mn-lt"/>
                        <a:ea typeface="Calibri" charset="0"/>
                        <a:cs typeface="Times New Roman" charset="0"/>
                      </a:endParaRPr>
                    </a:p>
                  </a:txBody>
                  <a:tcPr marL="68580" marR="68580" marT="0" marB="0">
                    <a:solidFill>
                      <a:schemeClr val="accent1">
                        <a:lumMod val="40000"/>
                        <a:lumOff val="60000"/>
                      </a:schemeClr>
                    </a:solidFill>
                  </a:tcPr>
                </a:tc>
                <a:tc>
                  <a:txBody>
                    <a:bodyPr/>
                    <a:lstStyle/>
                    <a:p>
                      <a:pPr marL="0" marR="0">
                        <a:lnSpc>
                          <a:spcPct val="107000"/>
                        </a:lnSpc>
                        <a:spcBef>
                          <a:spcPts val="0"/>
                        </a:spcBef>
                        <a:spcAft>
                          <a:spcPts val="0"/>
                        </a:spcAft>
                      </a:pPr>
                      <a:r>
                        <a:rPr lang="en-US" sz="1400" b="0" dirty="0">
                          <a:solidFill>
                            <a:schemeClr val="accent1">
                              <a:lumMod val="50000"/>
                            </a:schemeClr>
                          </a:solidFill>
                          <a:effectLst/>
                          <a:latin typeface="+mn-lt"/>
                        </a:rPr>
                        <a:t>Human Resources</a:t>
                      </a:r>
                      <a:endParaRPr lang="en-US" sz="1400" b="0" dirty="0">
                        <a:solidFill>
                          <a:schemeClr val="accent1">
                            <a:lumMod val="50000"/>
                          </a:schemeClr>
                        </a:solidFill>
                        <a:effectLst/>
                        <a:latin typeface="+mn-lt"/>
                        <a:ea typeface="Calibri" charset="0"/>
                        <a:cs typeface="Times New Roman" charset="0"/>
                      </a:endParaRPr>
                    </a:p>
                  </a:txBody>
                  <a:tcPr marL="68580" marR="68580" marT="0" marB="0">
                    <a:solidFill>
                      <a:schemeClr val="accent5">
                        <a:lumMod val="20000"/>
                        <a:lumOff val="80000"/>
                      </a:schemeClr>
                    </a:solidFill>
                  </a:tcPr>
                </a:tc>
                <a:tc>
                  <a:txBody>
                    <a:bodyPr/>
                    <a:lstStyle/>
                    <a:p>
                      <a:pPr marL="0" marR="0">
                        <a:lnSpc>
                          <a:spcPct val="107000"/>
                        </a:lnSpc>
                        <a:spcBef>
                          <a:spcPts val="0"/>
                        </a:spcBef>
                        <a:spcAft>
                          <a:spcPts val="0"/>
                        </a:spcAft>
                      </a:pPr>
                      <a:r>
                        <a:rPr lang="en-US" sz="1400" b="0" dirty="0">
                          <a:solidFill>
                            <a:schemeClr val="accent1">
                              <a:lumMod val="50000"/>
                            </a:schemeClr>
                          </a:solidFill>
                          <a:effectLst/>
                          <a:latin typeface="+mn-lt"/>
                        </a:rPr>
                        <a:t>Y1,2</a:t>
                      </a:r>
                      <a:endParaRPr lang="en-US" sz="1400" b="0" dirty="0">
                        <a:solidFill>
                          <a:schemeClr val="accent1">
                            <a:lumMod val="50000"/>
                          </a:schemeClr>
                        </a:solidFill>
                        <a:effectLst/>
                        <a:latin typeface="+mn-lt"/>
                        <a:ea typeface="Calibri" charset="0"/>
                        <a:cs typeface="Times New Roman" charset="0"/>
                      </a:endParaRPr>
                    </a:p>
                  </a:txBody>
                  <a:tcPr marL="68580" marR="68580" marT="0" marB="0">
                    <a:solidFill>
                      <a:schemeClr val="accent5">
                        <a:lumMod val="20000"/>
                        <a:lumOff val="80000"/>
                      </a:schemeClr>
                    </a:solidFill>
                  </a:tcPr>
                </a:tc>
                <a:tc>
                  <a:txBody>
                    <a:bodyPr/>
                    <a:lstStyle/>
                    <a:p>
                      <a:pPr marL="0" marR="0">
                        <a:lnSpc>
                          <a:spcPct val="107000"/>
                        </a:lnSpc>
                        <a:spcBef>
                          <a:spcPts val="0"/>
                        </a:spcBef>
                        <a:spcAft>
                          <a:spcPts val="0"/>
                        </a:spcAft>
                      </a:pPr>
                      <a:r>
                        <a:rPr lang="en-US" sz="1400" b="0" dirty="0">
                          <a:solidFill>
                            <a:schemeClr val="accent1">
                              <a:lumMod val="50000"/>
                            </a:schemeClr>
                          </a:solidFill>
                          <a:effectLst/>
                          <a:latin typeface="+mn-lt"/>
                        </a:rPr>
                        <a:t>HR Department &amp; Cabinet</a:t>
                      </a:r>
                      <a:endParaRPr lang="en-US" sz="1400" b="0" dirty="0">
                        <a:solidFill>
                          <a:schemeClr val="accent1">
                            <a:lumMod val="50000"/>
                          </a:schemeClr>
                        </a:solidFill>
                        <a:effectLst/>
                        <a:latin typeface="+mn-lt"/>
                        <a:ea typeface="Calibri" charset="0"/>
                        <a:cs typeface="Times New Roman" charset="0"/>
                      </a:endParaRPr>
                    </a:p>
                  </a:txBody>
                  <a:tcPr marL="68580" marR="68580" marT="0" marB="0">
                    <a:solidFill>
                      <a:schemeClr val="accent5">
                        <a:lumMod val="20000"/>
                        <a:lumOff val="80000"/>
                      </a:schemeClr>
                    </a:solidFill>
                  </a:tcPr>
                </a:tc>
                <a:extLst>
                  <a:ext uri="{0D108BD9-81ED-4DB2-BD59-A6C34878D82A}">
                    <a16:rowId xmlns:a16="http://schemas.microsoft.com/office/drawing/2014/main" val="10000"/>
                  </a:ext>
                </a:extLst>
              </a:tr>
              <a:tr h="712053">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Provide follow up support after Equity PD to support staff members reflection and growth: Equity School Site Teams.</a:t>
                      </a:r>
                      <a:endParaRPr lang="en-US" sz="1400" dirty="0">
                        <a:solidFill>
                          <a:schemeClr val="accent1">
                            <a:lumMod val="50000"/>
                          </a:schemeClr>
                        </a:solidFill>
                        <a:effectLst/>
                        <a:latin typeface="+mn-lt"/>
                        <a:ea typeface="Calibri" charset="0"/>
                        <a:cs typeface="Times New Roman" charset="0"/>
                      </a:endParaRPr>
                    </a:p>
                  </a:txBody>
                  <a:tcPr marL="68580" marR="68580" marT="0" marB="0">
                    <a:solidFill>
                      <a:schemeClr val="accent1">
                        <a:lumMod val="40000"/>
                        <a:lumOff val="60000"/>
                      </a:schemeClr>
                    </a:solidFill>
                  </a:tcPr>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Equity School Site Teams</a:t>
                      </a:r>
                      <a:endParaRPr lang="en-US" sz="1400" dirty="0">
                        <a:solidFill>
                          <a:schemeClr val="accent1">
                            <a:lumMod val="50000"/>
                          </a:schemeClr>
                        </a:solidFill>
                        <a:effectLst/>
                        <a:latin typeface="+mn-lt"/>
                        <a:ea typeface="Calibri" charset="0"/>
                        <a:cs typeface="Times New Roman" charset="0"/>
                      </a:endParaRPr>
                    </a:p>
                  </a:txBody>
                  <a:tcPr marL="68580" marR="68580"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Y1,2,3</a:t>
                      </a:r>
                      <a:endParaRPr lang="en-US" sz="1400" dirty="0">
                        <a:solidFill>
                          <a:schemeClr val="accent1">
                            <a:lumMod val="50000"/>
                          </a:schemeClr>
                        </a:solidFill>
                        <a:effectLst/>
                        <a:latin typeface="+mn-lt"/>
                        <a:ea typeface="Calibri" charset="0"/>
                        <a:cs typeface="Times New Roman" charset="0"/>
                      </a:endParaRPr>
                    </a:p>
                  </a:txBody>
                  <a:tcPr marL="68580" marR="68580"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Staff</a:t>
                      </a:r>
                      <a:endParaRPr lang="en-US" sz="1400" dirty="0">
                        <a:solidFill>
                          <a:schemeClr val="accent1">
                            <a:lumMod val="50000"/>
                          </a:schemeClr>
                        </a:solidFill>
                        <a:effectLst/>
                        <a:latin typeface="+mn-lt"/>
                        <a:ea typeface="Calibri" charset="0"/>
                        <a:cs typeface="Times New Roman" charset="0"/>
                      </a:endParaRPr>
                    </a:p>
                  </a:txBody>
                  <a:tcPr marL="68580" marR="68580" marT="0" marB="0"/>
                </a:tc>
                <a:extLst>
                  <a:ext uri="{0D108BD9-81ED-4DB2-BD59-A6C34878D82A}">
                    <a16:rowId xmlns:a16="http://schemas.microsoft.com/office/drawing/2014/main" val="10002"/>
                  </a:ext>
                </a:extLst>
              </a:tr>
              <a:tr h="712053">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Support for Teachers of color and staff members- affinity groups, networking, mentorship to assist with retaining staff.</a:t>
                      </a:r>
                      <a:endParaRPr lang="en-US" sz="1400" dirty="0">
                        <a:solidFill>
                          <a:schemeClr val="accent1">
                            <a:lumMod val="50000"/>
                          </a:schemeClr>
                        </a:solidFill>
                        <a:effectLst/>
                        <a:latin typeface="+mn-lt"/>
                        <a:ea typeface="Calibri" charset="0"/>
                        <a:cs typeface="Times New Roman" charset="0"/>
                      </a:endParaRPr>
                    </a:p>
                  </a:txBody>
                  <a:tcPr marL="68580" marR="68580" marT="0" marB="0">
                    <a:solidFill>
                      <a:schemeClr val="accent1">
                        <a:lumMod val="40000"/>
                        <a:lumOff val="60000"/>
                      </a:schemeClr>
                    </a:solidFill>
                  </a:tcPr>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Human Resources</a:t>
                      </a:r>
                      <a:endParaRPr lang="en-US" sz="1400" dirty="0">
                        <a:solidFill>
                          <a:schemeClr val="accent1">
                            <a:lumMod val="50000"/>
                          </a:schemeClr>
                        </a:solidFill>
                        <a:effectLst/>
                        <a:latin typeface="+mn-lt"/>
                        <a:ea typeface="Calibri" charset="0"/>
                        <a:cs typeface="Times New Roman" charset="0"/>
                      </a:endParaRPr>
                    </a:p>
                  </a:txBody>
                  <a:tcPr marL="68580" marR="68580"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Y1,2,3</a:t>
                      </a:r>
                      <a:endParaRPr lang="en-US" sz="1400" dirty="0">
                        <a:solidFill>
                          <a:schemeClr val="accent1">
                            <a:lumMod val="50000"/>
                          </a:schemeClr>
                        </a:solidFill>
                        <a:effectLst/>
                        <a:latin typeface="+mn-lt"/>
                        <a:ea typeface="Calibri" charset="0"/>
                        <a:cs typeface="Times New Roman" charset="0"/>
                      </a:endParaRPr>
                    </a:p>
                  </a:txBody>
                  <a:tcPr marL="68580" marR="68580"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Staff</a:t>
                      </a:r>
                      <a:endParaRPr lang="en-US" sz="1400" dirty="0">
                        <a:solidFill>
                          <a:schemeClr val="accent1">
                            <a:lumMod val="50000"/>
                          </a:schemeClr>
                        </a:solidFill>
                        <a:effectLst/>
                        <a:latin typeface="+mn-lt"/>
                        <a:ea typeface="Calibri" charset="0"/>
                        <a:cs typeface="Times New Roman" charset="0"/>
                      </a:endParaRPr>
                    </a:p>
                  </a:txBody>
                  <a:tcPr marL="68580" marR="68580" marT="0" marB="0"/>
                </a:tc>
                <a:extLst>
                  <a:ext uri="{0D108BD9-81ED-4DB2-BD59-A6C34878D82A}">
                    <a16:rowId xmlns:a16="http://schemas.microsoft.com/office/drawing/2014/main" val="10003"/>
                  </a:ext>
                </a:extLst>
              </a:tr>
              <a:tr h="483239">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Require a personal Equity, Social Justice,</a:t>
                      </a:r>
                      <a:r>
                        <a:rPr lang="en-US" sz="1400" baseline="0" dirty="0">
                          <a:solidFill>
                            <a:schemeClr val="accent1">
                              <a:lumMod val="50000"/>
                            </a:schemeClr>
                          </a:solidFill>
                          <a:effectLst/>
                          <a:latin typeface="+mn-lt"/>
                        </a:rPr>
                        <a:t> </a:t>
                      </a:r>
                      <a:r>
                        <a:rPr lang="en-US" sz="1400" dirty="0">
                          <a:solidFill>
                            <a:schemeClr val="accent1">
                              <a:lumMod val="50000"/>
                            </a:schemeClr>
                          </a:solidFill>
                          <a:effectLst/>
                          <a:latin typeface="+mn-lt"/>
                        </a:rPr>
                        <a:t>&amp; Inclusion</a:t>
                      </a:r>
                      <a:r>
                        <a:rPr lang="en-US" sz="1400" baseline="0" dirty="0">
                          <a:solidFill>
                            <a:schemeClr val="accent1">
                              <a:lumMod val="50000"/>
                            </a:schemeClr>
                          </a:solidFill>
                          <a:effectLst/>
                          <a:latin typeface="+mn-lt"/>
                        </a:rPr>
                        <a:t> </a:t>
                      </a:r>
                      <a:r>
                        <a:rPr lang="en-US" sz="1400" dirty="0">
                          <a:solidFill>
                            <a:schemeClr val="accent1">
                              <a:lumMod val="50000"/>
                            </a:schemeClr>
                          </a:solidFill>
                          <a:effectLst/>
                          <a:latin typeface="+mn-lt"/>
                        </a:rPr>
                        <a:t>statement from each applicant (internal and external).</a:t>
                      </a:r>
                      <a:endParaRPr lang="en-US" sz="1400" dirty="0">
                        <a:solidFill>
                          <a:schemeClr val="accent1">
                            <a:lumMod val="50000"/>
                          </a:schemeClr>
                        </a:solidFill>
                        <a:effectLst/>
                        <a:latin typeface="+mn-lt"/>
                        <a:ea typeface="Calibri" charset="0"/>
                        <a:cs typeface="Times New Roman" charset="0"/>
                      </a:endParaRPr>
                    </a:p>
                  </a:txBody>
                  <a:tcPr marL="68580" marR="68580" marT="0" marB="0">
                    <a:solidFill>
                      <a:schemeClr val="accent1">
                        <a:lumMod val="40000"/>
                        <a:lumOff val="60000"/>
                      </a:schemeClr>
                    </a:solidFill>
                  </a:tcPr>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Human Resources</a:t>
                      </a:r>
                      <a:endParaRPr lang="en-US" sz="1400" dirty="0">
                        <a:solidFill>
                          <a:schemeClr val="accent1">
                            <a:lumMod val="50000"/>
                          </a:schemeClr>
                        </a:solidFill>
                        <a:effectLst/>
                        <a:latin typeface="+mn-lt"/>
                        <a:ea typeface="Calibri" charset="0"/>
                        <a:cs typeface="Times New Roman" charset="0"/>
                      </a:endParaRPr>
                    </a:p>
                  </a:txBody>
                  <a:tcPr marL="68580" marR="68580"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Y1,2,3</a:t>
                      </a:r>
                      <a:endParaRPr lang="en-US" sz="1400" dirty="0">
                        <a:solidFill>
                          <a:schemeClr val="accent1">
                            <a:lumMod val="50000"/>
                          </a:schemeClr>
                        </a:solidFill>
                        <a:effectLst/>
                        <a:latin typeface="+mn-lt"/>
                        <a:ea typeface="Calibri" charset="0"/>
                        <a:cs typeface="Times New Roman" charset="0"/>
                      </a:endParaRPr>
                    </a:p>
                  </a:txBody>
                  <a:tcPr marL="68580" marR="68580"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HR and Cabinet</a:t>
                      </a:r>
                      <a:endParaRPr lang="en-US" sz="1400" dirty="0">
                        <a:solidFill>
                          <a:schemeClr val="accent1">
                            <a:lumMod val="50000"/>
                          </a:schemeClr>
                        </a:solidFill>
                        <a:effectLst/>
                        <a:latin typeface="+mn-lt"/>
                        <a:ea typeface="Calibri" charset="0"/>
                        <a:cs typeface="Times New Roman" charset="0"/>
                      </a:endParaRPr>
                    </a:p>
                  </a:txBody>
                  <a:tcPr marL="68580" marR="68580" marT="0" marB="0"/>
                </a:tc>
                <a:extLst>
                  <a:ext uri="{0D108BD9-81ED-4DB2-BD59-A6C34878D82A}">
                    <a16:rowId xmlns:a16="http://schemas.microsoft.com/office/drawing/2014/main" val="10004"/>
                  </a:ext>
                </a:extLst>
              </a:tr>
              <a:tr h="712053">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Prepare materials to guide teachers in having discussions on race at every grade level.</a:t>
                      </a:r>
                      <a:endParaRPr lang="en-US" sz="1400" dirty="0">
                        <a:solidFill>
                          <a:schemeClr val="accent1">
                            <a:lumMod val="50000"/>
                          </a:schemeClr>
                        </a:solidFill>
                        <a:effectLst/>
                        <a:latin typeface="+mn-lt"/>
                        <a:ea typeface="Calibri" charset="0"/>
                        <a:cs typeface="Times New Roman" charset="0"/>
                      </a:endParaRPr>
                    </a:p>
                  </a:txBody>
                  <a:tcPr marL="68580" marR="68580" marT="0" marB="0">
                    <a:solidFill>
                      <a:schemeClr val="accent1">
                        <a:lumMod val="40000"/>
                        <a:lumOff val="60000"/>
                      </a:schemeClr>
                    </a:solidFill>
                  </a:tcPr>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Ed Services, Teaching Tolerance materials</a:t>
                      </a:r>
                      <a:endParaRPr lang="en-US" sz="1400" dirty="0">
                        <a:solidFill>
                          <a:schemeClr val="accent1">
                            <a:lumMod val="50000"/>
                          </a:schemeClr>
                        </a:solidFill>
                        <a:effectLst/>
                        <a:latin typeface="+mn-lt"/>
                        <a:ea typeface="Calibri" charset="0"/>
                        <a:cs typeface="Times New Roman" charset="0"/>
                      </a:endParaRPr>
                    </a:p>
                  </a:txBody>
                  <a:tcPr marL="68580" marR="68580"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Y1</a:t>
                      </a:r>
                      <a:endParaRPr lang="en-US" sz="1400" dirty="0">
                        <a:solidFill>
                          <a:schemeClr val="accent1">
                            <a:lumMod val="50000"/>
                          </a:schemeClr>
                        </a:solidFill>
                        <a:effectLst/>
                        <a:latin typeface="+mn-lt"/>
                        <a:ea typeface="Calibri" charset="0"/>
                        <a:cs typeface="Times New Roman" charset="0"/>
                      </a:endParaRPr>
                    </a:p>
                  </a:txBody>
                  <a:tcPr marL="68580" marR="68580"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rPr>
                        <a:t>History and English Teachers grades 6-12</a:t>
                      </a:r>
                      <a:endParaRPr lang="en-US" sz="1400" dirty="0">
                        <a:solidFill>
                          <a:schemeClr val="accent1">
                            <a:lumMod val="50000"/>
                          </a:schemeClr>
                        </a:solidFill>
                        <a:effectLst/>
                        <a:latin typeface="+mn-lt"/>
                        <a:ea typeface="Calibri" charset="0"/>
                        <a:cs typeface="Times New Roman" charset="0"/>
                      </a:endParaRPr>
                    </a:p>
                  </a:txBody>
                  <a:tcPr marL="68580" marR="68580" marT="0" marB="0"/>
                </a:tc>
                <a:extLst>
                  <a:ext uri="{0D108BD9-81ED-4DB2-BD59-A6C34878D82A}">
                    <a16:rowId xmlns:a16="http://schemas.microsoft.com/office/drawing/2014/main" val="10006"/>
                  </a:ext>
                </a:extLst>
              </a:tr>
              <a:tr h="712053">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400" dirty="0">
                          <a:solidFill>
                            <a:schemeClr val="accent1">
                              <a:lumMod val="50000"/>
                            </a:schemeClr>
                          </a:solidFill>
                          <a:effectLst/>
                          <a:latin typeface="+mn-lt"/>
                        </a:rPr>
                        <a:t>Professional</a:t>
                      </a:r>
                      <a:r>
                        <a:rPr lang="en-US" sz="1400" baseline="0" dirty="0">
                          <a:solidFill>
                            <a:schemeClr val="accent1">
                              <a:lumMod val="50000"/>
                            </a:schemeClr>
                          </a:solidFill>
                          <a:effectLst/>
                          <a:latin typeface="+mn-lt"/>
                        </a:rPr>
                        <a:t> Development for Site Administrative Teams on Leading Equity Work. </a:t>
                      </a:r>
                      <a:endParaRPr lang="en-US" sz="1400" dirty="0">
                        <a:solidFill>
                          <a:schemeClr val="accent1">
                            <a:lumMod val="50000"/>
                          </a:schemeClr>
                        </a:solidFill>
                        <a:effectLst/>
                        <a:latin typeface="+mn-lt"/>
                        <a:ea typeface="Calibri" charset="0"/>
                        <a:cs typeface="Times New Roman" charset="0"/>
                      </a:endParaRPr>
                    </a:p>
                  </a:txBody>
                  <a:tcPr marL="68580" marR="68580" marT="0" marB="0">
                    <a:solidFill>
                      <a:schemeClr val="accent1">
                        <a:lumMod val="40000"/>
                        <a:lumOff val="60000"/>
                      </a:schemeClr>
                    </a:solidFill>
                  </a:tcPr>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ea typeface="Calibri" charset="0"/>
                          <a:cs typeface="Times New Roman" charset="0"/>
                        </a:rPr>
                        <a:t>Ed Services</a:t>
                      </a:r>
                    </a:p>
                  </a:txBody>
                  <a:tcPr marL="68580" marR="68580"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ea typeface="Calibri" charset="0"/>
                          <a:cs typeface="Times New Roman" charset="0"/>
                        </a:rPr>
                        <a:t>Y1,2,3</a:t>
                      </a:r>
                    </a:p>
                  </a:txBody>
                  <a:tcPr marL="68580" marR="68580" marT="0" marB="0"/>
                </a:tc>
                <a:tc>
                  <a:txBody>
                    <a:bodyPr/>
                    <a:lstStyle/>
                    <a:p>
                      <a:pPr marL="0" marR="0">
                        <a:lnSpc>
                          <a:spcPct val="107000"/>
                        </a:lnSpc>
                        <a:spcBef>
                          <a:spcPts val="0"/>
                        </a:spcBef>
                        <a:spcAft>
                          <a:spcPts val="0"/>
                        </a:spcAft>
                      </a:pPr>
                      <a:r>
                        <a:rPr lang="en-US" sz="1400" dirty="0">
                          <a:solidFill>
                            <a:schemeClr val="accent1">
                              <a:lumMod val="50000"/>
                            </a:schemeClr>
                          </a:solidFill>
                          <a:effectLst/>
                          <a:latin typeface="+mn-lt"/>
                          <a:ea typeface="Calibri" charset="0"/>
                          <a:cs typeface="Times New Roman" charset="0"/>
                        </a:rPr>
                        <a:t>School</a:t>
                      </a:r>
                      <a:r>
                        <a:rPr lang="en-US" sz="1400" baseline="0" dirty="0">
                          <a:solidFill>
                            <a:schemeClr val="accent1">
                              <a:lumMod val="50000"/>
                            </a:schemeClr>
                          </a:solidFill>
                          <a:effectLst/>
                          <a:latin typeface="+mn-lt"/>
                          <a:ea typeface="Calibri" charset="0"/>
                          <a:cs typeface="Times New Roman" charset="0"/>
                        </a:rPr>
                        <a:t> site and District </a:t>
                      </a:r>
                      <a:r>
                        <a:rPr lang="en-US" sz="1400" dirty="0">
                          <a:solidFill>
                            <a:schemeClr val="accent1">
                              <a:lumMod val="50000"/>
                            </a:schemeClr>
                          </a:solidFill>
                          <a:effectLst/>
                          <a:latin typeface="+mn-lt"/>
                          <a:ea typeface="Calibri" charset="0"/>
                          <a:cs typeface="Times New Roman" charset="0"/>
                        </a:rPr>
                        <a:t>Administrative Teams</a:t>
                      </a:r>
                    </a:p>
                  </a:txBody>
                  <a:tcPr marL="68580" marR="68580" marT="0" marB="0"/>
                </a:tc>
                <a:extLst>
                  <a:ext uri="{0D108BD9-81ED-4DB2-BD59-A6C34878D82A}">
                    <a16:rowId xmlns:a16="http://schemas.microsoft.com/office/drawing/2014/main" val="10007"/>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
        <p:nvSpPr>
          <p:cNvPr id="8" name="Rectangle 1"/>
          <p:cNvSpPr>
            <a:spLocks noChangeArrowheads="1"/>
          </p:cNvSpPr>
          <p:nvPr/>
        </p:nvSpPr>
        <p:spPr bwMode="auto">
          <a:xfrm>
            <a:off x="-3060074" y="0"/>
            <a:ext cx="18312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Tree>
    <p:extLst>
      <p:ext uri="{BB962C8B-B14F-4D97-AF65-F5344CB8AC3E}">
        <p14:creationId xmlns:p14="http://schemas.microsoft.com/office/powerpoint/2010/main" val="919064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C2C2D-AC7D-974B-A60D-C54E3AD174B4}"/>
              </a:ext>
            </a:extLst>
          </p:cNvPr>
          <p:cNvSpPr>
            <a:spLocks noGrp="1"/>
          </p:cNvSpPr>
          <p:nvPr>
            <p:ph type="title"/>
          </p:nvPr>
        </p:nvSpPr>
        <p:spPr>
          <a:xfrm>
            <a:off x="671513" y="728663"/>
            <a:ext cx="10682287" cy="1471612"/>
          </a:xfrm>
        </p:spPr>
        <p:txBody>
          <a:bodyPr>
            <a:normAutofit fontScale="90000"/>
          </a:bodyPr>
          <a:lstStyle/>
          <a:p>
            <a:pPr algn="ctr"/>
            <a:r>
              <a:rPr lang="en-US" sz="3100" b="1" dirty="0">
                <a:solidFill>
                  <a:schemeClr val="accent1">
                    <a:lumMod val="50000"/>
                  </a:schemeClr>
                </a:solidFill>
              </a:rPr>
              <a:t>Acknowledgements</a:t>
            </a:r>
            <a:r>
              <a:rPr lang="en-US" sz="2000" i="1" dirty="0">
                <a:solidFill>
                  <a:schemeClr val="accent1">
                    <a:lumMod val="50000"/>
                  </a:schemeClr>
                </a:solidFill>
                <a:ea typeface="Apple Chancery" charset="0"/>
                <a:cs typeface="Apple Chancery" charset="0"/>
              </a:rPr>
              <a:t/>
            </a:r>
            <a:br>
              <a:rPr lang="en-US" sz="2000" i="1" dirty="0">
                <a:solidFill>
                  <a:schemeClr val="accent1">
                    <a:lumMod val="50000"/>
                  </a:schemeClr>
                </a:solidFill>
                <a:ea typeface="Apple Chancery" charset="0"/>
                <a:cs typeface="Apple Chancery" charset="0"/>
              </a:rPr>
            </a:br>
            <a:r>
              <a:rPr lang="en-US" sz="2000" i="1" dirty="0">
                <a:solidFill>
                  <a:schemeClr val="accent1">
                    <a:lumMod val="50000"/>
                  </a:schemeClr>
                </a:solidFill>
                <a:ea typeface="Apple Chancery" charset="0"/>
                <a:cs typeface="Apple Chancery" charset="0"/>
              </a:rPr>
              <a:t>Thank you to the members of the Culver City Unified Equity Advisory Committee. Your hard work, determination,</a:t>
            </a:r>
            <a:br>
              <a:rPr lang="en-US" sz="2000" i="1" dirty="0">
                <a:solidFill>
                  <a:schemeClr val="accent1">
                    <a:lumMod val="50000"/>
                  </a:schemeClr>
                </a:solidFill>
                <a:ea typeface="Apple Chancery" charset="0"/>
                <a:cs typeface="Apple Chancery" charset="0"/>
              </a:rPr>
            </a:br>
            <a:r>
              <a:rPr lang="en-US" sz="2000" i="1" dirty="0">
                <a:solidFill>
                  <a:schemeClr val="accent1">
                    <a:lumMod val="50000"/>
                  </a:schemeClr>
                </a:solidFill>
                <a:ea typeface="Apple Chancery" charset="0"/>
                <a:cs typeface="Apple Chancery" charset="0"/>
              </a:rPr>
              <a:t>and passion has truly made a difference in our organization and in the lives of each one of our students. We also want to acknowledge the ground breaking work done by the Inclusion, Respect, &amp; Diversity Task Force. Your work served as a catalyst for this plan. You are all true ”Equity Warriors” who are determined to ensure that each student in CCUSD is given what they need to succeed.</a:t>
            </a:r>
            <a:r>
              <a:rPr lang="en-US" sz="1200" i="1" dirty="0">
                <a:solidFill>
                  <a:schemeClr val="accent1">
                    <a:lumMod val="50000"/>
                  </a:schemeClr>
                </a:solidFill>
                <a:ea typeface="Apple Chancery" charset="0"/>
                <a:cs typeface="Apple Chancery" charset="0"/>
              </a:rPr>
              <a:t/>
            </a:r>
            <a:br>
              <a:rPr lang="en-US" sz="1200" i="1" dirty="0">
                <a:solidFill>
                  <a:schemeClr val="accent1">
                    <a:lumMod val="50000"/>
                  </a:schemeClr>
                </a:solidFill>
                <a:ea typeface="Apple Chancery" charset="0"/>
                <a:cs typeface="Apple Chancery" charset="0"/>
              </a:rPr>
            </a:br>
            <a:endParaRPr lang="en-US" sz="1200" dirty="0"/>
          </a:p>
        </p:txBody>
      </p:sp>
      <p:graphicFrame>
        <p:nvGraphicFramePr>
          <p:cNvPr id="5" name="Content Placeholder 4">
            <a:extLst>
              <a:ext uri="{FF2B5EF4-FFF2-40B4-BE49-F238E27FC236}">
                <a16:creationId xmlns:a16="http://schemas.microsoft.com/office/drawing/2014/main" id="{C070E4D4-DB15-924C-933D-368B76D73C34}"/>
              </a:ext>
            </a:extLst>
          </p:cNvPr>
          <p:cNvGraphicFramePr>
            <a:graphicFrameLocks noGrp="1"/>
          </p:cNvGraphicFramePr>
          <p:nvPr>
            <p:ph idx="1"/>
            <p:extLst>
              <p:ext uri="{D42A27DB-BD31-4B8C-83A1-F6EECF244321}">
                <p14:modId xmlns:p14="http://schemas.microsoft.com/office/powerpoint/2010/main" val="2834214282"/>
              </p:ext>
            </p:extLst>
          </p:nvPr>
        </p:nvGraphicFramePr>
        <p:xfrm>
          <a:off x="6202919" y="2317875"/>
          <a:ext cx="5384244" cy="4419600"/>
        </p:xfrm>
        <a:graphic>
          <a:graphicData uri="http://schemas.openxmlformats.org/drawingml/2006/table">
            <a:tbl>
              <a:tblPr firstRow="1" bandRow="1">
                <a:tableStyleId>{5C22544A-7EE6-4342-B048-85BDC9FD1C3A}</a:tableStyleId>
              </a:tblPr>
              <a:tblGrid>
                <a:gridCol w="2298144">
                  <a:extLst>
                    <a:ext uri="{9D8B030D-6E8A-4147-A177-3AD203B41FA5}">
                      <a16:colId xmlns:a16="http://schemas.microsoft.com/office/drawing/2014/main" val="605017241"/>
                    </a:ext>
                  </a:extLst>
                </a:gridCol>
                <a:gridCol w="3086100">
                  <a:extLst>
                    <a:ext uri="{9D8B030D-6E8A-4147-A177-3AD203B41FA5}">
                      <a16:colId xmlns:a16="http://schemas.microsoft.com/office/drawing/2014/main" val="738438041"/>
                    </a:ext>
                  </a:extLst>
                </a:gridCol>
              </a:tblGrid>
              <a:tr h="240423">
                <a:tc>
                  <a:txBody>
                    <a:bodyPr/>
                    <a:lstStyle/>
                    <a:p>
                      <a:pPr algn="ctr" rtl="0" fontAlgn="b"/>
                      <a:r>
                        <a:rPr lang="en-US" sz="1400" b="1" i="1" dirty="0">
                          <a:solidFill>
                            <a:schemeClr val="accent1">
                              <a:lumMod val="50000"/>
                            </a:schemeClr>
                          </a:solidFill>
                          <a:effectLst/>
                        </a:rPr>
                        <a:t>EAC Committee Members</a:t>
                      </a:r>
                    </a:p>
                  </a:txBody>
                  <a:tcPr anchor="ctr"/>
                </a:tc>
                <a:tc>
                  <a:txBody>
                    <a:bodyPr/>
                    <a:lstStyle/>
                    <a:p>
                      <a:pPr algn="ctr" rtl="0" fontAlgn="b"/>
                      <a:r>
                        <a:rPr lang="en-US" sz="1400" b="1" i="1" dirty="0">
                          <a:solidFill>
                            <a:schemeClr val="accent1">
                              <a:lumMod val="50000"/>
                            </a:schemeClr>
                          </a:solidFill>
                          <a:effectLst/>
                        </a:rPr>
                        <a:t>Role</a:t>
                      </a:r>
                    </a:p>
                  </a:txBody>
                  <a:tcPr marL="16092" marR="16092" marT="10728" marB="10728" anchor="ctr"/>
                </a:tc>
                <a:extLst>
                  <a:ext uri="{0D108BD9-81ED-4DB2-BD59-A6C34878D82A}">
                    <a16:rowId xmlns:a16="http://schemas.microsoft.com/office/drawing/2014/main" val="3358496535"/>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Summer McBride</a:t>
                      </a:r>
                    </a:p>
                  </a:txBody>
                  <a:tcPr/>
                </a:tc>
                <a:tc>
                  <a:txBody>
                    <a:bodyPr/>
                    <a:lstStyle/>
                    <a:p>
                      <a:pPr rtl="0" fontAlgn="b"/>
                      <a:r>
                        <a:rPr lang="en-US" sz="1200" b="1" i="1" dirty="0">
                          <a:solidFill>
                            <a:schemeClr val="accent1">
                              <a:lumMod val="50000"/>
                            </a:schemeClr>
                          </a:solidFill>
                          <a:effectLst/>
                        </a:rPr>
                        <a:t>Board Member</a:t>
                      </a:r>
                    </a:p>
                  </a:txBody>
                  <a:tcPr marL="16092" marR="16092" marT="10728" marB="10728" anchor="b"/>
                </a:tc>
                <a:extLst>
                  <a:ext uri="{0D108BD9-81ED-4DB2-BD59-A6C34878D82A}">
                    <a16:rowId xmlns:a16="http://schemas.microsoft.com/office/drawing/2014/main" val="2731353079"/>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Yasmine-Imani </a:t>
                      </a:r>
                      <a:r>
                        <a:rPr lang="en-US" sz="1200" b="1" i="1" dirty="0" err="1">
                          <a:solidFill>
                            <a:schemeClr val="accent1">
                              <a:lumMod val="50000"/>
                            </a:schemeClr>
                          </a:solidFill>
                          <a:effectLst/>
                        </a:rPr>
                        <a:t>McMorrin</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Community</a:t>
                      </a:r>
                    </a:p>
                  </a:txBody>
                  <a:tcPr marL="16092" marR="16092" marT="10728" marB="10728" anchor="b"/>
                </a:tc>
                <a:extLst>
                  <a:ext uri="{0D108BD9-81ED-4DB2-BD59-A6C34878D82A}">
                    <a16:rowId xmlns:a16="http://schemas.microsoft.com/office/drawing/2014/main" val="2644579593"/>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Lisa Michel, </a:t>
                      </a:r>
                      <a:r>
                        <a:rPr lang="en-US" sz="1200" b="1" i="1" dirty="0" err="1">
                          <a:solidFill>
                            <a:schemeClr val="accent1">
                              <a:lumMod val="50000"/>
                            </a:schemeClr>
                          </a:solidFill>
                          <a:effectLst/>
                        </a:rPr>
                        <a:t>Ed.D</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Staff</a:t>
                      </a:r>
                    </a:p>
                  </a:txBody>
                  <a:tcPr marL="16092" marR="16092" marT="10728" marB="10728" anchor="b"/>
                </a:tc>
                <a:extLst>
                  <a:ext uri="{0D108BD9-81ED-4DB2-BD59-A6C34878D82A}">
                    <a16:rowId xmlns:a16="http://schemas.microsoft.com/office/drawing/2014/main" val="716141299"/>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Dee </a:t>
                      </a:r>
                      <a:r>
                        <a:rPr lang="en-US" sz="1200" b="1" i="1" dirty="0" err="1">
                          <a:solidFill>
                            <a:schemeClr val="accent1">
                              <a:lumMod val="50000"/>
                            </a:schemeClr>
                          </a:solidFill>
                          <a:effectLst/>
                        </a:rPr>
                        <a:t>Montealvo</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Staff/Parent</a:t>
                      </a:r>
                    </a:p>
                  </a:txBody>
                  <a:tcPr marL="16092" marR="16092" marT="10728" marB="10728" anchor="b"/>
                </a:tc>
                <a:extLst>
                  <a:ext uri="{0D108BD9-81ED-4DB2-BD59-A6C34878D82A}">
                    <a16:rowId xmlns:a16="http://schemas.microsoft.com/office/drawing/2014/main" val="57236462"/>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Heather Moses</a:t>
                      </a:r>
                    </a:p>
                  </a:txBody>
                  <a:tcPr/>
                </a:tc>
                <a:tc>
                  <a:txBody>
                    <a:bodyPr/>
                    <a:lstStyle/>
                    <a:p>
                      <a:pPr rtl="0" fontAlgn="b"/>
                      <a:r>
                        <a:rPr lang="en-US" sz="1200" b="1" i="1" dirty="0">
                          <a:solidFill>
                            <a:schemeClr val="accent1">
                              <a:lumMod val="50000"/>
                            </a:schemeClr>
                          </a:solidFill>
                          <a:effectLst/>
                        </a:rPr>
                        <a:t>Staff/Parent</a:t>
                      </a:r>
                    </a:p>
                  </a:txBody>
                  <a:tcPr marL="16092" marR="16092" marT="10728" marB="10728" anchor="b"/>
                </a:tc>
                <a:extLst>
                  <a:ext uri="{0D108BD9-81ED-4DB2-BD59-A6C34878D82A}">
                    <a16:rowId xmlns:a16="http://schemas.microsoft.com/office/drawing/2014/main" val="858499386"/>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Charlene </a:t>
                      </a:r>
                      <a:r>
                        <a:rPr lang="en-US" sz="1200" b="1" i="1" dirty="0" err="1">
                          <a:solidFill>
                            <a:schemeClr val="accent1">
                              <a:lumMod val="50000"/>
                            </a:schemeClr>
                          </a:solidFill>
                          <a:effectLst/>
                        </a:rPr>
                        <a:t>Nagakura</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Parent</a:t>
                      </a:r>
                    </a:p>
                  </a:txBody>
                  <a:tcPr marL="16092" marR="16092" marT="10728" marB="10728" anchor="b"/>
                </a:tc>
                <a:extLst>
                  <a:ext uri="{0D108BD9-81ED-4DB2-BD59-A6C34878D82A}">
                    <a16:rowId xmlns:a16="http://schemas.microsoft.com/office/drawing/2014/main" val="3559356278"/>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Rebecca Ngo</a:t>
                      </a:r>
                    </a:p>
                  </a:txBody>
                  <a:tcPr/>
                </a:tc>
                <a:tc>
                  <a:txBody>
                    <a:bodyPr/>
                    <a:lstStyle/>
                    <a:p>
                      <a:pPr rtl="0" fontAlgn="b"/>
                      <a:r>
                        <a:rPr lang="en-US" sz="1200" b="1" i="1" dirty="0">
                          <a:solidFill>
                            <a:schemeClr val="accent1">
                              <a:lumMod val="50000"/>
                            </a:schemeClr>
                          </a:solidFill>
                          <a:effectLst/>
                        </a:rPr>
                        <a:t>Staff</a:t>
                      </a:r>
                    </a:p>
                  </a:txBody>
                  <a:tcPr marL="16092" marR="16092" marT="10728" marB="10728" anchor="b"/>
                </a:tc>
                <a:extLst>
                  <a:ext uri="{0D108BD9-81ED-4DB2-BD59-A6C34878D82A}">
                    <a16:rowId xmlns:a16="http://schemas.microsoft.com/office/drawing/2014/main" val="3736853095"/>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Tracy Pumilia</a:t>
                      </a:r>
                    </a:p>
                  </a:txBody>
                  <a:tcPr/>
                </a:tc>
                <a:tc>
                  <a:txBody>
                    <a:bodyPr/>
                    <a:lstStyle/>
                    <a:p>
                      <a:pPr rtl="0" fontAlgn="b"/>
                      <a:r>
                        <a:rPr lang="en-US" sz="1200" b="1" i="1" dirty="0">
                          <a:solidFill>
                            <a:schemeClr val="accent1">
                              <a:lumMod val="50000"/>
                            </a:schemeClr>
                          </a:solidFill>
                          <a:effectLst/>
                        </a:rPr>
                        <a:t>Staff/Parent</a:t>
                      </a:r>
                    </a:p>
                  </a:txBody>
                  <a:tcPr marL="16092" marR="16092" marT="10728" marB="10728" anchor="b"/>
                </a:tc>
                <a:extLst>
                  <a:ext uri="{0D108BD9-81ED-4DB2-BD59-A6C34878D82A}">
                    <a16:rowId xmlns:a16="http://schemas.microsoft.com/office/drawing/2014/main" val="2100236126"/>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Rosemary Quintero</a:t>
                      </a:r>
                    </a:p>
                  </a:txBody>
                  <a:tcPr/>
                </a:tc>
                <a:tc>
                  <a:txBody>
                    <a:bodyPr/>
                    <a:lstStyle/>
                    <a:p>
                      <a:pPr rtl="0" fontAlgn="b"/>
                      <a:r>
                        <a:rPr lang="en-US" sz="1200" b="1" i="1" dirty="0">
                          <a:solidFill>
                            <a:schemeClr val="accent1">
                              <a:lumMod val="50000"/>
                            </a:schemeClr>
                          </a:solidFill>
                          <a:effectLst/>
                        </a:rPr>
                        <a:t>Staff/Parent</a:t>
                      </a:r>
                    </a:p>
                  </a:txBody>
                  <a:tcPr marL="16092" marR="16092" marT="10728" marB="10728" anchor="b"/>
                </a:tc>
                <a:extLst>
                  <a:ext uri="{0D108BD9-81ED-4DB2-BD59-A6C34878D82A}">
                    <a16:rowId xmlns:a16="http://schemas.microsoft.com/office/drawing/2014/main" val="193669154"/>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Mina </a:t>
                      </a:r>
                      <a:r>
                        <a:rPr lang="en-US" sz="1200" b="1" i="1" dirty="0" err="1">
                          <a:solidFill>
                            <a:schemeClr val="accent1">
                              <a:lumMod val="50000"/>
                            </a:schemeClr>
                          </a:solidFill>
                          <a:effectLst/>
                        </a:rPr>
                        <a:t>Shiratori</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Staff/Parent</a:t>
                      </a:r>
                    </a:p>
                  </a:txBody>
                  <a:tcPr marL="16092" marR="16092" marT="10728" marB="10728" anchor="b"/>
                </a:tc>
                <a:extLst>
                  <a:ext uri="{0D108BD9-81ED-4DB2-BD59-A6C34878D82A}">
                    <a16:rowId xmlns:a16="http://schemas.microsoft.com/office/drawing/2014/main" val="1700050776"/>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Carlos Valverde, </a:t>
                      </a:r>
                      <a:r>
                        <a:rPr lang="en-US" sz="1200" b="1" i="1" dirty="0" err="1">
                          <a:solidFill>
                            <a:schemeClr val="accent1">
                              <a:lumMod val="50000"/>
                            </a:schemeClr>
                          </a:solidFill>
                          <a:effectLst/>
                        </a:rPr>
                        <a:t>Ed.D</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Staff/Parent</a:t>
                      </a:r>
                    </a:p>
                  </a:txBody>
                  <a:tcPr marL="16092" marR="16092" marT="10728" marB="10728" anchor="b"/>
                </a:tc>
                <a:extLst>
                  <a:ext uri="{0D108BD9-81ED-4DB2-BD59-A6C34878D82A}">
                    <a16:rowId xmlns:a16="http://schemas.microsoft.com/office/drawing/2014/main" val="2908420342"/>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Claudia </a:t>
                      </a:r>
                      <a:r>
                        <a:rPr lang="en-US" sz="1200" b="1" i="1" dirty="0" err="1">
                          <a:solidFill>
                            <a:schemeClr val="accent1">
                              <a:lumMod val="50000"/>
                            </a:schemeClr>
                          </a:solidFill>
                          <a:effectLst/>
                        </a:rPr>
                        <a:t>Vizcarra</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Community</a:t>
                      </a:r>
                    </a:p>
                  </a:txBody>
                  <a:tcPr marL="16092" marR="16092" marT="10728" marB="10728" anchor="b"/>
                </a:tc>
                <a:extLst>
                  <a:ext uri="{0D108BD9-81ED-4DB2-BD59-A6C34878D82A}">
                    <a16:rowId xmlns:a16="http://schemas.microsoft.com/office/drawing/2014/main" val="1995620640"/>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err="1">
                          <a:solidFill>
                            <a:schemeClr val="accent1">
                              <a:lumMod val="50000"/>
                            </a:schemeClr>
                          </a:solidFill>
                          <a:effectLst/>
                        </a:rPr>
                        <a:t>Giavanni</a:t>
                      </a:r>
                      <a:r>
                        <a:rPr lang="en-US" sz="1200" b="1" i="1" dirty="0">
                          <a:solidFill>
                            <a:schemeClr val="accent1">
                              <a:lumMod val="50000"/>
                            </a:schemeClr>
                          </a:solidFill>
                          <a:effectLst/>
                        </a:rPr>
                        <a:t> Washington, Ph.D.</a:t>
                      </a:r>
                    </a:p>
                  </a:txBody>
                  <a:tcPr/>
                </a:tc>
                <a:tc>
                  <a:txBody>
                    <a:bodyPr/>
                    <a:lstStyle/>
                    <a:p>
                      <a:pPr rtl="0" fontAlgn="b"/>
                      <a:r>
                        <a:rPr lang="en-US" sz="1200" b="1" i="1" dirty="0">
                          <a:solidFill>
                            <a:schemeClr val="accent1">
                              <a:lumMod val="50000"/>
                            </a:schemeClr>
                          </a:solidFill>
                          <a:effectLst/>
                        </a:rPr>
                        <a:t>Parent</a:t>
                      </a:r>
                    </a:p>
                  </a:txBody>
                  <a:tcPr marL="16092" marR="16092" marT="10728" marB="10728" anchor="b"/>
                </a:tc>
                <a:extLst>
                  <a:ext uri="{0D108BD9-81ED-4DB2-BD59-A6C34878D82A}">
                    <a16:rowId xmlns:a16="http://schemas.microsoft.com/office/drawing/2014/main" val="2530004092"/>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Eileen Whitfield</a:t>
                      </a:r>
                    </a:p>
                  </a:txBody>
                  <a:tcPr/>
                </a:tc>
                <a:tc>
                  <a:txBody>
                    <a:bodyPr/>
                    <a:lstStyle/>
                    <a:p>
                      <a:pPr rtl="0" fontAlgn="b"/>
                      <a:r>
                        <a:rPr lang="en-US" sz="1200" b="1" i="1" dirty="0">
                          <a:solidFill>
                            <a:schemeClr val="accent1">
                              <a:lumMod val="50000"/>
                            </a:schemeClr>
                          </a:solidFill>
                          <a:effectLst/>
                        </a:rPr>
                        <a:t>Parent</a:t>
                      </a:r>
                    </a:p>
                  </a:txBody>
                  <a:tcPr marL="16092" marR="16092" marT="10728" marB="10728" anchor="b"/>
                </a:tc>
                <a:extLst>
                  <a:ext uri="{0D108BD9-81ED-4DB2-BD59-A6C34878D82A}">
                    <a16:rowId xmlns:a16="http://schemas.microsoft.com/office/drawing/2014/main" val="570716862"/>
                  </a:ext>
                </a:extLst>
              </a:tr>
              <a:tr h="2404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Patricia </a:t>
                      </a:r>
                      <a:r>
                        <a:rPr lang="en-US" sz="1200" b="1" i="1" dirty="0" smtClean="0">
                          <a:solidFill>
                            <a:schemeClr val="accent1">
                              <a:lumMod val="50000"/>
                            </a:schemeClr>
                          </a:solidFill>
                          <a:effectLst/>
                        </a:rPr>
                        <a:t>Brent-</a:t>
                      </a:r>
                      <a:r>
                        <a:rPr lang="en-US" sz="1200" b="1" i="1" dirty="0" err="1" smtClean="0">
                          <a:solidFill>
                            <a:schemeClr val="accent1">
                              <a:lumMod val="50000"/>
                            </a:schemeClr>
                          </a:solidFill>
                          <a:effectLst/>
                        </a:rPr>
                        <a:t>Sanco</a:t>
                      </a:r>
                      <a:r>
                        <a:rPr lang="en-US" sz="1200" b="1" i="1" dirty="0">
                          <a:solidFill>
                            <a:schemeClr val="accent1">
                              <a:lumMod val="50000"/>
                            </a:schemeClr>
                          </a:solidFill>
                          <a:effectLst/>
                        </a:rPr>
                        <a:t>, </a:t>
                      </a:r>
                      <a:r>
                        <a:rPr lang="en-US" sz="1200" b="1" i="1" dirty="0" err="1">
                          <a:solidFill>
                            <a:schemeClr val="accent1">
                              <a:lumMod val="50000"/>
                            </a:schemeClr>
                          </a:solidFill>
                          <a:effectLst/>
                        </a:rPr>
                        <a:t>Ed.D</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The Lighthouse Educational Consulting Group</a:t>
                      </a:r>
                    </a:p>
                  </a:txBody>
                  <a:tcPr marL="16092" marR="16092" marT="10728" marB="10728" anchor="b"/>
                </a:tc>
                <a:extLst>
                  <a:ext uri="{0D108BD9-81ED-4DB2-BD59-A6C34878D82A}">
                    <a16:rowId xmlns:a16="http://schemas.microsoft.com/office/drawing/2014/main" val="1269673589"/>
                  </a:ext>
                </a:extLst>
              </a:tr>
            </a:tbl>
          </a:graphicData>
        </a:graphic>
      </p:graphicFrame>
      <p:graphicFrame>
        <p:nvGraphicFramePr>
          <p:cNvPr id="6" name="Content Placeholder 4">
            <a:extLst>
              <a:ext uri="{FF2B5EF4-FFF2-40B4-BE49-F238E27FC236}">
                <a16:creationId xmlns:a16="http://schemas.microsoft.com/office/drawing/2014/main" id="{C48DDF0F-9BE0-D64E-81BD-941920EBF336}"/>
              </a:ext>
            </a:extLst>
          </p:cNvPr>
          <p:cNvGraphicFramePr>
            <a:graphicFrameLocks/>
          </p:cNvGraphicFramePr>
          <p:nvPr>
            <p:extLst>
              <p:ext uri="{D42A27DB-BD31-4B8C-83A1-F6EECF244321}">
                <p14:modId xmlns:p14="http://schemas.microsoft.com/office/powerpoint/2010/main" val="316374916"/>
              </p:ext>
            </p:extLst>
          </p:nvPr>
        </p:nvGraphicFramePr>
        <p:xfrm>
          <a:off x="861775" y="2317875"/>
          <a:ext cx="5150881" cy="4433175"/>
        </p:xfrm>
        <a:graphic>
          <a:graphicData uri="http://schemas.openxmlformats.org/drawingml/2006/table">
            <a:tbl>
              <a:tblPr firstRow="1" bandRow="1">
                <a:tableStyleId>{5C22544A-7EE6-4342-B048-85BDC9FD1C3A}</a:tableStyleId>
              </a:tblPr>
              <a:tblGrid>
                <a:gridCol w="2581513">
                  <a:extLst>
                    <a:ext uri="{9D8B030D-6E8A-4147-A177-3AD203B41FA5}">
                      <a16:colId xmlns:a16="http://schemas.microsoft.com/office/drawing/2014/main" val="605017241"/>
                    </a:ext>
                  </a:extLst>
                </a:gridCol>
                <a:gridCol w="2569368">
                  <a:extLst>
                    <a:ext uri="{9D8B030D-6E8A-4147-A177-3AD203B41FA5}">
                      <a16:colId xmlns:a16="http://schemas.microsoft.com/office/drawing/2014/main" val="738438041"/>
                    </a:ext>
                  </a:extLst>
                </a:gridCol>
              </a:tblGrid>
              <a:tr h="275225">
                <a:tc>
                  <a:txBody>
                    <a:bodyPr/>
                    <a:lstStyle/>
                    <a:p>
                      <a:pPr algn="ctr" rtl="0" fontAlgn="b"/>
                      <a:r>
                        <a:rPr lang="en-US" sz="1400" b="1" i="1" dirty="0">
                          <a:solidFill>
                            <a:schemeClr val="accent1">
                              <a:lumMod val="50000"/>
                            </a:schemeClr>
                          </a:solidFill>
                          <a:effectLst/>
                        </a:rPr>
                        <a:t>EAC Committee Members</a:t>
                      </a:r>
                    </a:p>
                  </a:txBody>
                  <a:tcPr anchor="ctr"/>
                </a:tc>
                <a:tc>
                  <a:txBody>
                    <a:bodyPr/>
                    <a:lstStyle/>
                    <a:p>
                      <a:pPr algn="ctr" rtl="0" fontAlgn="b"/>
                      <a:r>
                        <a:rPr lang="en-US" sz="1400" b="1" i="1" dirty="0">
                          <a:solidFill>
                            <a:schemeClr val="accent1">
                              <a:lumMod val="50000"/>
                            </a:schemeClr>
                          </a:solidFill>
                          <a:effectLst/>
                        </a:rPr>
                        <a:t>Role</a:t>
                      </a:r>
                    </a:p>
                  </a:txBody>
                  <a:tcPr marL="16092" marR="16092" marT="10728" marB="10728" anchor="ctr"/>
                </a:tc>
                <a:extLst>
                  <a:ext uri="{0D108BD9-81ED-4DB2-BD59-A6C34878D82A}">
                    <a16:rowId xmlns:a16="http://schemas.microsoft.com/office/drawing/2014/main" val="3358496535"/>
                  </a:ext>
                </a:extLst>
              </a:tr>
              <a:tr h="27522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Stephanie </a:t>
                      </a:r>
                      <a:r>
                        <a:rPr lang="en-US" sz="1200" b="1" i="1" dirty="0" err="1">
                          <a:solidFill>
                            <a:schemeClr val="accent1">
                              <a:lumMod val="50000"/>
                            </a:schemeClr>
                          </a:solidFill>
                          <a:effectLst/>
                        </a:rPr>
                        <a:t>Bentsvi</a:t>
                      </a:r>
                      <a:endParaRPr lang="en-US" sz="1200" b="1" i="1" dirty="0">
                        <a:solidFill>
                          <a:schemeClr val="accent1">
                            <a:lumMod val="50000"/>
                          </a:schemeClr>
                        </a:solidFill>
                        <a:effectLst/>
                      </a:endParaRPr>
                    </a:p>
                  </a:txBody>
                  <a:tcPr anchor="ctr"/>
                </a:tc>
                <a:tc>
                  <a:txBody>
                    <a:bodyPr/>
                    <a:lstStyle/>
                    <a:p>
                      <a:pPr rtl="0" fontAlgn="b"/>
                      <a:r>
                        <a:rPr lang="en-US" sz="1200" b="1" i="1" dirty="0">
                          <a:solidFill>
                            <a:schemeClr val="accent1">
                              <a:lumMod val="50000"/>
                            </a:schemeClr>
                          </a:solidFill>
                          <a:effectLst/>
                        </a:rPr>
                        <a:t>Staff</a:t>
                      </a:r>
                    </a:p>
                  </a:txBody>
                  <a:tcPr marL="16092" marR="16092" marT="10728" marB="10728" anchor="ctr"/>
                </a:tc>
                <a:extLst>
                  <a:ext uri="{0D108BD9-81ED-4DB2-BD59-A6C34878D82A}">
                    <a16:rowId xmlns:a16="http://schemas.microsoft.com/office/drawing/2014/main" val="191718397"/>
                  </a:ext>
                </a:extLst>
              </a:tr>
              <a:tr h="27522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1" i="1" dirty="0" err="1">
                          <a:solidFill>
                            <a:schemeClr val="accent1">
                              <a:lumMod val="50000"/>
                            </a:schemeClr>
                          </a:solidFill>
                          <a:effectLst/>
                        </a:rPr>
                        <a:t>Kerby</a:t>
                      </a:r>
                      <a:r>
                        <a:rPr lang="en-US" sz="1200" b="1" i="1" dirty="0">
                          <a:solidFill>
                            <a:schemeClr val="accent1">
                              <a:lumMod val="50000"/>
                            </a:schemeClr>
                          </a:solidFill>
                          <a:effectLst/>
                        </a:rPr>
                        <a:t> Caudill</a:t>
                      </a:r>
                    </a:p>
                  </a:txBody>
                  <a:tcPr anchor="ctr"/>
                </a:tc>
                <a:tc>
                  <a:txBody>
                    <a:bodyPr/>
                    <a:lstStyle/>
                    <a:p>
                      <a:pPr rtl="0" fontAlgn="b"/>
                      <a:r>
                        <a:rPr lang="en-US" sz="1200" b="1" i="1" dirty="0">
                          <a:solidFill>
                            <a:schemeClr val="accent1">
                              <a:lumMod val="50000"/>
                            </a:schemeClr>
                          </a:solidFill>
                          <a:effectLst/>
                        </a:rPr>
                        <a:t>Parent</a:t>
                      </a:r>
                    </a:p>
                  </a:txBody>
                  <a:tcPr marL="16092" marR="16092" marT="10728" marB="10728" anchor="ctr"/>
                </a:tc>
                <a:extLst>
                  <a:ext uri="{0D108BD9-81ED-4DB2-BD59-A6C34878D82A}">
                    <a16:rowId xmlns:a16="http://schemas.microsoft.com/office/drawing/2014/main" val="3668916997"/>
                  </a:ext>
                </a:extLst>
              </a:tr>
              <a:tr h="27522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Amy </a:t>
                      </a:r>
                      <a:r>
                        <a:rPr lang="en-US" sz="1200" b="1" i="1" dirty="0" err="1">
                          <a:solidFill>
                            <a:schemeClr val="accent1">
                              <a:lumMod val="50000"/>
                            </a:schemeClr>
                          </a:solidFill>
                          <a:effectLst/>
                        </a:rPr>
                        <a:t>Dauble</a:t>
                      </a:r>
                      <a:r>
                        <a:rPr lang="en-US" sz="1200" b="1" i="1" dirty="0">
                          <a:solidFill>
                            <a:schemeClr val="accent1">
                              <a:lumMod val="50000"/>
                            </a:schemeClr>
                          </a:solidFill>
                          <a:effectLst/>
                        </a:rPr>
                        <a:t>-Madigan</a:t>
                      </a:r>
                    </a:p>
                  </a:txBody>
                  <a:tcPr/>
                </a:tc>
                <a:tc>
                  <a:txBody>
                    <a:bodyPr/>
                    <a:lstStyle/>
                    <a:p>
                      <a:pPr rtl="0" fontAlgn="b"/>
                      <a:r>
                        <a:rPr lang="en-US" sz="1200" b="1" i="1" dirty="0">
                          <a:solidFill>
                            <a:schemeClr val="accent1">
                              <a:lumMod val="50000"/>
                            </a:schemeClr>
                          </a:solidFill>
                          <a:effectLst/>
                        </a:rPr>
                        <a:t>Staff</a:t>
                      </a:r>
                    </a:p>
                  </a:txBody>
                  <a:tcPr marL="16092" marR="16092" marT="10728" marB="10728" anchor="b"/>
                </a:tc>
                <a:extLst>
                  <a:ext uri="{0D108BD9-81ED-4DB2-BD59-A6C34878D82A}">
                    <a16:rowId xmlns:a16="http://schemas.microsoft.com/office/drawing/2014/main" val="942615598"/>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Susana </a:t>
                      </a:r>
                      <a:r>
                        <a:rPr lang="en-US" sz="1200" b="1" i="1" dirty="0" err="1">
                          <a:solidFill>
                            <a:schemeClr val="accent1">
                              <a:lumMod val="50000"/>
                            </a:schemeClr>
                          </a:solidFill>
                          <a:effectLst/>
                        </a:rPr>
                        <a:t>Fattorini</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Staff/Parent</a:t>
                      </a:r>
                    </a:p>
                  </a:txBody>
                  <a:tcPr marL="16092" marR="16092" marT="10728" marB="10728" anchor="b"/>
                </a:tc>
                <a:extLst>
                  <a:ext uri="{0D108BD9-81ED-4DB2-BD59-A6C34878D82A}">
                    <a16:rowId xmlns:a16="http://schemas.microsoft.com/office/drawing/2014/main" val="4082892208"/>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Les Grant</a:t>
                      </a:r>
                    </a:p>
                  </a:txBody>
                  <a:tcPr/>
                </a:tc>
                <a:tc>
                  <a:txBody>
                    <a:bodyPr/>
                    <a:lstStyle/>
                    <a:p>
                      <a:pPr rtl="0" fontAlgn="b"/>
                      <a:r>
                        <a:rPr lang="en-US" sz="1200" b="1" i="1" dirty="0">
                          <a:solidFill>
                            <a:schemeClr val="accent1">
                              <a:lumMod val="50000"/>
                            </a:schemeClr>
                          </a:solidFill>
                          <a:effectLst/>
                        </a:rPr>
                        <a:t>Parent</a:t>
                      </a:r>
                    </a:p>
                  </a:txBody>
                  <a:tcPr marL="16092" marR="16092" marT="10728" marB="10728" anchor="b"/>
                </a:tc>
                <a:extLst>
                  <a:ext uri="{0D108BD9-81ED-4DB2-BD59-A6C34878D82A}">
                    <a16:rowId xmlns:a16="http://schemas.microsoft.com/office/drawing/2014/main" val="3528474193"/>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Angela Gray</a:t>
                      </a:r>
                    </a:p>
                  </a:txBody>
                  <a:tcPr/>
                </a:tc>
                <a:tc>
                  <a:txBody>
                    <a:bodyPr/>
                    <a:lstStyle/>
                    <a:p>
                      <a:pPr rtl="0" fontAlgn="b"/>
                      <a:r>
                        <a:rPr lang="en-US" sz="1200" b="1" i="1" dirty="0">
                          <a:solidFill>
                            <a:schemeClr val="accent1">
                              <a:lumMod val="50000"/>
                            </a:schemeClr>
                          </a:solidFill>
                          <a:effectLst/>
                        </a:rPr>
                        <a:t>Staff/Parent</a:t>
                      </a:r>
                    </a:p>
                  </a:txBody>
                  <a:tcPr marL="16092" marR="16092" marT="10728" marB="10728" anchor="b"/>
                </a:tc>
                <a:extLst>
                  <a:ext uri="{0D108BD9-81ED-4DB2-BD59-A6C34878D82A}">
                    <a16:rowId xmlns:a16="http://schemas.microsoft.com/office/drawing/2014/main" val="1926748678"/>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Everett </a:t>
                      </a:r>
                      <a:r>
                        <a:rPr lang="en-US" sz="1200" b="1" i="1" dirty="0" err="1">
                          <a:solidFill>
                            <a:schemeClr val="accent1">
                              <a:lumMod val="50000"/>
                            </a:schemeClr>
                          </a:solidFill>
                          <a:effectLst/>
                        </a:rPr>
                        <a:t>Grahn</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Student</a:t>
                      </a:r>
                    </a:p>
                  </a:txBody>
                  <a:tcPr marL="16092" marR="16092" marT="10728" marB="10728" anchor="b"/>
                </a:tc>
                <a:extLst>
                  <a:ext uri="{0D108BD9-81ED-4DB2-BD59-A6C34878D82A}">
                    <a16:rowId xmlns:a16="http://schemas.microsoft.com/office/drawing/2014/main" val="2041918821"/>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Patricia Guerrero</a:t>
                      </a:r>
                    </a:p>
                  </a:txBody>
                  <a:tcPr/>
                </a:tc>
                <a:tc>
                  <a:txBody>
                    <a:bodyPr/>
                    <a:lstStyle/>
                    <a:p>
                      <a:pPr rtl="0" fontAlgn="b"/>
                      <a:r>
                        <a:rPr lang="en-US" sz="1200" b="1" i="1" dirty="0">
                          <a:solidFill>
                            <a:schemeClr val="accent1">
                              <a:lumMod val="50000"/>
                            </a:schemeClr>
                          </a:solidFill>
                          <a:effectLst/>
                        </a:rPr>
                        <a:t>Parent</a:t>
                      </a:r>
                    </a:p>
                  </a:txBody>
                  <a:tcPr marL="16092" marR="16092" marT="10728" marB="10728" anchor="b"/>
                </a:tc>
                <a:extLst>
                  <a:ext uri="{0D108BD9-81ED-4DB2-BD59-A6C34878D82A}">
                    <a16:rowId xmlns:a16="http://schemas.microsoft.com/office/drawing/2014/main" val="3990314697"/>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Kelly Hatfield</a:t>
                      </a:r>
                    </a:p>
                  </a:txBody>
                  <a:tcPr/>
                </a:tc>
                <a:tc>
                  <a:txBody>
                    <a:bodyPr/>
                    <a:lstStyle/>
                    <a:p>
                      <a:pPr rtl="0" fontAlgn="b"/>
                      <a:r>
                        <a:rPr lang="en-US" sz="1200" b="1" i="1" dirty="0">
                          <a:solidFill>
                            <a:schemeClr val="accent1">
                              <a:lumMod val="50000"/>
                            </a:schemeClr>
                          </a:solidFill>
                          <a:effectLst/>
                        </a:rPr>
                        <a:t>Parent</a:t>
                      </a:r>
                    </a:p>
                  </a:txBody>
                  <a:tcPr marL="16092" marR="16092" marT="10728" marB="10728" anchor="b"/>
                </a:tc>
                <a:extLst>
                  <a:ext uri="{0D108BD9-81ED-4DB2-BD59-A6C34878D82A}">
                    <a16:rowId xmlns:a16="http://schemas.microsoft.com/office/drawing/2014/main" val="4153826687"/>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Leah Howard</a:t>
                      </a:r>
                    </a:p>
                  </a:txBody>
                  <a:tcPr/>
                </a:tc>
                <a:tc>
                  <a:txBody>
                    <a:bodyPr/>
                    <a:lstStyle/>
                    <a:p>
                      <a:pPr rtl="0" fontAlgn="b"/>
                      <a:r>
                        <a:rPr lang="en-US" sz="1200" b="1" i="1" dirty="0">
                          <a:solidFill>
                            <a:schemeClr val="accent1">
                              <a:lumMod val="50000"/>
                            </a:schemeClr>
                          </a:solidFill>
                          <a:effectLst/>
                        </a:rPr>
                        <a:t>Student</a:t>
                      </a:r>
                    </a:p>
                  </a:txBody>
                  <a:tcPr marL="16092" marR="16092" marT="10728" marB="10728" anchor="b"/>
                </a:tc>
                <a:extLst>
                  <a:ext uri="{0D108BD9-81ED-4DB2-BD59-A6C34878D82A}">
                    <a16:rowId xmlns:a16="http://schemas.microsoft.com/office/drawing/2014/main" val="2456795635"/>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Kim Indelicato, </a:t>
                      </a:r>
                      <a:r>
                        <a:rPr lang="en-US" sz="1200" b="1" i="1" dirty="0" err="1">
                          <a:solidFill>
                            <a:schemeClr val="accent1">
                              <a:lumMod val="50000"/>
                            </a:schemeClr>
                          </a:solidFill>
                          <a:effectLst/>
                        </a:rPr>
                        <a:t>Ed.D</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Staff</a:t>
                      </a:r>
                    </a:p>
                  </a:txBody>
                  <a:tcPr marL="16092" marR="16092" marT="10728" marB="10728" anchor="b"/>
                </a:tc>
                <a:extLst>
                  <a:ext uri="{0D108BD9-81ED-4DB2-BD59-A6C34878D82A}">
                    <a16:rowId xmlns:a16="http://schemas.microsoft.com/office/drawing/2014/main" val="2744954923"/>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Lauren </a:t>
                      </a:r>
                      <a:r>
                        <a:rPr lang="en-US" sz="1200" b="1" i="1" dirty="0" err="1">
                          <a:solidFill>
                            <a:schemeClr val="accent1">
                              <a:lumMod val="50000"/>
                            </a:schemeClr>
                          </a:solidFill>
                          <a:effectLst/>
                        </a:rPr>
                        <a:t>Jagnow</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Parent</a:t>
                      </a:r>
                    </a:p>
                  </a:txBody>
                  <a:tcPr marL="16092" marR="16092" marT="10728" marB="10728" anchor="b"/>
                </a:tc>
                <a:extLst>
                  <a:ext uri="{0D108BD9-81ED-4DB2-BD59-A6C34878D82A}">
                    <a16:rowId xmlns:a16="http://schemas.microsoft.com/office/drawing/2014/main" val="113651099"/>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Kelly Kent,</a:t>
                      </a:r>
                      <a:r>
                        <a:rPr lang="en-US" sz="1200" b="1" i="1" baseline="0" dirty="0">
                          <a:solidFill>
                            <a:schemeClr val="accent1">
                              <a:lumMod val="50000"/>
                            </a:schemeClr>
                          </a:solidFill>
                          <a:effectLst/>
                        </a:rPr>
                        <a:t> Ph.D.</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Board Member</a:t>
                      </a:r>
                    </a:p>
                  </a:txBody>
                  <a:tcPr marL="16092" marR="16092" marT="10728" marB="10728" anchor="b"/>
                </a:tc>
                <a:extLst>
                  <a:ext uri="{0D108BD9-81ED-4DB2-BD59-A6C34878D82A}">
                    <a16:rowId xmlns:a16="http://schemas.microsoft.com/office/drawing/2014/main" val="1566459956"/>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Leslie Lockhart</a:t>
                      </a:r>
                    </a:p>
                  </a:txBody>
                  <a:tcPr/>
                </a:tc>
                <a:tc>
                  <a:txBody>
                    <a:bodyPr/>
                    <a:lstStyle/>
                    <a:p>
                      <a:pPr rtl="0" fontAlgn="b"/>
                      <a:r>
                        <a:rPr lang="en-US" sz="1200" b="1" i="1" dirty="0">
                          <a:solidFill>
                            <a:schemeClr val="accent1">
                              <a:lumMod val="50000"/>
                            </a:schemeClr>
                          </a:solidFill>
                          <a:effectLst/>
                        </a:rPr>
                        <a:t>Superintendent</a:t>
                      </a:r>
                    </a:p>
                  </a:txBody>
                  <a:tcPr marL="16092" marR="16092" marT="10728" marB="10728" anchor="b"/>
                </a:tc>
                <a:extLst>
                  <a:ext uri="{0D108BD9-81ED-4DB2-BD59-A6C34878D82A}">
                    <a16:rowId xmlns:a16="http://schemas.microsoft.com/office/drawing/2014/main" val="24930619"/>
                  </a:ext>
                </a:extLst>
              </a:tr>
              <a:tr h="275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chemeClr val="accent1">
                              <a:lumMod val="50000"/>
                            </a:schemeClr>
                          </a:solidFill>
                          <a:effectLst/>
                        </a:rPr>
                        <a:t>Rebecca Lynch, </a:t>
                      </a:r>
                      <a:r>
                        <a:rPr lang="en-US" sz="1200" b="1" i="1" dirty="0" err="1">
                          <a:solidFill>
                            <a:schemeClr val="accent1">
                              <a:lumMod val="50000"/>
                            </a:schemeClr>
                          </a:solidFill>
                          <a:effectLst/>
                        </a:rPr>
                        <a:t>Ed.D</a:t>
                      </a:r>
                      <a:endParaRPr lang="en-US" sz="1200" b="1" i="1" dirty="0">
                        <a:solidFill>
                          <a:schemeClr val="accent1">
                            <a:lumMod val="50000"/>
                          </a:schemeClr>
                        </a:solidFill>
                        <a:effectLst/>
                      </a:endParaRPr>
                    </a:p>
                  </a:txBody>
                  <a:tcPr/>
                </a:tc>
                <a:tc>
                  <a:txBody>
                    <a:bodyPr/>
                    <a:lstStyle/>
                    <a:p>
                      <a:pPr rtl="0" fontAlgn="b"/>
                      <a:r>
                        <a:rPr lang="en-US" sz="1200" b="1" i="1" dirty="0">
                          <a:solidFill>
                            <a:schemeClr val="accent1">
                              <a:lumMod val="50000"/>
                            </a:schemeClr>
                          </a:solidFill>
                          <a:effectLst/>
                        </a:rPr>
                        <a:t>Staff</a:t>
                      </a:r>
                    </a:p>
                  </a:txBody>
                  <a:tcPr marL="16092" marR="16092" marT="10728" marB="10728" anchor="b"/>
                </a:tc>
                <a:extLst>
                  <a:ext uri="{0D108BD9-81ED-4DB2-BD59-A6C34878D82A}">
                    <a16:rowId xmlns:a16="http://schemas.microsoft.com/office/drawing/2014/main" val="1821137906"/>
                  </a:ext>
                </a:extLst>
              </a:tr>
            </a:tbl>
          </a:graphicData>
        </a:graphic>
      </p:graphicFrame>
    </p:spTree>
    <p:extLst>
      <p:ext uri="{BB962C8B-B14F-4D97-AF65-F5344CB8AC3E}">
        <p14:creationId xmlns:p14="http://schemas.microsoft.com/office/powerpoint/2010/main" val="26857340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125" y="50801"/>
            <a:ext cx="10515600" cy="759482"/>
          </a:xfrm>
        </p:spPr>
        <p:txBody>
          <a:bodyPr/>
          <a:lstStyle/>
          <a:p>
            <a:r>
              <a:rPr lang="en-US" b="1" dirty="0">
                <a:solidFill>
                  <a:schemeClr val="accent1">
                    <a:lumMod val="50000"/>
                  </a:schemeClr>
                </a:solidFill>
                <a:latin typeface="+mn-lt"/>
              </a:rPr>
              <a:t>References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pic>
        <p:nvPicPr>
          <p:cNvPr id="14" name="Picture 13"/>
          <p:cNvPicPr>
            <a:picLocks noChangeAspect="1"/>
          </p:cNvPicPr>
          <p:nvPr/>
        </p:nvPicPr>
        <p:blipFill rotWithShape="1">
          <a:blip r:embed="rId3"/>
          <a:srcRect t="12534"/>
          <a:stretch/>
        </p:blipFill>
        <p:spPr>
          <a:xfrm>
            <a:off x="325821" y="1282262"/>
            <a:ext cx="8741979" cy="5074088"/>
          </a:xfrm>
          <a:prstGeom prst="rect">
            <a:avLst/>
          </a:prstGeom>
        </p:spPr>
      </p:pic>
    </p:spTree>
    <p:extLst>
      <p:ext uri="{BB962C8B-B14F-4D97-AF65-F5344CB8AC3E}">
        <p14:creationId xmlns:p14="http://schemas.microsoft.com/office/powerpoint/2010/main" val="879761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972" y="154934"/>
            <a:ext cx="10515600" cy="391620"/>
          </a:xfrm>
        </p:spPr>
        <p:txBody>
          <a:bodyPr>
            <a:normAutofit fontScale="90000"/>
          </a:bodyPr>
          <a:lstStyle/>
          <a:p>
            <a:r>
              <a:rPr lang="en-US" b="1" dirty="0">
                <a:solidFill>
                  <a:schemeClr val="accent1">
                    <a:lumMod val="50000"/>
                  </a:schemeClr>
                </a:solidFill>
                <a:latin typeface="+mn-lt"/>
              </a:rPr>
              <a:t>A Call to Act</a:t>
            </a:r>
          </a:p>
        </p:txBody>
      </p:sp>
      <p:sp>
        <p:nvSpPr>
          <p:cNvPr id="3" name="Content Placeholder 2"/>
          <p:cNvSpPr>
            <a:spLocks noGrp="1"/>
          </p:cNvSpPr>
          <p:nvPr>
            <p:ph idx="1"/>
          </p:nvPr>
        </p:nvSpPr>
        <p:spPr>
          <a:xfrm>
            <a:off x="315311" y="744476"/>
            <a:ext cx="11729544" cy="5723617"/>
          </a:xfrm>
        </p:spPr>
        <p:txBody>
          <a:bodyPr>
            <a:normAutofit fontScale="25000" lnSpcReduction="20000"/>
          </a:bodyPr>
          <a:lstStyle/>
          <a:p>
            <a:pPr marL="0" indent="0">
              <a:buNone/>
            </a:pPr>
            <a:endParaRPr lang="en-US" sz="3800" dirty="0">
              <a:solidFill>
                <a:schemeClr val="accent1">
                  <a:lumMod val="50000"/>
                </a:schemeClr>
              </a:solidFill>
            </a:endParaRPr>
          </a:p>
          <a:p>
            <a:pPr marL="0" indent="0">
              <a:lnSpc>
                <a:spcPct val="120000"/>
              </a:lnSpc>
              <a:spcBef>
                <a:spcPts val="0"/>
              </a:spcBef>
              <a:spcAft>
                <a:spcPts val="600"/>
              </a:spcAft>
              <a:buNone/>
            </a:pPr>
            <a:r>
              <a:rPr lang="en-US" sz="6400" dirty="0">
                <a:solidFill>
                  <a:schemeClr val="accent1">
                    <a:lumMod val="50000"/>
                  </a:schemeClr>
                </a:solidFill>
              </a:rPr>
              <a:t>Dear CCUSD Families and Staff,</a:t>
            </a:r>
          </a:p>
          <a:p>
            <a:pPr marL="0" indent="0">
              <a:lnSpc>
                <a:spcPct val="120000"/>
              </a:lnSpc>
              <a:spcBef>
                <a:spcPts val="0"/>
              </a:spcBef>
              <a:spcAft>
                <a:spcPts val="600"/>
              </a:spcAft>
              <a:buNone/>
            </a:pPr>
            <a:endParaRPr lang="en-US" sz="6400" dirty="0">
              <a:solidFill>
                <a:schemeClr val="accent1">
                  <a:lumMod val="50000"/>
                </a:schemeClr>
              </a:solidFill>
            </a:endParaRPr>
          </a:p>
          <a:p>
            <a:pPr marL="0" indent="0">
              <a:lnSpc>
                <a:spcPct val="120000"/>
              </a:lnSpc>
              <a:spcBef>
                <a:spcPts val="0"/>
              </a:spcBef>
              <a:spcAft>
                <a:spcPts val="600"/>
              </a:spcAft>
              <a:buNone/>
            </a:pPr>
            <a:r>
              <a:rPr lang="en-US" sz="6400" dirty="0">
                <a:solidFill>
                  <a:schemeClr val="accent1">
                    <a:lumMod val="50000"/>
                  </a:schemeClr>
                </a:solidFill>
              </a:rPr>
              <a:t>It is an honor to be the Superintendent of such a beautifully diverse school district. Each of our schools serves as a microcosm of the greater world. With the most recent national social unrest and the Black Lives Matter movement's growing strength and awareness, this is the perfect time for CCUSD to take stock and address the systemic inequities that have been present for so long. I am proud that CCUSD picked up the gauntlet and demanded that we can do better.</a:t>
            </a:r>
            <a:br>
              <a:rPr lang="en-US" sz="6400" dirty="0">
                <a:solidFill>
                  <a:schemeClr val="accent1">
                    <a:lumMod val="50000"/>
                  </a:schemeClr>
                </a:solidFill>
              </a:rPr>
            </a:br>
            <a:endParaRPr lang="en-US" sz="6400" dirty="0">
              <a:solidFill>
                <a:schemeClr val="accent1">
                  <a:lumMod val="50000"/>
                </a:schemeClr>
              </a:solidFill>
            </a:endParaRPr>
          </a:p>
          <a:p>
            <a:pPr marL="0" indent="0">
              <a:lnSpc>
                <a:spcPct val="120000"/>
              </a:lnSpc>
              <a:spcBef>
                <a:spcPts val="0"/>
              </a:spcBef>
              <a:spcAft>
                <a:spcPts val="600"/>
              </a:spcAft>
              <a:buNone/>
            </a:pPr>
            <a:r>
              <a:rPr lang="en-US" sz="6400" dirty="0">
                <a:solidFill>
                  <a:schemeClr val="accent1">
                    <a:lumMod val="50000"/>
                  </a:schemeClr>
                </a:solidFill>
              </a:rPr>
              <a:t>Our Equity Advisory Committee has been in existence for four years. They have worked incredibly hard to develop an equity action plan that will outline specific action steps moving forward to support and educate our students and our staff in the areas of anti-racism, anti-hate, and anti-bias. We do not take this plan lightly, nor should we. This plan outlines the steps moving forward, where we have taken on the responsibility to teach and model real equity and inclusion to students and staff. We will encourage our staff to navigate sometimes uncomfortable waters in addressing racial injustice. We will support, see, and celebrate our students for the incredible individuals that they are. We will provide them with the confidence and knowledge to enter into the world as change agents committed to make a difference and disrupt systems that have been historically unforgiving for students of color, students with different abilities, and students within our LGBTQIA community.</a:t>
            </a:r>
            <a:br>
              <a:rPr lang="en-US" sz="6400" dirty="0">
                <a:solidFill>
                  <a:schemeClr val="accent1">
                    <a:lumMod val="50000"/>
                  </a:schemeClr>
                </a:solidFill>
              </a:rPr>
            </a:br>
            <a:endParaRPr lang="en-US" sz="6400" dirty="0">
              <a:solidFill>
                <a:schemeClr val="accent1">
                  <a:lumMod val="50000"/>
                </a:schemeClr>
              </a:solidFill>
            </a:endParaRPr>
          </a:p>
          <a:p>
            <a:pPr marL="0" indent="0">
              <a:lnSpc>
                <a:spcPct val="120000"/>
              </a:lnSpc>
              <a:spcBef>
                <a:spcPts val="0"/>
              </a:spcBef>
              <a:spcAft>
                <a:spcPts val="600"/>
              </a:spcAft>
              <a:buNone/>
            </a:pPr>
            <a:r>
              <a:rPr lang="en-US" sz="6400" dirty="0">
                <a:solidFill>
                  <a:schemeClr val="accent1">
                    <a:lumMod val="50000"/>
                  </a:schemeClr>
                </a:solidFill>
              </a:rPr>
              <a:t>I hope this equity action plan also serves as a foundation for opening dialogue. I would like to formally thank the Equity Advisory Committee for all of their time, work, and commitment that was they willingly and lovingly poured into the development of this plan.</a:t>
            </a:r>
            <a:br>
              <a:rPr lang="en-US" sz="6400" dirty="0">
                <a:solidFill>
                  <a:schemeClr val="accent1">
                    <a:lumMod val="50000"/>
                  </a:schemeClr>
                </a:solidFill>
              </a:rPr>
            </a:br>
            <a:endParaRPr lang="en-US" sz="6400" dirty="0">
              <a:solidFill>
                <a:schemeClr val="accent1">
                  <a:lumMod val="50000"/>
                </a:schemeClr>
              </a:solidFill>
            </a:endParaRPr>
          </a:p>
          <a:p>
            <a:pPr marL="0" indent="0">
              <a:lnSpc>
                <a:spcPct val="120000"/>
              </a:lnSpc>
              <a:spcBef>
                <a:spcPts val="0"/>
              </a:spcBef>
              <a:spcAft>
                <a:spcPts val="600"/>
              </a:spcAft>
              <a:buNone/>
            </a:pPr>
            <a:r>
              <a:rPr lang="en-US" sz="6400" dirty="0">
                <a:solidFill>
                  <a:schemeClr val="accent1">
                    <a:lumMod val="50000"/>
                  </a:schemeClr>
                </a:solidFill>
              </a:rPr>
              <a:t>Sincerely,</a:t>
            </a:r>
          </a:p>
          <a:p>
            <a:pPr marL="0" indent="0">
              <a:lnSpc>
                <a:spcPct val="120000"/>
              </a:lnSpc>
              <a:spcBef>
                <a:spcPts val="0"/>
              </a:spcBef>
              <a:spcAft>
                <a:spcPts val="600"/>
              </a:spcAft>
              <a:buNone/>
            </a:pPr>
            <a:r>
              <a:rPr lang="en-US" sz="6400" dirty="0">
                <a:solidFill>
                  <a:schemeClr val="accent1">
                    <a:lumMod val="50000"/>
                  </a:schemeClr>
                </a:solidFill>
              </a:rPr>
              <a:t>Leslie Lockhart, Superintendent</a:t>
            </a:r>
          </a:p>
          <a:p>
            <a:pPr marL="0" indent="0">
              <a:buNone/>
            </a:pPr>
            <a:r>
              <a:rPr lang="en-US" sz="7200" dirty="0"/>
              <a:t/>
            </a:r>
            <a:br>
              <a:rPr lang="en-US" sz="7200" dirty="0"/>
            </a:br>
            <a:endParaRPr lang="en-US" sz="7200" dirty="0"/>
          </a:p>
          <a:p>
            <a:pPr marL="0" marR="0" lvl="0" indent="0" defTabSz="914400" eaLnBrk="1" fontAlgn="auto" latinLnBrk="0" hangingPunct="1">
              <a:lnSpc>
                <a:spcPct val="100000"/>
              </a:lnSpc>
              <a:spcBef>
                <a:spcPts val="0"/>
              </a:spcBef>
              <a:spcAft>
                <a:spcPts val="0"/>
              </a:spcAft>
              <a:buClrTx/>
              <a:buSzTx/>
              <a:buNone/>
              <a:tabLst/>
              <a:defRPr/>
            </a:pPr>
            <a:endParaRPr lang="en-US" sz="7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Tree>
    <p:extLst>
      <p:ext uri="{BB962C8B-B14F-4D97-AF65-F5344CB8AC3E}">
        <p14:creationId xmlns:p14="http://schemas.microsoft.com/office/powerpoint/2010/main" val="1453196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97795"/>
          </a:xfrm>
        </p:spPr>
        <p:txBody>
          <a:bodyPr>
            <a:normAutofit fontScale="90000"/>
          </a:bodyPr>
          <a:lstStyle/>
          <a:p>
            <a:r>
              <a:rPr lang="en-US" b="1" dirty="0">
                <a:solidFill>
                  <a:schemeClr val="accent1">
                    <a:lumMod val="50000"/>
                  </a:schemeClr>
                </a:solidFill>
                <a:latin typeface="+mn-lt"/>
              </a:rPr>
              <a:t>Executive Summary</a:t>
            </a:r>
          </a:p>
        </p:txBody>
      </p:sp>
      <p:sp>
        <p:nvSpPr>
          <p:cNvPr id="3" name="Content Placeholder 2"/>
          <p:cNvSpPr>
            <a:spLocks noGrp="1"/>
          </p:cNvSpPr>
          <p:nvPr>
            <p:ph idx="1"/>
          </p:nvPr>
        </p:nvSpPr>
        <p:spPr>
          <a:xfrm>
            <a:off x="838200" y="1286891"/>
            <a:ext cx="10515600" cy="5571109"/>
          </a:xfr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a:solidFill>
                  <a:schemeClr val="accent1">
                    <a:lumMod val="50000"/>
                  </a:schemeClr>
                </a:solidFill>
              </a:rPr>
              <a:t>The Culver City Unified School District (CCUSD) is committed to ensuring that our organization reflects the racial and cultural diversity of our community. As an organization we acknowledge and accept our responsibility for providing high quality, culturally responsive learning environments for all of our students and stakeholders. This commitment has been encapsulated in our desire to have a documented plan of action that indicates the concrete steps and measures we will take as a district to ensure an equitable education for all students, as well as identified supports for both parents and staff members. </a:t>
            </a:r>
          </a:p>
          <a:p>
            <a:pPr marL="0" marR="0" lvl="0" indent="0" defTabSz="914400" eaLnBrk="1" fontAlgn="auto" latinLnBrk="0" hangingPunct="1">
              <a:lnSpc>
                <a:spcPct val="100000"/>
              </a:lnSpc>
              <a:spcBef>
                <a:spcPts val="0"/>
              </a:spcBef>
              <a:spcAft>
                <a:spcPts val="0"/>
              </a:spcAft>
              <a:buClrTx/>
              <a:buSzTx/>
              <a:buFontTx/>
              <a:buNone/>
              <a:tabLst/>
              <a:defRPr/>
            </a:pPr>
            <a:endParaRPr lang="en-US" sz="1800" dirty="0">
              <a:solidFill>
                <a:schemeClr val="accent1">
                  <a:lumMod val="50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lang="en-US" sz="1800" dirty="0">
                <a:solidFill>
                  <a:schemeClr val="accent1">
                    <a:lumMod val="50000"/>
                  </a:schemeClr>
                </a:solidFill>
              </a:rPr>
              <a:t>During the 2019-2020 school year, the Equity Advisory Committee worked to craft our organizational definition of equity. This process involved self reflection and a personal understanding of the concept of equity as well as an understanding of how equity would be actualized in CCUSD. Our equity vision served as a spring board toward the development of four overarching goals. These goals represent our commitment to ensuring equity as a organization and express a high level of intentionality to support students, parents, and staff members. In addition to identifying our four core goals, action steps were developed using both quantitative and qualitative data sets. Academic, discipline, and survey data was used to identify areas of need. The result of this work is a comprehensive multi- year equity plan that will guide us in the implementation of a plan that supports culturally competent attitudes, knowledge, and skills. </a:t>
            </a:r>
          </a:p>
          <a:p>
            <a:pPr marL="0" marR="0" lvl="0" indent="0" defTabSz="914400" eaLnBrk="1" fontAlgn="auto" latinLnBrk="0" hangingPunct="1">
              <a:lnSpc>
                <a:spcPct val="100000"/>
              </a:lnSpc>
              <a:spcBef>
                <a:spcPts val="0"/>
              </a:spcBef>
              <a:spcAft>
                <a:spcPts val="0"/>
              </a:spcAft>
              <a:buClrTx/>
              <a:buSzTx/>
              <a:buFontTx/>
              <a:buNone/>
              <a:tabLst/>
              <a:defRPr/>
            </a:pPr>
            <a:endParaRPr lang="en-US" sz="1800" dirty="0">
              <a:solidFill>
                <a:schemeClr val="accent1">
                  <a:lumMod val="50000"/>
                </a:schemeClr>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Tree>
    <p:extLst>
      <p:ext uri="{BB962C8B-B14F-4D97-AF65-F5344CB8AC3E}">
        <p14:creationId xmlns:p14="http://schemas.microsoft.com/office/powerpoint/2010/main" val="3356648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91"/>
            <a:ext cx="10515600" cy="664889"/>
          </a:xfrm>
        </p:spPr>
        <p:txBody>
          <a:bodyPr>
            <a:normAutofit fontScale="90000"/>
          </a:bodyPr>
          <a:lstStyle/>
          <a:p>
            <a:r>
              <a:rPr lang="en-US" b="1" dirty="0">
                <a:solidFill>
                  <a:schemeClr val="accent1">
                    <a:lumMod val="50000"/>
                  </a:schemeClr>
                </a:solidFill>
                <a:latin typeface="+mn-lt"/>
              </a:rPr>
              <a:t>Theoretical Frameworks and Research</a:t>
            </a:r>
          </a:p>
        </p:txBody>
      </p:sp>
      <p:sp>
        <p:nvSpPr>
          <p:cNvPr id="3" name="Content Placeholder 2"/>
          <p:cNvSpPr>
            <a:spLocks noGrp="1"/>
          </p:cNvSpPr>
          <p:nvPr>
            <p:ph idx="1"/>
          </p:nvPr>
        </p:nvSpPr>
        <p:spPr>
          <a:xfrm>
            <a:off x="533400" y="1216025"/>
            <a:ext cx="10515600" cy="4351338"/>
          </a:xfr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1600" dirty="0"/>
          </a:p>
          <a:p>
            <a:pPr marL="0" marR="0" lvl="0" indent="0" defTabSz="914400" eaLnBrk="1" fontAlgn="auto" latinLnBrk="0" hangingPunct="1">
              <a:lnSpc>
                <a:spcPct val="100000"/>
              </a:lnSpc>
              <a:spcBef>
                <a:spcPts val="0"/>
              </a:spcBef>
              <a:spcAft>
                <a:spcPts val="0"/>
              </a:spcAft>
              <a:buClrTx/>
              <a:buSzTx/>
              <a:buFontTx/>
              <a:buNone/>
              <a:tabLst/>
              <a:defRPr/>
            </a:pPr>
            <a:endParaRPr lang="en-US" sz="1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
        <p:nvSpPr>
          <p:cNvPr id="12" name="Rectangle 11"/>
          <p:cNvSpPr/>
          <p:nvPr/>
        </p:nvSpPr>
        <p:spPr>
          <a:xfrm>
            <a:off x="533400" y="1024517"/>
            <a:ext cx="11109435" cy="5632311"/>
          </a:xfrm>
          <a:prstGeom prst="rect">
            <a:avLst/>
          </a:prstGeom>
        </p:spPr>
        <p:txBody>
          <a:bodyPr wrap="square">
            <a:spAutoFit/>
          </a:bodyPr>
          <a:lstStyle/>
          <a:p>
            <a:r>
              <a:rPr lang="en-US" dirty="0">
                <a:solidFill>
                  <a:schemeClr val="accent1">
                    <a:lumMod val="50000"/>
                  </a:schemeClr>
                </a:solidFill>
              </a:rPr>
              <a:t>This plan was developed using the research of several renowned scholars on the best practices for ensuring organizational equity. In CCUSD we want to work with urgency and fidelity to implement the action steps in our plan. Our implementation model is based on the 8 stage process developed by John Kotter known as Kotter’s Change Theory (Kotter, 2012). This process has been used a successful strategy for implementing organization change. We worked to establish a clear sense of urgency using the EAC as a guiding coalition. Our coalition has created a vision that will support our equity work. Our plan outlines how the vision will be communicated, evaluated for effectiveness, and institutionalized into the culture of CCUSD.</a:t>
            </a:r>
          </a:p>
          <a:p>
            <a:endParaRPr lang="en-US" dirty="0">
              <a:solidFill>
                <a:schemeClr val="accent1">
                  <a:lumMod val="50000"/>
                </a:schemeClr>
              </a:solidFill>
            </a:endParaRPr>
          </a:p>
          <a:p>
            <a:endParaRPr lang="en-US" dirty="0">
              <a:solidFill>
                <a:schemeClr val="accent1">
                  <a:lumMod val="50000"/>
                </a:schemeClr>
              </a:solidFill>
            </a:endParaRPr>
          </a:p>
          <a:p>
            <a:endParaRPr lang="en-US" dirty="0">
              <a:solidFill>
                <a:schemeClr val="accent1">
                  <a:lumMod val="50000"/>
                </a:schemeClr>
              </a:solidFill>
            </a:endParaRPr>
          </a:p>
          <a:p>
            <a:endParaRPr lang="en-US" dirty="0">
              <a:solidFill>
                <a:schemeClr val="accent1">
                  <a:lumMod val="50000"/>
                </a:schemeClr>
              </a:solidFill>
            </a:endParaRPr>
          </a:p>
          <a:p>
            <a:endParaRPr lang="en-US" dirty="0">
              <a:solidFill>
                <a:schemeClr val="accent1">
                  <a:lumMod val="50000"/>
                </a:schemeClr>
              </a:solidFill>
            </a:endParaRPr>
          </a:p>
          <a:p>
            <a:endParaRPr lang="en-US" dirty="0">
              <a:solidFill>
                <a:schemeClr val="accent1">
                  <a:lumMod val="50000"/>
                </a:schemeClr>
              </a:solidFill>
            </a:endParaRPr>
          </a:p>
          <a:p>
            <a:endParaRPr lang="en-US" dirty="0">
              <a:solidFill>
                <a:schemeClr val="accent1">
                  <a:lumMod val="50000"/>
                </a:schemeClr>
              </a:solidFill>
            </a:endParaRPr>
          </a:p>
          <a:p>
            <a:endParaRPr lang="en-US" dirty="0">
              <a:solidFill>
                <a:schemeClr val="accent1">
                  <a:lumMod val="50000"/>
                </a:schemeClr>
              </a:solidFill>
            </a:endParaRPr>
          </a:p>
          <a:p>
            <a:endParaRPr lang="en-US" dirty="0"/>
          </a:p>
          <a:p>
            <a:r>
              <a:rPr lang="en-US" dirty="0"/>
              <a:t> </a:t>
            </a:r>
          </a:p>
          <a:p>
            <a:pPr algn="ctr"/>
            <a:endParaRPr lang="en-US" dirty="0">
              <a:solidFill>
                <a:schemeClr val="accent1">
                  <a:lumMod val="50000"/>
                </a:schemeClr>
              </a:solidFill>
            </a:endParaRPr>
          </a:p>
          <a:p>
            <a:pPr algn="ctr"/>
            <a:r>
              <a:rPr lang="en-US" dirty="0">
                <a:solidFill>
                  <a:schemeClr val="accent1">
                    <a:lumMod val="50000"/>
                  </a:schemeClr>
                </a:solidFill>
              </a:rPr>
              <a:t>Kotter, J. P. (2012). Leading Change. Boston, Massachusetts: Harvard Business Review Press.</a:t>
            </a:r>
          </a:p>
          <a:p>
            <a:pPr algn="ctr"/>
            <a:endParaRPr lang="en-US" dirty="0">
              <a:solidFill>
                <a:schemeClr val="accent1">
                  <a:lumMod val="50000"/>
                </a:schemeClr>
              </a:solidFill>
            </a:endParaRPr>
          </a:p>
        </p:txBody>
      </p:sp>
      <p:pic>
        <p:nvPicPr>
          <p:cNvPr id="15" name="Picture 14"/>
          <p:cNvPicPr/>
          <p:nvPr/>
        </p:nvPicPr>
        <p:blipFill rotWithShape="1">
          <a:blip r:embed="rId3">
            <a:extLst>
              <a:ext uri="{28A0092B-C50C-407E-A947-70E740481C1C}">
                <a14:useLocalDpi xmlns:a14="http://schemas.microsoft.com/office/drawing/2010/main" val="0"/>
              </a:ext>
            </a:extLst>
          </a:blip>
          <a:srcRect r="3791" b="2663"/>
          <a:stretch/>
        </p:blipFill>
        <p:spPr bwMode="auto">
          <a:xfrm>
            <a:off x="4078014" y="3205655"/>
            <a:ext cx="4442308" cy="25778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37798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684" y="72310"/>
            <a:ext cx="10515600" cy="862920"/>
          </a:xfrm>
        </p:spPr>
        <p:txBody>
          <a:bodyPr/>
          <a:lstStyle/>
          <a:p>
            <a:r>
              <a:rPr lang="en-US" b="1" dirty="0">
                <a:solidFill>
                  <a:schemeClr val="accent1">
                    <a:lumMod val="50000"/>
                  </a:schemeClr>
                </a:solidFill>
                <a:latin typeface="+mn-lt"/>
              </a:rPr>
              <a:t>Theoretical Frameworks and Research</a:t>
            </a:r>
            <a:endParaRPr lang="en-US" b="1" dirty="0">
              <a:latin typeface="+mn-l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
        <p:nvSpPr>
          <p:cNvPr id="7" name="Rectangle 6"/>
          <p:cNvSpPr/>
          <p:nvPr/>
        </p:nvSpPr>
        <p:spPr>
          <a:xfrm>
            <a:off x="693684" y="1093107"/>
            <a:ext cx="10607566" cy="1200329"/>
          </a:xfrm>
          <a:prstGeom prst="rect">
            <a:avLst/>
          </a:prstGeom>
        </p:spPr>
        <p:txBody>
          <a:bodyPr wrap="square">
            <a:spAutoFit/>
          </a:bodyPr>
          <a:lstStyle/>
          <a:p>
            <a:r>
              <a:rPr lang="en-US" dirty="0">
                <a:solidFill>
                  <a:schemeClr val="accent1">
                    <a:lumMod val="50000"/>
                  </a:schemeClr>
                </a:solidFill>
                <a:effectLst/>
                <a:latin typeface="Calibri" charset="0"/>
                <a:ea typeface="Calibri" charset="0"/>
                <a:cs typeface="Times New Roman" charset="0"/>
              </a:rPr>
              <a:t>In order to effectively implement equitable organizational change there must be an understanding of the guiding principles of Cultural Proficiency Continuum, as well as the Essential </a:t>
            </a:r>
            <a:r>
              <a:rPr lang="en-US" dirty="0">
                <a:solidFill>
                  <a:schemeClr val="accent1">
                    <a:lumMod val="50000"/>
                  </a:schemeClr>
                </a:solidFill>
                <a:latin typeface="Calibri" charset="0"/>
                <a:ea typeface="Calibri" charset="0"/>
                <a:cs typeface="Times New Roman" charset="0"/>
              </a:rPr>
              <a:t>E</a:t>
            </a:r>
            <a:r>
              <a:rPr lang="en-US" dirty="0">
                <a:solidFill>
                  <a:schemeClr val="accent1">
                    <a:lumMod val="50000"/>
                  </a:schemeClr>
                </a:solidFill>
                <a:effectLst/>
                <a:latin typeface="Calibri" charset="0"/>
                <a:ea typeface="Calibri" charset="0"/>
                <a:cs typeface="Times New Roman" charset="0"/>
              </a:rPr>
              <a:t>lements of Cultural </a:t>
            </a:r>
            <a:r>
              <a:rPr lang="en-US" dirty="0">
                <a:solidFill>
                  <a:schemeClr val="accent1">
                    <a:lumMod val="50000"/>
                  </a:schemeClr>
                </a:solidFill>
                <a:latin typeface="Calibri" charset="0"/>
                <a:ea typeface="Calibri" charset="0"/>
                <a:cs typeface="Times New Roman" charset="0"/>
              </a:rPr>
              <a:t>P</a:t>
            </a:r>
            <a:r>
              <a:rPr lang="en-US" dirty="0">
                <a:solidFill>
                  <a:schemeClr val="accent1">
                    <a:lumMod val="50000"/>
                  </a:schemeClr>
                </a:solidFill>
                <a:effectLst/>
                <a:latin typeface="Calibri" charset="0"/>
                <a:ea typeface="Calibri" charset="0"/>
                <a:cs typeface="Times New Roman" charset="0"/>
              </a:rPr>
              <a:t>roficiency which provide the standards for values, behavior, and organizational policies (Lindsey, Robins, &amp; Terrell, 2009). </a:t>
            </a:r>
          </a:p>
          <a:p>
            <a:r>
              <a:rPr lang="en-US" dirty="0">
                <a:solidFill>
                  <a:schemeClr val="accent1">
                    <a:lumMod val="50000"/>
                  </a:schemeClr>
                </a:solidFill>
                <a:effectLst/>
                <a:latin typeface="Calibri" charset="0"/>
                <a:ea typeface="Calibri" charset="0"/>
                <a:cs typeface="Times New Roman" charset="0"/>
              </a:rPr>
              <a:t> </a:t>
            </a:r>
          </a:p>
        </p:txBody>
      </p:sp>
      <p:pic>
        <p:nvPicPr>
          <p:cNvPr id="8" name="Picture 7"/>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756742" y="2118168"/>
            <a:ext cx="6016795" cy="1996632"/>
          </a:xfrm>
          <a:prstGeom prst="rect">
            <a:avLst/>
          </a:prstGeom>
        </p:spPr>
      </p:pic>
      <p:pic>
        <p:nvPicPr>
          <p:cNvPr id="9" name="Picture 8"/>
          <p:cNvPicPr/>
          <p:nvPr/>
        </p:nvPicPr>
        <p:blipFill>
          <a:blip r:embed="rId5">
            <a:extLst>
              <a:ext uri="{28A0092B-C50C-407E-A947-70E740481C1C}">
                <a14:useLocalDpi xmlns:a14="http://schemas.microsoft.com/office/drawing/2010/main" val="0"/>
              </a:ext>
            </a:extLst>
          </a:blip>
          <a:stretch>
            <a:fillRect/>
          </a:stretch>
        </p:blipFill>
        <p:spPr>
          <a:xfrm>
            <a:off x="7141580" y="2118167"/>
            <a:ext cx="3726117" cy="2095018"/>
          </a:xfrm>
          <a:prstGeom prst="rect">
            <a:avLst/>
          </a:prstGeom>
        </p:spPr>
      </p:pic>
      <p:sp>
        <p:nvSpPr>
          <p:cNvPr id="10" name="Rectangle 9"/>
          <p:cNvSpPr/>
          <p:nvPr/>
        </p:nvSpPr>
        <p:spPr>
          <a:xfrm>
            <a:off x="756743" y="4549676"/>
            <a:ext cx="10607566" cy="2308324"/>
          </a:xfrm>
          <a:prstGeom prst="rect">
            <a:avLst/>
          </a:prstGeom>
        </p:spPr>
        <p:txBody>
          <a:bodyPr wrap="square">
            <a:spAutoFit/>
          </a:bodyPr>
          <a:lstStyle/>
          <a:p>
            <a:r>
              <a:rPr lang="en-US" dirty="0">
                <a:solidFill>
                  <a:schemeClr val="accent1">
                    <a:lumMod val="50000"/>
                  </a:schemeClr>
                </a:solidFill>
                <a:effectLst/>
                <a:latin typeface="Calibri" charset="0"/>
                <a:ea typeface="Calibri" charset="0"/>
                <a:cs typeface="Times New Roman" charset="0"/>
              </a:rPr>
              <a:t>Our commitment to ensure equity lies in the researched-based proven strategy that building the capacity of schools and providing them with additional support will aide them in meeting the complex needs of students. Further, it is in our common interest to ensure that all students in CCUSD receive an education that allows them to cultivate their talent and maximize their potential (Noguera &amp; Blankstein, 2015).We are committed to equipping our staff to be able to recognize biases, respond immediately,</a:t>
            </a:r>
            <a:r>
              <a:rPr lang="en-US" dirty="0">
                <a:solidFill>
                  <a:schemeClr val="accent1">
                    <a:lumMod val="50000"/>
                  </a:schemeClr>
                </a:solidFill>
                <a:effectLst/>
                <a:latin typeface="Calibri" charset="0"/>
                <a:ea typeface="Times New Roman" charset="0"/>
                <a:cs typeface="Times New Roman" charset="0"/>
              </a:rPr>
              <a:t> redress inequities and oppressive ideologies, as well as actively cultivate equitable anti-oppressive ideologies (Gorski &amp; Pothini, 2014).</a:t>
            </a:r>
            <a:endParaRPr lang="en-US" dirty="0">
              <a:solidFill>
                <a:schemeClr val="accent1">
                  <a:lumMod val="50000"/>
                </a:schemeClr>
              </a:solidFill>
              <a:effectLst/>
              <a:latin typeface="Calibri" charset="0"/>
              <a:ea typeface="Calibri" charset="0"/>
              <a:cs typeface="Times New Roman" charset="0"/>
            </a:endParaRPr>
          </a:p>
          <a:p>
            <a:r>
              <a:rPr lang="en-US" dirty="0">
                <a:solidFill>
                  <a:schemeClr val="accent1">
                    <a:lumMod val="50000"/>
                  </a:schemeClr>
                </a:solidFill>
                <a:effectLst/>
                <a:latin typeface="Calibri" charset="0"/>
                <a:ea typeface="Times New Roman" charset="0"/>
                <a:cs typeface="Times New Roman" charset="0"/>
              </a:rPr>
              <a:t> </a:t>
            </a:r>
            <a:endParaRPr lang="en-US" dirty="0">
              <a:solidFill>
                <a:schemeClr val="accent1">
                  <a:lumMod val="50000"/>
                </a:schemeClr>
              </a:solidFill>
              <a:effectLst/>
              <a:latin typeface="Calibri" charset="0"/>
              <a:ea typeface="Calibri" charset="0"/>
              <a:cs typeface="Times New Roman" charset="0"/>
            </a:endParaRPr>
          </a:p>
          <a:p>
            <a:r>
              <a:rPr lang="en-US" dirty="0">
                <a:solidFill>
                  <a:schemeClr val="accent1">
                    <a:lumMod val="50000"/>
                  </a:schemeClr>
                </a:solidFill>
                <a:effectLst/>
                <a:latin typeface="Calibri" charset="0"/>
                <a:ea typeface="Calibri" charset="0"/>
                <a:cs typeface="Times New Roman" charset="0"/>
              </a:rPr>
              <a:t> </a:t>
            </a:r>
          </a:p>
        </p:txBody>
      </p:sp>
      <p:sp>
        <p:nvSpPr>
          <p:cNvPr id="11" name="Rectangle 10"/>
          <p:cNvSpPr/>
          <p:nvPr/>
        </p:nvSpPr>
        <p:spPr>
          <a:xfrm>
            <a:off x="693684" y="4114799"/>
            <a:ext cx="10174013" cy="276999"/>
          </a:xfrm>
          <a:prstGeom prst="rect">
            <a:avLst/>
          </a:prstGeom>
        </p:spPr>
        <p:txBody>
          <a:bodyPr wrap="square">
            <a:spAutoFit/>
          </a:bodyPr>
          <a:lstStyle/>
          <a:p>
            <a:pPr marL="457200" marR="0" indent="-457200" algn="ctr">
              <a:spcBef>
                <a:spcPts val="0"/>
              </a:spcBef>
              <a:spcAft>
                <a:spcPts val="0"/>
              </a:spcAft>
            </a:pPr>
            <a:r>
              <a:rPr lang="en-US" sz="1200" dirty="0">
                <a:effectLst/>
                <a:latin typeface="Calibri" charset="0"/>
                <a:ea typeface="Calibri" charset="0"/>
                <a:cs typeface="Times New Roman" charset="0"/>
              </a:rPr>
              <a:t>Lindsey, R., Robins, K. N., &amp; Terrell, R. D. (2009). </a:t>
            </a:r>
            <a:r>
              <a:rPr lang="en-US" sz="1200" i="1" dirty="0">
                <a:effectLst/>
                <a:latin typeface="Calibri" charset="0"/>
                <a:ea typeface="Calibri" charset="0"/>
                <a:cs typeface="Times New Roman" charset="0"/>
              </a:rPr>
              <a:t>Cultural Proficiency, A Manual for School Leaders.</a:t>
            </a:r>
            <a:r>
              <a:rPr lang="en-US" sz="1200" dirty="0">
                <a:effectLst/>
                <a:latin typeface="Calibri" charset="0"/>
                <a:ea typeface="Calibri" charset="0"/>
                <a:cs typeface="Times New Roman" charset="0"/>
              </a:rPr>
              <a:t> Thousand Oaks, California, USA: Corwin.</a:t>
            </a:r>
          </a:p>
        </p:txBody>
      </p:sp>
    </p:spTree>
    <p:extLst>
      <p:ext uri="{BB962C8B-B14F-4D97-AF65-F5344CB8AC3E}">
        <p14:creationId xmlns:p14="http://schemas.microsoft.com/office/powerpoint/2010/main" val="1652704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043AF-9BFC-B640-A9E0-E9C62DC874FE}"/>
              </a:ext>
            </a:extLst>
          </p:cNvPr>
          <p:cNvSpPr>
            <a:spLocks noGrp="1"/>
          </p:cNvSpPr>
          <p:nvPr>
            <p:ph type="title"/>
          </p:nvPr>
        </p:nvSpPr>
        <p:spPr/>
        <p:txBody>
          <a:bodyPr vert="horz" lIns="91440" tIns="45720" rIns="91440" bIns="45720" rtlCol="0" anchor="ctr">
            <a:normAutofit/>
          </a:bodyPr>
          <a:lstStyle/>
          <a:p>
            <a:pPr algn="ctr"/>
            <a:r>
              <a:rPr lang="en-US" b="1" dirty="0">
                <a:solidFill>
                  <a:schemeClr val="accent1">
                    <a:lumMod val="50000"/>
                  </a:schemeClr>
                </a:solidFill>
                <a:latin typeface="+mn-lt"/>
              </a:rPr>
              <a:t>Accountability Structure</a:t>
            </a:r>
          </a:p>
        </p:txBody>
      </p:sp>
      <p:sp>
        <p:nvSpPr>
          <p:cNvPr id="5" name="Rounded Rectangle 4">
            <a:extLst>
              <a:ext uri="{FF2B5EF4-FFF2-40B4-BE49-F238E27FC236}">
                <a16:creationId xmlns:a16="http://schemas.microsoft.com/office/drawing/2014/main" id="{71F2C1E5-3A4C-B44F-9AA0-AD2620A667E7}"/>
              </a:ext>
            </a:extLst>
          </p:cNvPr>
          <p:cNvSpPr/>
          <p:nvPr/>
        </p:nvSpPr>
        <p:spPr>
          <a:xfrm>
            <a:off x="3791465" y="1822450"/>
            <a:ext cx="4609070" cy="12480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Team Leader</a:t>
            </a:r>
          </a:p>
        </p:txBody>
      </p:sp>
      <p:sp>
        <p:nvSpPr>
          <p:cNvPr id="9" name="Rounded Rectangle 8">
            <a:extLst>
              <a:ext uri="{FF2B5EF4-FFF2-40B4-BE49-F238E27FC236}">
                <a16:creationId xmlns:a16="http://schemas.microsoft.com/office/drawing/2014/main" id="{53D45223-E0E3-D04F-864C-B2F682243A56}"/>
              </a:ext>
            </a:extLst>
          </p:cNvPr>
          <p:cNvSpPr/>
          <p:nvPr/>
        </p:nvSpPr>
        <p:spPr>
          <a:xfrm>
            <a:off x="127688" y="4188941"/>
            <a:ext cx="2603156" cy="1153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Organization Core Leader</a:t>
            </a:r>
          </a:p>
        </p:txBody>
      </p:sp>
      <p:sp>
        <p:nvSpPr>
          <p:cNvPr id="10" name="Rounded Rectangle 9">
            <a:extLst>
              <a:ext uri="{FF2B5EF4-FFF2-40B4-BE49-F238E27FC236}">
                <a16:creationId xmlns:a16="http://schemas.microsoft.com/office/drawing/2014/main" id="{E7F2927A-0F6C-7F42-A229-D469CC4E09C4}"/>
              </a:ext>
            </a:extLst>
          </p:cNvPr>
          <p:cNvSpPr/>
          <p:nvPr/>
        </p:nvSpPr>
        <p:spPr>
          <a:xfrm>
            <a:off x="3265272" y="4188941"/>
            <a:ext cx="2603156" cy="1153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Student Core Leader</a:t>
            </a:r>
          </a:p>
        </p:txBody>
      </p:sp>
      <p:sp>
        <p:nvSpPr>
          <p:cNvPr id="11" name="Rounded Rectangle 10">
            <a:extLst>
              <a:ext uri="{FF2B5EF4-FFF2-40B4-BE49-F238E27FC236}">
                <a16:creationId xmlns:a16="http://schemas.microsoft.com/office/drawing/2014/main" id="{CD07BABD-6DD9-3A4F-951C-FB5E3CAD465A}"/>
              </a:ext>
            </a:extLst>
          </p:cNvPr>
          <p:cNvSpPr/>
          <p:nvPr/>
        </p:nvSpPr>
        <p:spPr>
          <a:xfrm>
            <a:off x="6402856" y="4188941"/>
            <a:ext cx="2603156" cy="1153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Parent Core Leader</a:t>
            </a:r>
          </a:p>
        </p:txBody>
      </p:sp>
      <p:sp>
        <p:nvSpPr>
          <p:cNvPr id="12" name="Rounded Rectangle 11">
            <a:extLst>
              <a:ext uri="{FF2B5EF4-FFF2-40B4-BE49-F238E27FC236}">
                <a16:creationId xmlns:a16="http://schemas.microsoft.com/office/drawing/2014/main" id="{5C617038-A6C7-5243-9700-FCFA58D55800}"/>
              </a:ext>
            </a:extLst>
          </p:cNvPr>
          <p:cNvSpPr/>
          <p:nvPr/>
        </p:nvSpPr>
        <p:spPr>
          <a:xfrm>
            <a:off x="9436442" y="4188941"/>
            <a:ext cx="2603156" cy="1153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Staff Core Leader</a:t>
            </a:r>
          </a:p>
        </p:txBody>
      </p:sp>
      <p:pic>
        <p:nvPicPr>
          <p:cNvPr id="13" name="Picture 12">
            <a:extLst>
              <a:ext uri="{FF2B5EF4-FFF2-40B4-BE49-F238E27FC236}">
                <a16:creationId xmlns:a16="http://schemas.microsoft.com/office/drawing/2014/main" id="{BE0D9003-3672-9346-A2E2-12F1725024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Tree>
    <p:extLst>
      <p:ext uri="{BB962C8B-B14F-4D97-AF65-F5344CB8AC3E}">
        <p14:creationId xmlns:p14="http://schemas.microsoft.com/office/powerpoint/2010/main" val="3592119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0138"/>
            <a:ext cx="10515600" cy="1325563"/>
          </a:xfrm>
        </p:spPr>
        <p:txBody>
          <a:bodyPr/>
          <a:lstStyle/>
          <a:p>
            <a:r>
              <a:rPr lang="en-US" b="1" dirty="0">
                <a:solidFill>
                  <a:schemeClr val="accent1">
                    <a:lumMod val="50000"/>
                  </a:schemeClr>
                </a:solidFill>
                <a:latin typeface="+mn-lt"/>
              </a:rPr>
              <a:t>CCUSD Equity Vision Statement</a:t>
            </a:r>
          </a:p>
        </p:txBody>
      </p:sp>
      <p:sp>
        <p:nvSpPr>
          <p:cNvPr id="3" name="Content Placeholder 2"/>
          <p:cNvSpPr>
            <a:spLocks noGrp="1"/>
          </p:cNvSpPr>
          <p:nvPr>
            <p:ph idx="1"/>
          </p:nvPr>
        </p:nvSpPr>
        <p:spPr>
          <a:xfrm>
            <a:off x="617482" y="2176682"/>
            <a:ext cx="10515600" cy="4351338"/>
          </a:xfrm>
        </p:spPr>
        <p:txBody>
          <a:bodyPr/>
          <a:lstStyle/>
          <a:p>
            <a:pPr marL="0" indent="0" algn="ctr">
              <a:buNone/>
            </a:pPr>
            <a:r>
              <a:rPr lang="en-US" dirty="0">
                <a:solidFill>
                  <a:schemeClr val="accent1">
                    <a:lumMod val="50000"/>
                  </a:schemeClr>
                </a:solidFill>
              </a:rPr>
              <a:t>In CCUSD we believe equity is our moral obligation. Through the use of an ethical and continuous process, we ensure that all students are given the academic, social, and emotional supports they need. We are working to cultivate a liberated learning environment that is                    free of bias and encourages students to achieve                                                     their own personal and professional aspirations. </a:t>
            </a:r>
          </a:p>
          <a:p>
            <a:endParaRPr lang="en-US" dirty="0">
              <a:solidFill>
                <a:schemeClr val="accent1">
                  <a:lumMod val="50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Tree>
    <p:extLst>
      <p:ext uri="{BB962C8B-B14F-4D97-AF65-F5344CB8AC3E}">
        <p14:creationId xmlns:p14="http://schemas.microsoft.com/office/powerpoint/2010/main" val="458362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6FE08-CDC3-4241-B505-EA30D7404058}"/>
              </a:ext>
            </a:extLst>
          </p:cNvPr>
          <p:cNvSpPr>
            <a:spLocks noGrp="1"/>
          </p:cNvSpPr>
          <p:nvPr>
            <p:ph type="title"/>
          </p:nvPr>
        </p:nvSpPr>
        <p:spPr>
          <a:xfrm>
            <a:off x="838200" y="365125"/>
            <a:ext cx="10515600" cy="1325563"/>
          </a:xfrm>
        </p:spPr>
        <p:txBody>
          <a:bodyPr vert="horz" lIns="91440" tIns="45720" rIns="91440" bIns="45720" rtlCol="0" anchor="ctr">
            <a:normAutofit/>
          </a:bodyPr>
          <a:lstStyle/>
          <a:p>
            <a:pPr algn="ctr"/>
            <a:r>
              <a:rPr lang="en-US" b="1" dirty="0">
                <a:solidFill>
                  <a:schemeClr val="accent1">
                    <a:lumMod val="50000"/>
                  </a:schemeClr>
                </a:solidFill>
                <a:latin typeface="+mn-lt"/>
              </a:rPr>
              <a:t>Identified Inclusive Groups</a:t>
            </a:r>
          </a:p>
        </p:txBody>
      </p:sp>
      <p:sp>
        <p:nvSpPr>
          <p:cNvPr id="3" name="Content Placeholder 2">
            <a:extLst>
              <a:ext uri="{FF2B5EF4-FFF2-40B4-BE49-F238E27FC236}">
                <a16:creationId xmlns:a16="http://schemas.microsoft.com/office/drawing/2014/main" id="{1E6E9C36-4438-5B4F-8790-1E833C7E1A3E}"/>
              </a:ext>
            </a:extLst>
          </p:cNvPr>
          <p:cNvSpPr>
            <a:spLocks noGrp="1"/>
          </p:cNvSpPr>
          <p:nvPr>
            <p:ph idx="1"/>
          </p:nvPr>
        </p:nvSpPr>
        <p:spPr>
          <a:xfrm>
            <a:off x="838199" y="1445741"/>
            <a:ext cx="10665941" cy="4910610"/>
          </a:xfrm>
        </p:spPr>
        <p:txBody>
          <a:bodyPr>
            <a:normAutofit/>
          </a:bodyPr>
          <a:lstStyle/>
          <a:p>
            <a:pPr marL="0" indent="0">
              <a:buNone/>
            </a:pPr>
            <a:endParaRPr lang="en-US" dirty="0">
              <a:solidFill>
                <a:srgbClr val="002060"/>
              </a:solidFill>
            </a:endParaRPr>
          </a:p>
          <a:p>
            <a:pPr marL="0" indent="0">
              <a:buNone/>
            </a:pPr>
            <a:r>
              <a:rPr lang="en-US" dirty="0">
                <a:solidFill>
                  <a:srgbClr val="002060"/>
                </a:solidFill>
              </a:rPr>
              <a:t>The following identified student and staff groups are henceforth identified as </a:t>
            </a:r>
            <a:r>
              <a:rPr lang="en-US" i="1" dirty="0">
                <a:solidFill>
                  <a:srgbClr val="002060"/>
                </a:solidFill>
              </a:rPr>
              <a:t>all students </a:t>
            </a:r>
            <a:r>
              <a:rPr lang="en-US" dirty="0">
                <a:solidFill>
                  <a:srgbClr val="002060"/>
                </a:solidFill>
              </a:rPr>
              <a:t>or </a:t>
            </a:r>
            <a:r>
              <a:rPr lang="en-US" i="1" dirty="0">
                <a:solidFill>
                  <a:srgbClr val="002060"/>
                </a:solidFill>
              </a:rPr>
              <a:t>all staff</a:t>
            </a:r>
            <a:r>
              <a:rPr lang="en-US" dirty="0">
                <a:solidFill>
                  <a:srgbClr val="002060"/>
                </a:solidFill>
              </a:rPr>
              <a:t>:</a:t>
            </a:r>
          </a:p>
          <a:p>
            <a:pPr marL="0" indent="0">
              <a:buNone/>
            </a:pPr>
            <a:endParaRPr lang="en-US" sz="1200" dirty="0">
              <a:solidFill>
                <a:srgbClr val="002060"/>
              </a:solidFill>
            </a:endParaRPr>
          </a:p>
          <a:p>
            <a:pPr marL="457200" lvl="1" indent="0">
              <a:buNone/>
            </a:pPr>
            <a:r>
              <a:rPr lang="en-US" dirty="0">
                <a:solidFill>
                  <a:srgbClr val="002060"/>
                </a:solidFill>
              </a:rPr>
              <a:t>Individuals historically underserved on the basis of perceived race, color, ancestry, nationality, national origin, immigration status, ethnic group identification, ethnicity, age, religion, marital status, pregnancy status, parental status, physical or mental disability, medical condition, sex, sexual orientation, gender, gender identity, gender expression, genetic information, or any other legally protected status or association with a person or group with one or more of these actual or perceived characteristics or beliefs, as well as those historically underserved on the basis of where any and all of these categories may intersect with one another on any individual or group.</a:t>
            </a:r>
          </a:p>
          <a:p>
            <a:pPr marL="0" indent="0">
              <a:buNone/>
            </a:pPr>
            <a:endParaRPr lang="en-US" dirty="0">
              <a:solidFill>
                <a:srgbClr val="002060"/>
              </a:solidFill>
            </a:endParaRPr>
          </a:p>
          <a:p>
            <a:endParaRPr lang="en-US" dirty="0">
              <a:solidFill>
                <a:srgbClr val="002060"/>
              </a:solidFill>
            </a:endParaRPr>
          </a:p>
        </p:txBody>
      </p:sp>
      <p:pic>
        <p:nvPicPr>
          <p:cNvPr id="5" name="Picture 4">
            <a:extLst>
              <a:ext uri="{FF2B5EF4-FFF2-40B4-BE49-F238E27FC236}">
                <a16:creationId xmlns:a16="http://schemas.microsoft.com/office/drawing/2014/main" id="{0EEF7FA4-A11A-F745-B83A-1A13C628DF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Tree>
    <p:extLst>
      <p:ext uri="{BB962C8B-B14F-4D97-AF65-F5344CB8AC3E}">
        <p14:creationId xmlns:p14="http://schemas.microsoft.com/office/powerpoint/2010/main" val="3035007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709"/>
            <a:ext cx="10515600" cy="844211"/>
          </a:xfrm>
        </p:spPr>
        <p:txBody>
          <a:bodyPr/>
          <a:lstStyle/>
          <a:p>
            <a:r>
              <a:rPr lang="en-US" b="1" dirty="0">
                <a:solidFill>
                  <a:schemeClr val="accent1">
                    <a:lumMod val="50000"/>
                  </a:schemeClr>
                </a:solidFill>
                <a:latin typeface="+mn-lt"/>
              </a:rPr>
              <a:t>CCUSD Equity Goals 2020-2023</a:t>
            </a:r>
          </a:p>
        </p:txBody>
      </p:sp>
      <p:sp>
        <p:nvSpPr>
          <p:cNvPr id="3" name="Content Placeholder 2"/>
          <p:cNvSpPr>
            <a:spLocks noGrp="1"/>
          </p:cNvSpPr>
          <p:nvPr>
            <p:ph idx="1"/>
          </p:nvPr>
        </p:nvSpPr>
        <p:spPr>
          <a:xfrm>
            <a:off x="231494" y="983848"/>
            <a:ext cx="11666482" cy="5737628"/>
          </a:xfrm>
        </p:spPr>
        <p:txBody>
          <a:bodyPr>
            <a:normAutofit fontScale="77500" lnSpcReduction="20000"/>
          </a:bodyPr>
          <a:lstStyle/>
          <a:p>
            <a:pPr marL="114300" indent="0" algn="ctr">
              <a:lnSpc>
                <a:spcPct val="120000"/>
              </a:lnSpc>
              <a:buNone/>
            </a:pPr>
            <a:r>
              <a:rPr lang="en-US" sz="3100" b="1" i="1" u="sng" dirty="0">
                <a:solidFill>
                  <a:srgbClr val="002060"/>
                </a:solidFill>
              </a:rPr>
              <a:t>Organization:</a:t>
            </a:r>
          </a:p>
          <a:p>
            <a:pPr marL="114300" indent="0" algn="ctr">
              <a:lnSpc>
                <a:spcPct val="120000"/>
              </a:lnSpc>
              <a:buNone/>
            </a:pPr>
            <a:r>
              <a:rPr lang="en-US" sz="3100" dirty="0">
                <a:solidFill>
                  <a:schemeClr val="accent1">
                    <a:lumMod val="75000"/>
                  </a:schemeClr>
                </a:solidFill>
              </a:rPr>
              <a:t>We will work to create both an understanding and personal awareness of equity and bias</a:t>
            </a:r>
          </a:p>
          <a:p>
            <a:pPr marL="114300" indent="0" algn="ctr">
              <a:lnSpc>
                <a:spcPct val="120000"/>
              </a:lnSpc>
              <a:buNone/>
            </a:pPr>
            <a:endParaRPr lang="en-US" sz="1500" dirty="0">
              <a:solidFill>
                <a:schemeClr val="accent1">
                  <a:lumMod val="75000"/>
                </a:schemeClr>
              </a:solidFill>
            </a:endParaRPr>
          </a:p>
          <a:p>
            <a:pPr marL="114300" indent="0" algn="ctr">
              <a:lnSpc>
                <a:spcPct val="120000"/>
              </a:lnSpc>
              <a:buNone/>
            </a:pPr>
            <a:r>
              <a:rPr lang="en-US" sz="3100" b="1" i="1" u="sng" dirty="0">
                <a:solidFill>
                  <a:srgbClr val="002060"/>
                </a:solidFill>
              </a:rPr>
              <a:t>Students:</a:t>
            </a:r>
          </a:p>
          <a:p>
            <a:pPr marL="114300" indent="0" algn="ctr">
              <a:lnSpc>
                <a:spcPct val="120000"/>
              </a:lnSpc>
              <a:buNone/>
            </a:pPr>
            <a:r>
              <a:rPr lang="en-US" sz="3100" dirty="0">
                <a:solidFill>
                  <a:schemeClr val="accent1">
                    <a:lumMod val="75000"/>
                  </a:schemeClr>
                </a:solidFill>
              </a:rPr>
              <a:t>We will work to ensure that student needs are identified and met in a bias free environment</a:t>
            </a:r>
          </a:p>
          <a:p>
            <a:pPr marL="114300" indent="0" algn="ctr">
              <a:lnSpc>
                <a:spcPct val="120000"/>
              </a:lnSpc>
              <a:buNone/>
            </a:pPr>
            <a:endParaRPr lang="en-US" sz="1500" dirty="0">
              <a:solidFill>
                <a:schemeClr val="accent1">
                  <a:lumMod val="75000"/>
                </a:schemeClr>
              </a:solidFill>
            </a:endParaRPr>
          </a:p>
          <a:p>
            <a:pPr marL="114300" indent="0" algn="ctr">
              <a:lnSpc>
                <a:spcPct val="120000"/>
              </a:lnSpc>
              <a:buNone/>
            </a:pPr>
            <a:r>
              <a:rPr lang="en-US" sz="3100" b="1" i="1" u="sng" dirty="0">
                <a:solidFill>
                  <a:srgbClr val="002060"/>
                </a:solidFill>
              </a:rPr>
              <a:t>Parents:</a:t>
            </a:r>
          </a:p>
          <a:p>
            <a:pPr marL="114300" indent="0" algn="ctr">
              <a:lnSpc>
                <a:spcPct val="120000"/>
              </a:lnSpc>
              <a:buNone/>
            </a:pPr>
            <a:r>
              <a:rPr lang="en-US" sz="3100" dirty="0">
                <a:solidFill>
                  <a:schemeClr val="accent1">
                    <a:lumMod val="75000"/>
                  </a:schemeClr>
                </a:solidFill>
              </a:rPr>
              <a:t>We will work to ensure that parents are active partners in our school community</a:t>
            </a:r>
          </a:p>
          <a:p>
            <a:pPr marL="114300" indent="0" algn="ctr">
              <a:lnSpc>
                <a:spcPct val="120000"/>
              </a:lnSpc>
              <a:buNone/>
            </a:pPr>
            <a:endParaRPr lang="en-US" sz="1500" b="1" i="1" u="sng" dirty="0">
              <a:solidFill>
                <a:schemeClr val="accent1">
                  <a:lumMod val="75000"/>
                </a:schemeClr>
              </a:solidFill>
            </a:endParaRPr>
          </a:p>
          <a:p>
            <a:pPr marL="114300" indent="0" algn="ctr">
              <a:lnSpc>
                <a:spcPct val="120000"/>
              </a:lnSpc>
              <a:buNone/>
            </a:pPr>
            <a:r>
              <a:rPr lang="en-US" sz="3100" b="1" i="1" u="sng" dirty="0">
                <a:solidFill>
                  <a:srgbClr val="002060"/>
                </a:solidFill>
              </a:rPr>
              <a:t>Staff: </a:t>
            </a:r>
          </a:p>
          <a:p>
            <a:pPr marL="114300" indent="0" algn="ctr">
              <a:lnSpc>
                <a:spcPct val="120000"/>
              </a:lnSpc>
              <a:buNone/>
            </a:pPr>
            <a:r>
              <a:rPr lang="en-US" sz="3100" dirty="0">
                <a:solidFill>
                  <a:schemeClr val="accent1">
                    <a:lumMod val="75000"/>
                  </a:schemeClr>
                </a:solidFill>
              </a:rPr>
              <a:t>We will work to ensure that CCUSD staff members are diverse and culturally proficient</a:t>
            </a:r>
          </a:p>
          <a:p>
            <a:endParaRPr lang="en-US" dirty="0">
              <a:solidFill>
                <a:schemeClr val="accent1">
                  <a:lumMod val="75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475" y="230188"/>
            <a:ext cx="2270501" cy="632732"/>
          </a:xfrm>
          <a:prstGeom prst="rect">
            <a:avLst/>
          </a:prstGeom>
        </p:spPr>
      </p:pic>
    </p:spTree>
    <p:extLst>
      <p:ext uri="{BB962C8B-B14F-4D97-AF65-F5344CB8AC3E}">
        <p14:creationId xmlns:p14="http://schemas.microsoft.com/office/powerpoint/2010/main" val="15195809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TotalTime>
  <Words>2761</Words>
  <Application>Microsoft Office PowerPoint</Application>
  <PresentationFormat>Widescreen</PresentationFormat>
  <Paragraphs>349</Paragraphs>
  <Slides>18</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Apple Chancery</vt:lpstr>
      <vt:lpstr>Arial</vt:lpstr>
      <vt:lpstr>Arial Rounded MT Bold</vt:lpstr>
      <vt:lpstr>Calibri</vt:lpstr>
      <vt:lpstr>Calibri Light</vt:lpstr>
      <vt:lpstr>Cambria</vt:lpstr>
      <vt:lpstr>Times New Roman</vt:lpstr>
      <vt:lpstr>Office Theme</vt:lpstr>
      <vt:lpstr>PowerPoint Presentation</vt:lpstr>
      <vt:lpstr>A Call to Act</vt:lpstr>
      <vt:lpstr>Executive Summary</vt:lpstr>
      <vt:lpstr>Theoretical Frameworks and Research</vt:lpstr>
      <vt:lpstr>Theoretical Frameworks and Research</vt:lpstr>
      <vt:lpstr>Accountability Structure</vt:lpstr>
      <vt:lpstr>CCUSD Equity Vision Statement</vt:lpstr>
      <vt:lpstr>Identified Inclusive Groups</vt:lpstr>
      <vt:lpstr>CCUSD Equity Goals 2020-2023</vt:lpstr>
      <vt:lpstr>PowerPoint Presentation</vt:lpstr>
      <vt:lpstr>Goal 2: Students:  We will work to ensure that student needs are identified and met in a bias free environment ACTION                                                        IMPLEMENTERS                  YEAR                              PARTICIPANTS                                         </vt:lpstr>
      <vt:lpstr>Goal 2 Continued: Students:  We will work to ensure that student needs are identified and met in a bias free environment ACTION                                                        IMPLEMENTERS                  YEAR                              PARTICIPANTS </vt:lpstr>
      <vt:lpstr>Goal 3: Parents: We will work to ensure that parents are active partners in our school community.                                                                                                                                                                                                                                                                ACTION                                                        IMPLEMENTERS                  YEAR                            PARTICIPANTS  </vt:lpstr>
      <vt:lpstr>Goal 3 Continued: Parents: We will work to ensure that parents are active partners in our school community. ACTION                                                   IMPLEMENTERS                YEAR                    PARTICIPANTS  </vt:lpstr>
      <vt:lpstr>Goal 4: Staff: We will work to ensure that CCUSD staff members are diverse and culturally proficient ACTION                                                   IMPLEMENTERS                       YEAR                    PARTICIPANTS   </vt:lpstr>
      <vt:lpstr>Goal 4 Continued: Staff: We will work to ensure that CCUSD staff members are diverse and culturally proficient ACTION                                                        IMPLEMENTERS                  YEAR                            PARTICIPANTS  </vt:lpstr>
      <vt:lpstr>Acknowledgements Thank you to the members of the Culver City Unified Equity Advisory Committee. Your hard work, determination, and passion has truly made a difference in our organization and in the lives of each one of our students. We also want to acknowledge the ground breaking work done by the Inclusion, Respect, &amp; Diversity Task Force. Your work served as a catalyst for this plan. You are all true ”Equity Warriors” who are determined to ensure that each student in CCUSD is given what they need to succeed. </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Jauregui, Sylvia</cp:lastModifiedBy>
  <cp:revision>74</cp:revision>
  <cp:lastPrinted>2020-07-16T06:09:39Z</cp:lastPrinted>
  <dcterms:created xsi:type="dcterms:W3CDTF">2020-07-09T20:37:06Z</dcterms:created>
  <dcterms:modified xsi:type="dcterms:W3CDTF">2020-10-30T03:28:07Z</dcterms:modified>
</cp:coreProperties>
</file>